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896" r:id="rId1"/>
    <p:sldMasterId id="2147505933" r:id="rId2"/>
  </p:sldMasterIdLst>
  <p:notesMasterIdLst>
    <p:notesMasterId r:id="rId3"/>
  </p:notesMasterIdLst>
  <p:sldIdLst>
    <p:sldId id="10901" r:id="rId4"/>
    <p:sldId id="10904" r:id="rId5"/>
    <p:sldId id="10907" r:id="rId6"/>
    <p:sldId id="10910" r:id="rId7"/>
    <p:sldId id="10916" r:id="rId9"/>
    <p:sldId id="10919" r:id="rId10"/>
    <p:sldId id="10922" r:id="rId11"/>
    <p:sldId id="10925" r:id="rId12"/>
    <p:sldId id="10931" r:id="rId14"/>
    <p:sldId id="10934" r:id="rId15"/>
    <p:sldId id="10937" r:id="rId16"/>
    <p:sldId id="10940" r:id="rId17"/>
    <p:sldId id="10943" r:id="rId18"/>
    <p:sldId id="10949" r:id="rId20"/>
    <p:sldId id="10952" r:id="rId21"/>
    <p:sldId id="10955" r:id="rId22"/>
    <p:sldId id="10958" r:id="rId23"/>
    <p:sldId id="10964" r:id="rId25"/>
    <p:sldId id="10967" r:id="rId26"/>
    <p:sldId id="10970" r:id="rId27"/>
    <p:sldId id="10973" r:id="rId28"/>
    <p:sldId id="10979" r:id="rId30"/>
    <p:sldId id="10982" r:id="rId31"/>
    <p:sldId id="10985" r:id="rId32"/>
    <p:sldId id="10988" r:id="rId33"/>
    <p:sldId id="10994" r:id="rId35"/>
    <p:sldId id="10997" r:id="rId36"/>
    <p:sldId id="1100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897" r:id="rId1"/>
    <p:sldLayoutId id="2147505898" r:id="rId2"/>
    <p:sldLayoutId id="2147505899" r:id="rId3"/>
    <p:sldLayoutId id="2147505900" r:id="rId4"/>
    <p:sldLayoutId id="2147505901" r:id="rId5"/>
    <p:sldLayoutId id="2147505902" r:id="rId6"/>
    <p:sldLayoutId id="2147505903" r:id="rId7"/>
    <p:sldLayoutId id="2147505904" r:id="rId8"/>
    <p:sldLayoutId id="2147505905" r:id="rId9"/>
    <p:sldLayoutId id="2147505906" r:id="rId10"/>
    <p:sldLayoutId id="21475059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934" r:id="rId1"/>
    <p:sldLayoutId id="2147505935" r:id="rId2"/>
    <p:sldLayoutId id="2147505936" r:id="rId3"/>
    <p:sldLayoutId id="2147505937" r:id="rId4"/>
    <p:sldLayoutId id="2147505938" r:id="rId5"/>
    <p:sldLayoutId id="2147505939" r:id="rId6"/>
    <p:sldLayoutId id="2147505940" r:id="rId7"/>
    <p:sldLayoutId id="2147505941" r:id="rId8"/>
    <p:sldLayoutId id="2147505942" r:id="rId9"/>
    <p:sldLayoutId id="2147505943" r:id="rId10"/>
    <p:sldLayoutId id="21475059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企业管理中的领导力与领导风格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领导力的重要性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领导风格类型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领导力与领导风格的匹配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领导力培养与提升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领导风格对企业绩效的影响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领导力的重要性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领导力对企业发展的影响</a:t>
            </a:r>
            <a:endParaRPr altLang="en-US" lang="zh-CN"/>
          </a:p>
        </p:txBody>
      </p:sp>
      <p:sp>
        <p:nvSpPr>
          <p:cNvPr id="10490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激发员工潜力：通过激励和指导，领导力能够激发员工的潜力，提高员工的工作效率和绩效。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增强企业凝聚力：领导力能够促进员工之间的沟通和协作，增强企业的凝聚力和向心力。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推动企业发展：领导力能够为企业制定战略和目标，推动企业的发展和创新。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提高企业竞争力：领导力能够提高企业的管理水平和效率，增强企业的竞争力和市场地位。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领导力对员工激励的作用</a:t>
            </a:r>
            <a:endParaRPr altLang="en-US" lang="zh-CN"/>
          </a:p>
        </p:txBody>
      </p:sp>
      <p:cxnSp>
        <p:nvCxnSpPr>
          <p:cNvPr id="3145773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53897" y="214733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080" name="椭圆 21"/>
          <p:cNvSpPr/>
          <p:nvPr>
            <p:custDataLst>
              <p:tags r:id="rId2"/>
            </p:custDataLst>
          </p:nvPr>
        </p:nvSpPr>
        <p:spPr>
          <a:xfrm>
            <a:off x="2608373" y="1553767"/>
            <a:ext cx="490397" cy="490397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082" name="文本框 34"/>
          <p:cNvSpPr txBox="1"/>
          <p:nvPr>
            <p:custDataLst>
              <p:tags r:id="rId3"/>
            </p:custDataLst>
          </p:nvPr>
        </p:nvSpPr>
        <p:spPr>
          <a:xfrm>
            <a:off x="2605108" y="162363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084" name="矩形 19"/>
          <p:cNvSpPr/>
          <p:nvPr>
            <p:custDataLst>
              <p:tags r:id="rId4"/>
            </p:custDataLst>
          </p:nvPr>
        </p:nvSpPr>
        <p:spPr bwMode="auto">
          <a:xfrm>
            <a:off x="3493176" y="1364400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激发员工积极性：领导力能够激发员工的积极性和工作热情，使员工更加投入工作，提高工作效率。 </a:t>
            </a:r>
            <a:endParaRPr altLang="en-US" b="1" lang="zh-CN" spc="1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086" name="文本框 26"/>
          <p:cNvSpPr txBox="1"/>
          <p:nvPr>
            <p:custDataLst>
              <p:tags r:id="rId5"/>
            </p:custDataLst>
          </p:nvPr>
        </p:nvSpPr>
        <p:spPr>
          <a:xfrm>
            <a:off x="3493176" y="1757501"/>
            <a:ext cx="6093716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088" name="椭圆 22"/>
          <p:cNvSpPr/>
          <p:nvPr>
            <p:custDataLst>
              <p:tags r:id="rId6"/>
            </p:custDataLst>
          </p:nvPr>
        </p:nvSpPr>
        <p:spPr>
          <a:xfrm>
            <a:off x="2608373" y="2781391"/>
            <a:ext cx="490397" cy="490397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090" name="文本框 35"/>
          <p:cNvSpPr txBox="1"/>
          <p:nvPr>
            <p:custDataLst>
              <p:tags r:id="rId7"/>
            </p:custDataLst>
          </p:nvPr>
        </p:nvSpPr>
        <p:spPr>
          <a:xfrm>
            <a:off x="2605108" y="2861056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092" name="矩形 29"/>
          <p:cNvSpPr/>
          <p:nvPr>
            <p:custDataLst>
              <p:tags r:id="rId8"/>
            </p:custDataLst>
          </p:nvPr>
        </p:nvSpPr>
        <p:spPr bwMode="auto">
          <a:xfrm>
            <a:off x="3493176" y="2592024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增强员工归属感：通过领导力的引导和关怀，员工能够感受到企业的温暖和关怀，从而增强对企业的归属感和忠诚度。 </a:t>
            </a:r>
            <a:endParaRPr altLang="en-US" b="1" lang="zh-CN" spc="1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094" name="文本框 31"/>
          <p:cNvSpPr txBox="1"/>
          <p:nvPr>
            <p:custDataLst>
              <p:tags r:id="rId9"/>
            </p:custDataLst>
          </p:nvPr>
        </p:nvSpPr>
        <p:spPr>
          <a:xfrm>
            <a:off x="3493176" y="2984472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096" name="椭圆 6"/>
          <p:cNvSpPr/>
          <p:nvPr>
            <p:custDataLst>
              <p:tags r:id="rId10"/>
            </p:custDataLst>
          </p:nvPr>
        </p:nvSpPr>
        <p:spPr>
          <a:xfrm>
            <a:off x="2608373" y="4011627"/>
            <a:ext cx="490397" cy="490397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098" name="文本框 36"/>
          <p:cNvSpPr txBox="1"/>
          <p:nvPr>
            <p:custDataLst>
              <p:tags r:id="rId11"/>
            </p:custDataLst>
          </p:nvPr>
        </p:nvSpPr>
        <p:spPr>
          <a:xfrm>
            <a:off x="2605108" y="4081497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100" name="矩形 32"/>
          <p:cNvSpPr/>
          <p:nvPr>
            <p:custDataLst>
              <p:tags r:id="rId12"/>
            </p:custDataLst>
          </p:nvPr>
        </p:nvSpPr>
        <p:spPr bwMode="auto">
          <a:xfrm>
            <a:off x="3493176" y="3818995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促进员工成长：领导力不仅关注员工的工作表现，还注重员工的个人成长和发展。通过提供培训、晋升等机会，领导力能够促进员工的个人成长和职业发展。 </a:t>
            </a:r>
            <a:endParaRPr altLang="en-US" b="1" lang="zh-CN" spc="10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102" name="文本框 33"/>
          <p:cNvSpPr txBox="1"/>
          <p:nvPr>
            <p:custDataLst>
              <p:tags r:id="rId13"/>
            </p:custDataLst>
          </p:nvPr>
        </p:nvSpPr>
        <p:spPr>
          <a:xfrm>
            <a:off x="3493176" y="4211443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104" name="椭圆 8"/>
          <p:cNvSpPr/>
          <p:nvPr>
            <p:custDataLst>
              <p:tags r:id="rId14"/>
            </p:custDataLst>
          </p:nvPr>
        </p:nvSpPr>
        <p:spPr>
          <a:xfrm>
            <a:off x="2608373" y="5238598"/>
            <a:ext cx="490397" cy="490397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106" name="文本框 9"/>
          <p:cNvSpPr txBox="1"/>
          <p:nvPr>
            <p:custDataLst>
              <p:tags r:id="rId15"/>
            </p:custDataLst>
          </p:nvPr>
        </p:nvSpPr>
        <p:spPr>
          <a:xfrm>
            <a:off x="2605108" y="530846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108" name="矩形 10"/>
          <p:cNvSpPr/>
          <p:nvPr>
            <p:custDataLst>
              <p:tags r:id="rId16"/>
            </p:custDataLst>
          </p:nvPr>
        </p:nvSpPr>
        <p:spPr bwMode="auto">
          <a:xfrm>
            <a:off x="3493176" y="5045966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营造良好的工作氛围：领导力能够营造积极向上、和谐的工作氛围，使员工在工作中感受到轻松、愉悦的氛围，从而提高工作效率和质量。</a:t>
            </a:r>
            <a:endParaRPr altLang="en-US" b="1" lang="zh-CN" spc="10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110" name="文本框 11"/>
          <p:cNvSpPr txBox="1"/>
          <p:nvPr>
            <p:custDataLst>
              <p:tags r:id="rId17"/>
            </p:custDataLst>
          </p:nvPr>
        </p:nvSpPr>
        <p:spPr>
          <a:xfrm>
            <a:off x="3493176" y="5438414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75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53897" y="337626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77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53897" y="4599973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领导力对组织文化的影响</a:t>
            </a:r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推动组织变革：领导力能够推动组织不断变革和创新，适应市场和环境的变化，保持组织的竞争优势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50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增强组织凝聚力：领导力能够增强组织内部的凝聚力，使员工之间形成良好的合作关系，共同为组织的目标努力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54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塑造组织价值观：领导力能够影响组织文化的核心价值观，通过领导者的言行举止，传递组织的使命和愿景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58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激发员工潜力：优秀的领导者能够激发员工的潜力，提高员工的积极性和工作动力，促进组织的整体发展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领导风格类型</a:t>
            </a:r>
            <a:endParaRPr altLang="en-US" dirty="0" lang="zh-CN"/>
          </a:p>
        </p:txBody>
      </p:sp>
      <p:sp>
        <p:nvSpPr>
          <p:cNvPr id="10491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权威型领导风格</a:t>
            </a:r>
            <a:endParaRPr altLang="en-US" lang="zh-CN"/>
          </a:p>
        </p:txBody>
      </p:sp>
      <p:sp>
        <p:nvSpPr>
          <p:cNvPr id="10492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特点：领导者通常具有高度的决策权和自主权，能够迅速做出决策并要求下属立即执行。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定义：权威型领导风格是一种以领导者为中心的领导方式，强调领导者的权威和决策能力。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优势：这种领导风格能够迅速应对紧急情况，提高工作效率和执行力。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不足：领导者可能会忽视下属的意见和建议，导致下属缺乏参与感和归属感。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民主型领导风格</a:t>
            </a:r>
            <a:endParaRPr altLang="en-US" lang="zh-CN"/>
          </a:p>
        </p:txBody>
      </p:sp>
      <p:sp>
        <p:nvSpPr>
          <p:cNvPr id="1049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定义：民主型领导风格是一种以平等和公正为基础的领导方式，强调与员工共同参与决策和解决问题。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特点：民主型领导风格注重倾听员工的意见和建议，鼓励员工参与决策过程，并给予他们充分的自主权和责任。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优势：民主型领导风格有助于激发员工的创造力和参与度，提高团队的凝聚力和向心力，促进企业的稳定发展。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适用场景：民主型领导风格适用于需要团队合作和员工参与决策的企业环境，如研发团队、项目管理团队等。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放任型领导风格</a:t>
            </a:r>
            <a:endParaRPr altLang="en-US" lang="zh-CN"/>
          </a:p>
        </p:txBody>
      </p:sp>
      <p:sp>
        <p:nvSpPr>
          <p:cNvPr id="1049380" name="任意多边形 1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838200" y="1488865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82" name="任意多边形 20"/>
          <p:cNvSpPr/>
          <p:nvPr>
            <p:custDataLst>
              <p:tags r:id="rId2"/>
            </p:custDataLst>
          </p:nvPr>
        </p:nvSpPr>
        <p:spPr>
          <a:xfrm>
            <a:off x="917965" y="1550972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14442" y="1740338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4" name="正文"/>
          <p:cNvSpPr txBox="1"/>
          <p:nvPr>
            <p:custDataLst>
              <p:tags r:id="rId4"/>
            </p:custDataLst>
          </p:nvPr>
        </p:nvSpPr>
        <p:spPr>
          <a:xfrm>
            <a:off x="2331208" y="1561324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定义：领导者放手让下属在既定方针的指引下，自行管理和决策。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86" name="矩形 2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776" y="1557670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88" name="任意多边形 2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38200" y="2435086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90" name="任意多边形 28"/>
          <p:cNvSpPr/>
          <p:nvPr>
            <p:custDataLst>
              <p:tags r:id="rId7"/>
            </p:custDataLst>
          </p:nvPr>
        </p:nvSpPr>
        <p:spPr>
          <a:xfrm>
            <a:off x="917965" y="2497194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5" name="直接连接符 29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14442" y="2686560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92" name="正文"/>
          <p:cNvSpPr txBox="1"/>
          <p:nvPr>
            <p:custDataLst>
              <p:tags r:id="rId9"/>
            </p:custDataLst>
          </p:nvPr>
        </p:nvSpPr>
        <p:spPr>
          <a:xfrm>
            <a:off x="2331208" y="2507545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特点：领导者给予下属充分的自由和决策权，不干涉下属的工作过程和结果。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94" name="矩形 3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776" y="2503891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96" name="任意多边形 3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38200" y="3381308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98" name="任意多边形 34"/>
          <p:cNvSpPr/>
          <p:nvPr>
            <p:custDataLst>
              <p:tags r:id="rId12"/>
            </p:custDataLst>
          </p:nvPr>
        </p:nvSpPr>
        <p:spPr>
          <a:xfrm>
            <a:off x="917965" y="3443415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3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14442" y="3632781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0" name="正文"/>
          <p:cNvSpPr txBox="1"/>
          <p:nvPr>
            <p:custDataLst>
              <p:tags r:id="rId14"/>
            </p:custDataLst>
          </p:nvPr>
        </p:nvSpPr>
        <p:spPr>
          <a:xfrm>
            <a:off x="2331208" y="3453766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适用情境：适用于员工能力较强、工作流程清晰、风险较低的情况。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02" name="矩形 3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776" y="3450113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04" name="任意多边形 6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838200" y="4327529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06" name="任意多边形 64"/>
          <p:cNvSpPr/>
          <p:nvPr>
            <p:custDataLst>
              <p:tags r:id="rId17"/>
            </p:custDataLst>
          </p:nvPr>
        </p:nvSpPr>
        <p:spPr>
          <a:xfrm>
            <a:off x="917965" y="4389636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6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14442" y="4579002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8" name="正文"/>
          <p:cNvSpPr txBox="1"/>
          <p:nvPr>
            <p:custDataLst>
              <p:tags r:id="rId19"/>
            </p:custDataLst>
          </p:nvPr>
        </p:nvSpPr>
        <p:spPr>
          <a:xfrm>
            <a:off x="2331208" y="4399987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优点：能够激发员工的创造力和参与度，提高工作效率和员工满意度。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10" name="矩形 6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776" y="4396334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12" name="任意多边形 6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838200" y="5273750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14" name="任意多边形 70"/>
          <p:cNvSpPr/>
          <p:nvPr>
            <p:custDataLst>
              <p:tags r:id="rId22"/>
            </p:custDataLst>
          </p:nvPr>
        </p:nvSpPr>
        <p:spPr>
          <a:xfrm>
            <a:off x="917965" y="5335858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7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2114442" y="5525224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16" name="正文"/>
          <p:cNvSpPr txBox="1"/>
          <p:nvPr>
            <p:custDataLst>
              <p:tags r:id="rId24"/>
            </p:custDataLst>
          </p:nvPr>
        </p:nvSpPr>
        <p:spPr>
          <a:xfrm>
            <a:off x="2331208" y="5346209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缺点：可能会导致工作质量不稳定，员工之间出现冲突，以及领导者对工作的整体把控能力减弱。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18" name="矩形 7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1137776" y="5342555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变革型领导风格</a:t>
            </a:r>
            <a:endParaRPr altLang="en-US" lang="zh-CN"/>
          </a:p>
        </p:txBody>
      </p:sp>
      <p:sp>
        <p:nvSpPr>
          <p:cNvPr id="10494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内容1：变革型领导风格定义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内容4：变革型领导风格适用场景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内容3：变革型领导风格优势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内容2：变革型领导风格特点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领导力与领导风格的匹配</a:t>
            </a:r>
            <a:endParaRPr altLang="en-US" dirty="0" lang="zh-CN"/>
          </a:p>
        </p:txBody>
      </p:sp>
      <p:sp>
        <p:nvSpPr>
          <p:cNvPr id="10495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不同领导风格下的领导力表现</a:t>
            </a:r>
            <a:endParaRPr altLang="en-US" lang="zh-CN"/>
          </a:p>
        </p:txBody>
      </p:sp>
      <p:sp>
        <p:nvSpPr>
          <p:cNvPr id="10496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民主式领导风格：鼓励员工参与决策，激发团队凝聚力和创造力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权威式领导风格：强调权威和服从，要求员工严格遵守规章制度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变革式领导风格：关注员工成长和长期发展，激发员工自我超越和创新能力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服务型领导风格：以员工为中心，关注员工需求和感受，建立良好的工作关系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领导力与领导风格的匹配原则</a:t>
            </a:r>
            <a:endParaRPr altLang="en-US" lang="zh-CN"/>
          </a:p>
        </p:txBody>
      </p:sp>
      <p:sp>
        <p:nvSpPr>
          <p:cNvPr id="10496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了解自身和团队的特点：根据团队成员的个性、能力和需求，选择适合的领导风格。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灵活调整领导风格：根据团队成员的变化和外部环境的变化，灵活调整领导风格。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建立信任和尊重：通过良好的沟通和互动，建立信任和尊重，提高团队的凝聚力和执行力。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激发团队成员的潜力：通过激励、引导和培训，激发团队成员的潜力，提高团队的绩效和创新能力。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如何根据企业实际情况选择合适的领导风格</a:t>
            </a:r>
            <a:endParaRPr altLang="en-US" lang="zh-CN"/>
          </a:p>
        </p:txBody>
      </p:sp>
      <p:sp>
        <p:nvSpPr>
          <p:cNvPr id="1049708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0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2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了解企业现状：分析企业的规模、目标、团队特点等，为选择领导风格提供依据。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6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8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了解领导者特点：了解领导者的性格、经验、能力等，为选择领导风格提供参考。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2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4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了解员工特点：了解员工的需求、能力、期望等，为选择领导风格提供依据。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0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选择合适的领导风格：根据企业实际情况和员工特点，选择合适的领导风格，如民主式、权威式、情境式等。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调整领导风格：根据企业发展和员工变化，及时调整领导风格，保持领导力的有效性和适应性。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领导力培养与提升</a:t>
            </a:r>
            <a:endParaRPr altLang="en-US" dirty="0" lang="zh-CN"/>
          </a:p>
        </p:txBody>
      </p:sp>
      <p:sp>
        <p:nvSpPr>
          <p:cNvPr id="10497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领导力培养的重要性</a:t>
            </a:r>
            <a:endParaRPr altLang="en-US" lang="zh-CN"/>
          </a:p>
        </p:txBody>
      </p:sp>
      <p:sp>
        <p:nvSpPr>
          <p:cNvPr id="10498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提升个人素质：领导力培养有助于提升个人的沟通、协调、决策等能力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推动企业发展：领导力培养是企业发展的重要驱动力，能够提高企业的竞争力和创新能力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适应市场变化：领导力培养能够帮助企业适应市场变化，及时调整战略和业务模式，保持竞争优势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增强团队凝聚力：领导力培养能够激发团队成员的潜力，增强团队的协作和凝聚力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领导力提升的方法与途径</a:t>
            </a:r>
            <a:endParaRPr altLang="en-US" lang="zh-CN"/>
          </a:p>
        </p:txBody>
      </p:sp>
      <p:sp>
        <p:nvSpPr>
          <p:cNvPr id="104992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明确目标：制定明确的领导力发展目标，并制定相应的计划和策略。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学习与实践：通过参加培训、阅读相关书籍、实践经验等方式不断学习和提升自己的领导力。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寻求反馈：积极寻求他人的反馈和建议，不断改进自己的领导方式和行为。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培养团队：通过培养团队成员的领导力，提升整个团队的领导力和协作能力。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持续改进：不断反思自己的领导方式和行为，持续改进自己的领导力。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领导力培养的实践案例</a:t>
            </a:r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制定明确的领导力发展计划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提供多元化的培训和学习机会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鼓励实践和反思，不断改进领导风格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建立良好的导师制度，为新晋领导者提供指导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领导风格对企业绩效的影响</a:t>
            </a:r>
            <a:endParaRPr altLang="en-US" dirty="0" lang="zh-CN"/>
          </a:p>
        </p:txBody>
      </p:sp>
      <p:sp>
        <p:nvSpPr>
          <p:cNvPr id="1050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不同领导风格下的企业绩效表现</a:t>
            </a:r>
            <a:endParaRPr altLang="en-US" lang="zh-CN"/>
          </a:p>
        </p:txBody>
      </p:sp>
      <p:sp>
        <p:nvSpPr>
          <p:cNvPr id="10501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变革型领导风格：强调创新、激励员工，提高企业绩效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服务型领导风格：关注员工需求、提供支持，促进团队合作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民主型领导风格：鼓励员工参与决策、激发团队创造力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权威型领导风格：强调权威、要求员工服从，可能对企业绩效产生负面影响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领导风格对企业绩效的影响机制</a:t>
            </a:r>
            <a:endParaRPr altLang="en-US" lang="zh-CN"/>
          </a:p>
        </p:txBody>
      </p:sp>
      <p:sp>
        <p:nvSpPr>
          <p:cNvPr id="105017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交易型领导风格：通过奖励和惩罚来管理员工、提高员工工作效率、对企业绩效有一定影响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领导风格对企业绩效的影响机制：通过影响员工态度和行为来影响企业绩效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领导风格类型：变革型领导、交易型领导等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领导风格对企业绩效的影响：员工满意度、员工离职率、企业绩效等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变革型领导风格：激发员工潜力、提高员工创新能力、促进企业绩效提升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如何通过优化领导风格提高企业绩效</a:t>
            </a:r>
            <a:endParaRPr altLang="en-US" lang="zh-CN"/>
          </a:p>
        </p:txBody>
      </p:sp>
      <p:sp>
        <p:nvSpPr>
          <p:cNvPr id="10502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鼓励员工参与决策，提高员工积极性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了解员工需求，建立良好的沟通机制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建立明确的奖惩制度，激励员工努力工作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注重团队建设，培养员工团队合作精神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未来展望与挑战</a:t>
            </a:r>
            <a:endParaRPr altLang="en-US" dirty="0" lang="zh-CN"/>
          </a:p>
        </p:txBody>
      </p:sp>
      <p:sp>
        <p:nvSpPr>
          <p:cNvPr id="1050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未来企业管理中领导力的趋势与挑战</a:t>
            </a:r>
            <a:endParaRPr altLang="en-US" lang="zh-CN"/>
          </a:p>
        </p:txBody>
      </p:sp>
      <p:sp>
        <p:nvSpPr>
          <p:cNvPr id="10503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多元化与包容性：未来企业需要具备更强的包容性和多元化意识，以适应不同文化背景和价值观的员工需求。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数字化转型：随着数字化技术的不断发展，未来企业领导力需要更加注重数字化转型，提高企业的数字化能力和竞争力。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可持续发展：未来企业需要更加注重可持续发展，关注环保、社会责任等方面，以实现长期稳定的发展。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变革与创新：未来企业需要具备更强的变革和创新意识，以应对不断变化的市场环境和客户需求。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如何应对未来企业管理中的挑战与机遇</a:t>
            </a:r>
            <a:endParaRPr altLang="en-US" lang="zh-CN"/>
          </a:p>
        </p:txBody>
      </p:sp>
      <p:sp>
        <p:nvSpPr>
          <p:cNvPr id="10504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了解未来趋势：关注行业动态，了解未来企业管理的发展趋势，为应对挑战做好准备。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创新管理理念：更新管理理念，注重以人为本，激发员工的创造力和创新精神。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提升领导力：加强领导力培训，提高领导者的领导能力和素质，以更好地应对未来挑战。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灵活应对变化：保持灵活性和适应性，及时调整企业管理策略和措施，抓住机遇实现发展。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8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8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8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4*l_h_i*1_1_2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4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4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4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4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4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4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4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4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4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4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2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6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2023-12-19T11:52:29Z</dcterms:created>
  <dcterms:modified xsi:type="dcterms:W3CDTF">2023-12-19T11:52:29Z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eb16976f5a6f47cd8ec1aca6bfebeb00_21</vt:lpwstr>
  </property>
</Properties>
</file>