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48" r:id="rId1"/>
    <p:sldMasterId id="2147483885" r:id="rId2"/>
  </p:sldMasterIdLst>
  <p:notesMasterIdLst>
    <p:notesMasterId r:id="rId3"/>
  </p:notesMasterIdLst>
  <p:sldIdLst>
    <p:sldId id="351" r:id="rId4"/>
    <p:sldId id="355" r:id="rId5"/>
    <p:sldId id="358" r:id="rId6"/>
    <p:sldId id="361" r:id="rId7"/>
    <p:sldId id="364" r:id="rId8"/>
    <p:sldId id="367" r:id="rId9"/>
    <p:sldId id="370" r:id="rId10"/>
    <p:sldId id="373" r:id="rId11"/>
    <p:sldId id="376" r:id="rId12"/>
    <p:sldId id="379" r:id="rId13"/>
    <p:sldId id="382" r:id="rId14"/>
    <p:sldId id="385" r:id="rId15"/>
    <p:sldId id="388" r:id="rId16"/>
    <p:sldId id="391" r:id="rId17"/>
    <p:sldId id="394" r:id="rId18"/>
    <p:sldId id="397" r:id="rId19"/>
    <p:sldId id="400" r:id="rId20"/>
    <p:sldId id="403" r:id="rId21"/>
    <p:sldId id="406" r:id="rId22"/>
    <p:sldId id="409" r:id="rId23"/>
    <p:sldId id="412" r:id="rId24"/>
    <p:sldId id="415" r:id="rId25"/>
    <p:sldId id="418" r:id="rId26"/>
    <p:sldId id="421" r:id="rId27"/>
    <p:sldId id="424" r:id="rId28"/>
    <p:sldId id="427" r:id="rId29"/>
    <p:sldId id="43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tags" Target="../tags/tag170.xml"/><Relationship Id="rId22" Type="http://schemas.openxmlformats.org/officeDocument/2006/relationships/tags" Target="../tags/tag171.xml"/><Relationship Id="rId23" Type="http://schemas.openxmlformats.org/officeDocument/2006/relationships/tags" Target="../tags/tag172.xml"/><Relationship Id="rId24" Type="http://schemas.openxmlformats.org/officeDocument/2006/relationships/tags" Target="../tags/tag173.xml"/><Relationship Id="rId25" Type="http://schemas.openxmlformats.org/officeDocument/2006/relationships/tags" Target="../tags/tag174.xml"/><Relationship Id="rId26" Type="http://schemas.openxmlformats.org/officeDocument/2006/relationships/tags" Target="../tags/tag175.xml"/><Relationship Id="rId27" Type="http://schemas.openxmlformats.org/officeDocument/2006/relationships/tags" Target="../tags/tag176.xml"/><Relationship Id="rId28" Type="http://schemas.openxmlformats.org/officeDocument/2006/relationships/tags" Target="../tags/tag177.xml"/><Relationship Id="rId29" Type="http://schemas.openxmlformats.org/officeDocument/2006/relationships/tags" Target="../tags/tag17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学校双减的国际比较与借鉴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学校双减的国际背景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国际上双减政策的实施方式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国际上双减政策的实施效果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国际上双减政策的经验教训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我国双减政策的改进方向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学校双减的国际背景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双减政策的起源</a:t>
            </a:r>
            <a:endParaRPr altLang="en-US" lang="zh-CN"/>
          </a:p>
        </p:txBody>
      </p:sp>
      <p:sp>
        <p:nvSpPr>
          <p:cNvPr id="10488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目的：减轻学生和家庭的负担，促进教育公平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背景：国内教育焦虑和应试压力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实施方式：限制课外辅导和考试次数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国际影响：吸引其他国家关注并借鉴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国际上双减政策的推行情况</a:t>
            </a:r>
            <a:endParaRPr altLang="en-US" lang="zh-CN"/>
          </a:p>
        </p:txBody>
      </p:sp>
      <p:sp>
        <p:nvSpPr>
          <p:cNvPr id="10488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美国：注重教育公平，推行“零作业”政策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英国：限制课外补习，推行“无作业日”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日本：减少课程压力，实施“宽松教育”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芬兰：重视学生综合素质，减少考试压力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双减政策的国际比较分析</a:t>
            </a:r>
            <a:endParaRPr altLang="en-US" lang="zh-CN"/>
          </a:p>
        </p:txBody>
      </p:sp>
      <p:sp>
        <p:nvSpPr>
          <p:cNvPr id="10489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各国双减政策实施情况：美国、英国、日本等国家在双减政策方面的具体措施和实施情况。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国际双减政策的比较分析：对比各国双减政策的特点、优缺点及对中国的借鉴意义。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国际双减政策的发展趋势：分析未来双减政策的发展方向和趋势，以及中国应如何应对和借鉴。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国际双减政策对中国的启示：总结国际双减政策的经验教训，提出对中国双减政策的建议和启示。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国际上双减政策的实施方式</a:t>
            </a:r>
            <a:endParaRPr altLang="en-US" lang="zh-CN"/>
          </a:p>
        </p:txBody>
      </p:sp>
      <p:sp>
        <p:nvSpPr>
          <p:cNvPr id="104901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课程设置改革</a:t>
            </a:r>
            <a:endParaRPr altLang="en-US" lang="zh-CN"/>
          </a:p>
        </p:txBody>
      </p:sp>
      <p:sp>
        <p:nvSpPr>
          <p:cNvPr id="10490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增加学生自主选择权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减少考试科目和分数权重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引入课外活动和社会实践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强化体育、艺术等课程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作业与考试制度改革</a:t>
            </a:r>
            <a:endParaRPr altLang="en-US" lang="zh-CN"/>
          </a:p>
        </p:txBody>
      </p:sp>
      <p:sp>
        <p:nvSpPr>
          <p:cNvPr id="10490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减少作业量，注重质量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引入第三方评价，提高评价客观性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减轻考试压力，调整评价标准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考试形式多样化，注重过程评价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课外辅导与升学制度改革</a:t>
            </a:r>
            <a:endParaRPr altLang="en-US" lang="zh-CN"/>
          </a:p>
        </p:txBody>
      </p:sp>
      <p:sp>
        <p:nvSpPr>
          <p:cNvPr id="10491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课外辅导：美国、英国等国家通过立法、监管等手段限制课外辅导，减轻学生学业压力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升学制度：芬兰、日本等国家改革升学制度，推行多元化评价，降低考试压力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课程设置：韩国、法国等国家调整课程设置，注重学生综合素质和个性化发展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教师培训：新加坡、加拿大等国家加强教师培训，提高教师教育教学水平，保障教学质量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学校管理与评价制度改革</a:t>
            </a:r>
            <a:endParaRPr altLang="en-US" lang="zh-CN"/>
          </a:p>
        </p:txBody>
      </p:sp>
      <p:sp>
        <p:nvSpPr>
          <p:cNvPr id="10492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改革目标：建立以学生为中心的管理和评价制度，减轻学生和教师的负担，提高教育质量。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改革内容：调整课程设置、优化教学方式、完善评价体系等，以适应双减政策的要求。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改革措施：推行学分制、实施综合素质评价、建立多元化评价体系等，以促进学生的全面发展。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改革效果：提高教育质量，减轻学生和教师的负担，增强学生的综合素质和创新能力。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国际上双减政策的实施效果</a:t>
            </a:r>
            <a:endParaRPr altLang="en-US" lang="zh-CN"/>
          </a:p>
        </p:txBody>
      </p:sp>
      <p:sp>
        <p:nvSpPr>
          <p:cNvPr id="10492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学生减负效果</a:t>
            </a:r>
            <a:endParaRPr altLang="en-US" lang="zh-CN"/>
          </a:p>
        </p:txBody>
      </p:sp>
      <p:sp>
        <p:nvSpPr>
          <p:cNvPr id="10492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提高学生学习兴趣和创新能力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减轻学生课业负担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缓解家庭教育焦虑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教育质量影响</a:t>
            </a:r>
            <a:endParaRPr altLang="en-US" lang="zh-CN"/>
          </a:p>
        </p:txBody>
      </p:sp>
      <p:sp>
        <p:nvSpPr>
          <p:cNvPr id="1049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提升学生学习兴趣和能力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促进教师专业发展和教育创新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优化教育资源配置和利用效率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减轻学生负担，提高教育公平性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社会经济影响</a:t>
            </a:r>
            <a:endParaRPr altLang="en-US" lang="zh-CN"/>
          </a:p>
        </p:txBody>
      </p:sp>
      <p:sp>
        <p:nvSpPr>
          <p:cNvPr id="10494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提升学生综合素质：双减政策减轻学生课业负担，促进学生全面发展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促进教育公平：双减政策通过规范校外培训机构，让教育资源更加公平地分配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推动经济发展：双减政策减轻家庭经济负担，释放消费潜力，对经济发展有积极影响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优化教育生态：双减政策有助于优化教育生态，促进教育行业的健康发展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政策实施过程中的挑战与问题</a:t>
            </a:r>
            <a:endParaRPr altLang="en-US" lang="zh-CN"/>
          </a:p>
        </p:txBody>
      </p:sp>
      <p:sp>
        <p:nvSpPr>
          <p:cNvPr id="10494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教师和家长的观念转变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不同国家的教育体制差异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学生的学业负担与心理健康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政策实施过程中的监管与评估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国际上双减政策的经验教训</a:t>
            </a:r>
            <a:endParaRPr altLang="en-US" lang="zh-CN"/>
          </a:p>
        </p:txBody>
      </p:sp>
      <p:sp>
        <p:nvSpPr>
          <p:cNvPr id="104951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政策制定与执行过程中的经验教训</a:t>
            </a:r>
            <a:endParaRPr altLang="en-US" lang="zh-CN"/>
          </a:p>
        </p:txBody>
      </p:sp>
      <p:sp>
        <p:nvSpPr>
          <p:cNvPr id="10495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政策制定需充分考虑实际情况，避免一刀切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政策调整需及时，以应对可能出现的问题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政策宣传需到位，提高社会认知度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政策执行需加强监督，确保落地有声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政策调整与完善的策略建议</a:t>
            </a:r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政策调整：根据实际情况及时调整双减政策，以满足不同阶段的教育需求。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完善监督机制：建立有效的监督机制，确保双减政策的实施效果，及时发现和解决问题。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强化教师培训：提高教师的教育教学水平，使其更好地适应双减政策下的教学要求。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推进教育信息化：利用信息技术手段，优化教学方式，提高教学效果，减轻学生负担。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国际合作与交流的重要性</a:t>
            </a:r>
            <a:endParaRPr altLang="en-US" lang="zh-CN"/>
          </a:p>
        </p:txBody>
      </p:sp>
      <p:sp>
        <p:nvSpPr>
          <p:cNvPr id="1049654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56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58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各国双减政策的比较与借鉴：通过比较不同国家的双减政策，可以发现各自的优势和不足，从而借鉴其成功经验，避免重蹈覆辙。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6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62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64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66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国际合作与交流有助于提高政策制定水平：通过与国际社会的交流合作，可以引进先进的理念和做法，提高本国政策制定水平，推动双减政策的实施。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6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70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72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74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共同应对教育领域挑战：双减政策是全球教育领域面临的共同挑战，国际合作与交流有助于各国共同探讨解决方案，推动全球教育的健康发展。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7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78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80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2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促进国际教育资源的共享：通过国际合作与交流，可以共享国际教育资源，提高本国教育质量，为双减政策的实施提供更好的支持。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8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政策效果的监测与评估机制</a:t>
            </a:r>
            <a:endParaRPr altLang="en-US" lang="zh-CN"/>
          </a:p>
        </p:txBody>
      </p:sp>
      <p:sp>
        <p:nvSpPr>
          <p:cNvPr id="10497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监测与评估的内容：关注学生负担、教育质量、教师素质等方面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监测与评估的主体：政府、学校、家长、社会等多方参与，共同推进政策效果的监测与评估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监测与评估的目的：及时了解双减政策实施效果，为政策调整提供依据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监测与评估的方法：采用定量和定性相结合的方法，收集和分析数据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我国双减政策的改进方向</a:t>
            </a:r>
            <a:endParaRPr altLang="en-US" lang="zh-CN"/>
          </a:p>
        </p:txBody>
      </p:sp>
      <p:sp>
        <p:nvSpPr>
          <p:cNvPr id="10497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完善政策体系与配套措施</a:t>
            </a:r>
            <a:endParaRPr altLang="en-US" lang="zh-CN"/>
          </a:p>
        </p:txBody>
      </p:sp>
      <p:sp>
        <p:nvSpPr>
          <p:cNvPr id="10498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强化政策执行：加大政策宣传力度，提高政策执行力，确保政策落地生根。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完善政策体系：制定更加科学、全面的双减政策，确保政策覆盖面广、可操作性强。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优化教育资源：加大教育投入，提高教育资源利用效率，促进教育公平。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强化监督评估：建立健全双减政策监督评估机制，及时发现问题、解决问题。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加强政策执行力度与监管</a:t>
            </a:r>
            <a:endParaRPr altLang="en-US" lang="zh-CN"/>
          </a:p>
        </p:txBody>
      </p:sp>
      <p:sp>
        <p:nvSpPr>
          <p:cNvPr id="10498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强化政策宣传和培训，提高教师和家长对双减政策的理解和执行力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加大执法力度，对违反双减政策的行为进行严肃处理，形成有效震慑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建立政策执行监督机制，对双减政策的执行情况进行定期评估和监督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加强与家长的沟通与协作，共同推进双减政策的落实与改进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提高教育质量与教师素质</a:t>
            </a:r>
            <a:endParaRPr altLang="en-US" lang="zh-CN"/>
          </a:p>
        </p:txBody>
      </p:sp>
      <p:sp>
        <p:nvSpPr>
          <p:cNvPr id="10499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完善教育评价体系，促进教育质量提升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优化课程设置，提高教育质量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加强教师培训，提升教师素质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鼓励社会力量参与教育，丰富教育资源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促进学校教育与家庭教育协同发展</a:t>
            </a:r>
            <a:endParaRPr altLang="en-US" lang="zh-CN"/>
          </a:p>
        </p:txBody>
      </p:sp>
      <p:sp>
        <p:nvSpPr>
          <p:cNvPr id="10499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加强家校沟通与合作，共同参与学生的成长过程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提升家长的教育素养和家庭教育能力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建立家庭教育指导服务体系，提供专业化的家庭教育指导服务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鼓励社会力量参与家庭教育，形成多元化的家庭教育格局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0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03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2024-01-05T06:48:08Z</dcterms:created>
  <dcterms:modified xsi:type="dcterms:W3CDTF">2024-01-05T06:48:08Z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f150676cc6f549dbb0e3cd7671ef8cd0_21</vt:lpwstr>
  </property>
</Properties>
</file>