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502" r:id="rId1"/>
    <p:sldMasterId id="2147502539" r:id="rId2"/>
  </p:sldMasterIdLst>
  <p:notesMasterIdLst>
    <p:notesMasterId r:id="rId3"/>
  </p:notesMasterIdLst>
  <p:sldIdLst>
    <p:sldId id="9400" r:id="rId4"/>
    <p:sldId id="9405" r:id="rId5"/>
    <p:sldId id="9410" r:id="rId6"/>
    <p:sldId id="9415" r:id="rId7"/>
    <p:sldId id="9422" r:id="rId9"/>
    <p:sldId id="9425" r:id="rId10"/>
    <p:sldId id="9428" r:id="rId11"/>
    <p:sldId id="9431" r:id="rId12"/>
    <p:sldId id="9435" r:id="rId13"/>
    <p:sldId id="9442" r:id="rId15"/>
    <p:sldId id="9445" r:id="rId16"/>
    <p:sldId id="9448" r:id="rId17"/>
    <p:sldId id="9451" r:id="rId18"/>
    <p:sldId id="9455" r:id="rId19"/>
    <p:sldId id="9462" r:id="rId21"/>
    <p:sldId id="9465" r:id="rId22"/>
    <p:sldId id="9468" r:id="rId23"/>
    <p:sldId id="9472" r:id="rId24"/>
    <p:sldId id="9479" r:id="rId26"/>
    <p:sldId id="9482" r:id="rId27"/>
    <p:sldId id="9485" r:id="rId28"/>
    <p:sldId id="9489" r:id="rId29"/>
    <p:sldId id="9496" r:id="rId31"/>
    <p:sldId id="9499" r:id="rId32"/>
    <p:sldId id="950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503" r:id="rId1"/>
    <p:sldLayoutId id="2147502504" r:id="rId2"/>
    <p:sldLayoutId id="2147502505" r:id="rId3"/>
    <p:sldLayoutId id="2147502506" r:id="rId4"/>
    <p:sldLayoutId id="2147502507" r:id="rId5"/>
    <p:sldLayoutId id="2147502508" r:id="rId6"/>
    <p:sldLayoutId id="2147502509" r:id="rId7"/>
    <p:sldLayoutId id="2147502510" r:id="rId8"/>
    <p:sldLayoutId id="2147502511" r:id="rId9"/>
    <p:sldLayoutId id="2147502512" r:id="rId10"/>
    <p:sldLayoutId id="21475025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540" r:id="rId1"/>
    <p:sldLayoutId id="2147502541" r:id="rId2"/>
    <p:sldLayoutId id="2147502542" r:id="rId3"/>
    <p:sldLayoutId id="2147502543" r:id="rId4"/>
    <p:sldLayoutId id="2147502544" r:id="rId5"/>
    <p:sldLayoutId id="2147502545" r:id="rId6"/>
    <p:sldLayoutId id="2147502546" r:id="rId7"/>
    <p:sldLayoutId id="2147502547" r:id="rId8"/>
    <p:sldLayoutId id="2147502548" r:id="rId9"/>
    <p:sldLayoutId id="2147502549" r:id="rId10"/>
    <p:sldLayoutId id="21475025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企业管理的风险规避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企业管理中的风险类型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风险规避的方法和策略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企业管理的风险规避实践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风险规避的未来趋势和挑战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企业管理中的风险类型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影响因素：宏观经济环境、政策法规、技术创新等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定义：市场风险是指由于市场价格波动而产生的风险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类型：价格风险、竞争风险、供需风险等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应对策略：加强市场调研、制定灵活的经营策略、提高产品质量和服务水平等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财务风险</a:t>
            </a:r>
            <a:endParaRPr altLang="en-US" lang="zh-CN"/>
          </a:p>
        </p:txBody>
      </p:sp>
      <p:sp>
        <p:nvSpPr>
          <p:cNvPr id="1049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定义：财务风险是指企业在经营过程中因资金运动而产生的风险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影响因素：宏观经济环境、市场环境、企业内部因素等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防范措施：建立财务风险预警机制、加强内部控制、合理规划资金使用等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类型：筹资风险、投资风险、资金回收风险和收益分配风险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运营风险</a:t>
            </a:r>
            <a:endParaRPr altLang="en-US" lang="zh-CN"/>
          </a:p>
        </p:txBody>
      </p:sp>
      <p:sp>
        <p:nvSpPr>
          <p:cNvPr id="104909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供应链风险：供应商不稳定、产品质量问题等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财务风险：资金短缺、财务报告不准确等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人力资源风险：人才流失、员工培训不足等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市场风险：市场需求变化、竞争加剧等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战略风险</a:t>
            </a:r>
            <a:endParaRPr altLang="en-US" lang="zh-CN"/>
          </a:p>
        </p:txBody>
      </p:sp>
      <p:sp>
        <p:nvSpPr>
          <p:cNvPr id="104915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外部环境变化：如政策调整、市场需求变化等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内部管理问题：如组织结构不合理、决策失误等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竞争风险：如竞争对手的策略变化、市场格局变化等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技术风险：如技术更新换代、知识产权保护等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风险规避的方法和策略</a:t>
            </a:r>
            <a:endParaRPr altLang="en-US" lang="zh-CN"/>
          </a:p>
        </p:txBody>
      </p:sp>
      <p:sp>
        <p:nvSpPr>
          <p:cNvPr id="10492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建立完善的风险管理体系</a:t>
            </a:r>
            <a:endParaRPr altLang="en-US" lang="zh-CN"/>
          </a:p>
        </p:txBody>
      </p:sp>
      <p:sp>
        <p:nvSpPr>
          <p:cNvPr id="1049278" name="矩形 5"/>
          <p:cNvSpPr/>
          <p:nvPr>
            <p:custDataLst>
              <p:tags r:id="rId1"/>
            </p:custDataLst>
          </p:nvPr>
        </p:nvSpPr>
        <p:spPr>
          <a:xfrm>
            <a:off x="897027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10"/>
          <p:cNvSpPr/>
          <p:nvPr>
            <p:custDataLst>
              <p:tags r:id="rId2"/>
            </p:custDataLst>
          </p:nvPr>
        </p:nvSpPr>
        <p:spPr>
          <a:xfrm>
            <a:off x="1245392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3"/>
            </p:custDataLst>
          </p:nvPr>
        </p:nvSpPr>
        <p:spPr>
          <a:xfrm>
            <a:off x="1049275" y="2214122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明确风险管理目标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4" name="矩形 6"/>
          <p:cNvSpPr/>
          <p:nvPr>
            <p:custDataLst>
              <p:tags r:id="rId4"/>
            </p:custDataLst>
          </p:nvPr>
        </p:nvSpPr>
        <p:spPr>
          <a:xfrm>
            <a:off x="4481315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11"/>
          <p:cNvSpPr/>
          <p:nvPr>
            <p:custDataLst>
              <p:tags r:id="rId5"/>
            </p:custDataLst>
          </p:nvPr>
        </p:nvSpPr>
        <p:spPr>
          <a:xfrm>
            <a:off x="4849033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6"/>
            </p:custDataLst>
          </p:nvPr>
        </p:nvSpPr>
        <p:spPr>
          <a:xfrm>
            <a:off x="4633563" y="2214122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制定风险管理策略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0" name="矩形 7"/>
          <p:cNvSpPr/>
          <p:nvPr>
            <p:custDataLst>
              <p:tags r:id="rId7"/>
            </p:custDataLst>
          </p:nvPr>
        </p:nvSpPr>
        <p:spPr>
          <a:xfrm>
            <a:off x="8064958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2"/>
          <p:cNvSpPr/>
          <p:nvPr>
            <p:custDataLst>
              <p:tags r:id="rId8"/>
            </p:custDataLst>
          </p:nvPr>
        </p:nvSpPr>
        <p:spPr>
          <a:xfrm>
            <a:off x="8452030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9"/>
            </p:custDataLst>
          </p:nvPr>
        </p:nvSpPr>
        <p:spPr>
          <a:xfrm>
            <a:off x="8217206" y="2214122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建立风险评估机制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6" name="矩形 33"/>
          <p:cNvSpPr/>
          <p:nvPr>
            <p:custDataLst>
              <p:tags r:id="rId10"/>
            </p:custDataLst>
          </p:nvPr>
        </p:nvSpPr>
        <p:spPr>
          <a:xfrm>
            <a:off x="896382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37"/>
          <p:cNvSpPr/>
          <p:nvPr>
            <p:custDataLst>
              <p:tags r:id="rId11"/>
            </p:custDataLst>
          </p:nvPr>
        </p:nvSpPr>
        <p:spPr>
          <a:xfrm>
            <a:off x="1244747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12"/>
            </p:custDataLst>
          </p:nvPr>
        </p:nvSpPr>
        <p:spPr>
          <a:xfrm>
            <a:off x="1048630" y="4772669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实施风险控制措施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2" name="矩形 34"/>
          <p:cNvSpPr/>
          <p:nvPr>
            <p:custDataLst>
              <p:tags r:id="rId13"/>
            </p:custDataLst>
          </p:nvPr>
        </p:nvSpPr>
        <p:spPr>
          <a:xfrm>
            <a:off x="4480670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8"/>
          <p:cNvSpPr/>
          <p:nvPr>
            <p:custDataLst>
              <p:tags r:id="rId14"/>
            </p:custDataLst>
          </p:nvPr>
        </p:nvSpPr>
        <p:spPr>
          <a:xfrm>
            <a:off x="4848388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5"/>
            </p:custDataLst>
          </p:nvPr>
        </p:nvSpPr>
        <p:spPr>
          <a:xfrm>
            <a:off x="4632918" y="4772669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定期进行风险评估和监控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8" name="矩形 35"/>
          <p:cNvSpPr/>
          <p:nvPr>
            <p:custDataLst>
              <p:tags r:id="rId16"/>
            </p:custDataLst>
          </p:nvPr>
        </p:nvSpPr>
        <p:spPr>
          <a:xfrm>
            <a:off x="8064312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9"/>
          <p:cNvSpPr/>
          <p:nvPr>
            <p:custDataLst>
              <p:tags r:id="rId17"/>
            </p:custDataLst>
          </p:nvPr>
        </p:nvSpPr>
        <p:spPr>
          <a:xfrm>
            <a:off x="8451385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8"/>
            </p:custDataLst>
          </p:nvPr>
        </p:nvSpPr>
        <p:spPr>
          <a:xfrm>
            <a:off x="8216561" y="4772669"/>
            <a:ext cx="2893116" cy="129757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建立风险管理团队，提高风险管理能力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提高风险管理意识</a:t>
            </a:r>
            <a:endParaRPr altLang="en-US" lang="zh-CN"/>
          </a:p>
        </p:txBody>
      </p:sp>
      <p:sp>
        <p:nvSpPr>
          <p:cNvPr id="104934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定期进行风险评估和审计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建立风险管理文化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培训员工提高风险识别能力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建立风险应对机制，及时应对突发事件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制定风险管理计划</a:t>
            </a:r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明确风险管理目标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识别和分析潜在风险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制定相应的风险应对策略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实施风险管理计划并进行监控和调整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实施风险控制措施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137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制定风险管理计划：明确风险目标、范围和时间表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646538" y="2883677"/>
            <a:ext cx="1607388" cy="11382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338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257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识别和分析风险：识别潜在的风险因素，分析其可能性和影响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2503466" y="2883677"/>
            <a:ext cx="1607388" cy="11382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629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185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制定风险控制策略：根据风险性质和程度，制定相应的控制措施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4360393" y="2883677"/>
            <a:ext cx="1607388" cy="11382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556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112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实施风险控制措施：采取有效的控制措施，降低风险发生的概率和影响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6217958" y="2883677"/>
            <a:ext cx="1607388" cy="113828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394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677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监控和评估风险：定期对风险进行监控和评估，及时调整控制措施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6"/>
          <p:cNvSpPr/>
          <p:nvPr>
            <p:custDataLst>
              <p:tags r:id="rId15"/>
            </p:custDataLst>
          </p:nvPr>
        </p:nvSpPr>
        <p:spPr>
          <a:xfrm>
            <a:off x="8074885" y="2883677"/>
            <a:ext cx="1607388" cy="113828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048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604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建立风险管理文化：提高员工的风险意识，形成全员参与的风险管理文化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7"/>
          <p:cNvSpPr/>
          <p:nvPr>
            <p:custDataLst>
              <p:tags r:id="rId18"/>
            </p:custDataLst>
          </p:nvPr>
        </p:nvSpPr>
        <p:spPr>
          <a:xfrm>
            <a:off x="9932449" y="2883677"/>
            <a:ext cx="1607388" cy="113828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企业管理的风险规避实践</a:t>
            </a:r>
            <a:endParaRPr altLang="en-US" lang="zh-CN"/>
          </a:p>
        </p:txBody>
      </p:sp>
      <p:sp>
        <p:nvSpPr>
          <p:cNvPr id="10495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案例分析一：某企业的风险规避实践</a:t>
            </a:r>
            <a:endParaRPr altLang="en-US" lang="zh-CN"/>
          </a:p>
        </p:txBody>
      </p:sp>
      <p:sp>
        <p:nvSpPr>
          <p:cNvPr id="104960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企业背景与行业特点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面临的主要风险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风险规避策略与实践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效果与启示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案例分析二：某企业的风险规避策略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背景介绍：该企业是一家从事制造业的企业，在市场竞争中面临着多种风险。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风险识别：该企业通过市场调研和风险评估，识别出市场风险、技术风险、财务风险等主要风险。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风险规避策略：该企业采取了多种措施来规避这些风险，包括加强市场调研、提高技术水平、加强财务管理等。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实施效果：该企业的风险规避策略取得了显著的效果，企业的经营状况得到了改善，市场竞争力得到了提高。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案例分析三：某企业的风险控制措施</a:t>
            </a:r>
            <a:endParaRPr altLang="en-US" lang="zh-CN"/>
          </a:p>
        </p:txBody>
      </p:sp>
      <p:sp>
        <p:nvSpPr>
          <p:cNvPr id="1049690" name="圆角矩形 3"/>
          <p:cNvSpPr/>
          <p:nvPr>
            <p:custDataLst>
              <p:tags r:id="rId1"/>
            </p:custDataLst>
          </p:nvPr>
        </p:nvSpPr>
        <p:spPr>
          <a:xfrm rot="16200000">
            <a:off x="5700967" y="-2391517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2"/>
            </p:custDataLst>
          </p:nvPr>
        </p:nvSpPr>
        <p:spPr>
          <a:xfrm rot="16200000">
            <a:off x="536187" y="2773908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3"/>
            </p:custDataLst>
          </p:nvPr>
        </p:nvSpPr>
        <p:spPr>
          <a:xfrm rot="16200000">
            <a:off x="5700967" y="-3389383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4"/>
            </p:custDataLst>
          </p:nvPr>
        </p:nvSpPr>
        <p:spPr>
          <a:xfrm rot="16200000">
            <a:off x="536187" y="1775397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8" name="圆角矩形 11"/>
          <p:cNvSpPr/>
          <p:nvPr>
            <p:custDataLst>
              <p:tags r:id="rId5"/>
            </p:custDataLst>
          </p:nvPr>
        </p:nvSpPr>
        <p:spPr>
          <a:xfrm rot="16200000">
            <a:off x="5700967" y="-395140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2"/>
          <p:cNvSpPr/>
          <p:nvPr>
            <p:custDataLst>
              <p:tags r:id="rId6"/>
            </p:custDataLst>
          </p:nvPr>
        </p:nvSpPr>
        <p:spPr>
          <a:xfrm rot="16200000">
            <a:off x="536187" y="4770285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7"/>
            </p:custDataLst>
          </p:nvPr>
        </p:nvSpPr>
        <p:spPr>
          <a:xfrm rot="16200000">
            <a:off x="5700967" y="-1393006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0"/>
          <p:cNvSpPr/>
          <p:nvPr>
            <p:custDataLst>
              <p:tags r:id="rId8"/>
            </p:custDataLst>
          </p:nvPr>
        </p:nvSpPr>
        <p:spPr>
          <a:xfrm rot="16200000">
            <a:off x="536187" y="3771774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7"/>
          <p:cNvSpPr/>
          <p:nvPr>
            <p:custDataLst>
              <p:tags r:id="rId9"/>
            </p:custDataLst>
          </p:nvPr>
        </p:nvSpPr>
        <p:spPr>
          <a:xfrm rot="16200000">
            <a:off x="5700967" y="602081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8"/>
          <p:cNvSpPr/>
          <p:nvPr>
            <p:custDataLst>
              <p:tags r:id="rId10"/>
            </p:custDataLst>
          </p:nvPr>
        </p:nvSpPr>
        <p:spPr>
          <a:xfrm rot="16200000">
            <a:off x="536187" y="5767506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14"/>
          <p:cNvSpPr txBox="1"/>
          <p:nvPr>
            <p:custDataLst>
              <p:tags r:id="rId11"/>
            </p:custDataLst>
          </p:nvPr>
        </p:nvSpPr>
        <p:spPr>
          <a:xfrm>
            <a:off x="1297972" y="5446280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经验教训：该企业在风险控制过程中的经验教训总结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12" name="文本框 15"/>
          <p:cNvSpPr txBox="1"/>
          <p:nvPr>
            <p:custDataLst>
              <p:tags r:id="rId12"/>
            </p:custDataLst>
          </p:nvPr>
        </p:nvSpPr>
        <p:spPr>
          <a:xfrm>
            <a:off x="1298617" y="3449257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风险评估：该企业针对每个风险采取的评估方法及结果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14" name="文本框 16"/>
          <p:cNvSpPr txBox="1"/>
          <p:nvPr>
            <p:custDataLst>
              <p:tags r:id="rId13"/>
            </p:custDataLst>
          </p:nvPr>
        </p:nvSpPr>
        <p:spPr>
          <a:xfrm>
            <a:off x="1297972" y="4448414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风险控制措施：该企业针对每个风险采取的具体控制措施及效果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16" name="文本框 17"/>
          <p:cNvSpPr txBox="1"/>
          <p:nvPr>
            <p:custDataLst>
              <p:tags r:id="rId14"/>
            </p:custDataLst>
          </p:nvPr>
        </p:nvSpPr>
        <p:spPr>
          <a:xfrm>
            <a:off x="1298617" y="1452880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背景介绍：该企业所处行业、规模、经营状况等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18" name="文本框 18"/>
          <p:cNvSpPr txBox="1"/>
          <p:nvPr>
            <p:custDataLst>
              <p:tags r:id="rId15"/>
            </p:custDataLst>
          </p:nvPr>
        </p:nvSpPr>
        <p:spPr>
          <a:xfrm>
            <a:off x="1297972" y="2452036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风险识别：该企业面临的主要风险及原因分析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风险规避的未来趋势和挑战</a:t>
            </a:r>
            <a:endParaRPr altLang="en-US" lang="zh-CN"/>
          </a:p>
        </p:txBody>
      </p:sp>
      <p:sp>
        <p:nvSpPr>
          <p:cNvPr id="10497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未来趋势：数字化、智能化、绿色化等趋势对风险管理的影响</a:t>
            </a:r>
            <a:endParaRPr altLang="en-US" lang="zh-CN"/>
          </a:p>
        </p:txBody>
      </p:sp>
      <p:sp>
        <p:nvSpPr>
          <p:cNvPr id="1049818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20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22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24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26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28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30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32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数字化趋势：随着互联网、大数据、人工智能等技术的不断发展，企业风险管理将更加依赖于数字化工具和平台，实现更高效、更精准的风险识别、评估和控制。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6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8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智能化趋势：人工智能、机器学习等技术的应用将帮助企业实现风险管理的智能化，通过数据分析和模式识别，自动发现潜在的风险因素，提高风险管理的效率和准确性。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0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2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绿色化趋势：随着环保意识的提高，企业风险管理将更加注重绿色化，通过环保措施和可持续发展战略，降低企业运营对环境的影响，提高企业的社会责任感和品牌形象。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4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6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数字化、智能化、绿色化等趋势将给企业风险管理带来新的挑战，如数据安全、隐私保护、技术更新等问题需要得到有效解决。同时，企业需要不断适应新的趋势，加强风险管理人员的培训和技术更新，以应对未来可能出现的风险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8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挑战：如何应对复杂多变的市场环境和不确定性因素</a:t>
            </a:r>
            <a:endParaRPr altLang="en-US" lang="zh-CN"/>
          </a:p>
        </p:txBody>
      </p:sp>
      <p:sp>
        <p:nvSpPr>
          <p:cNvPr id="104988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培养和引进具有创新精神的人才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注重与合作伙伴和客户的沟通和协作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建立灵活的组织结构和决策机制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加强市场调研和预测能力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87500" lnSpcReduction="20000"/>
          </a:bodyPr>
          <a:p>
            <a:r>
              <a:rPr altLang="en-US" lang="zh-CN"/>
              <a:t>制定全面的战略规划：企业应制定全面的战略规划，明确发展目标，确保业务发展与风险控制相协调。</a:t>
            </a:r>
            <a:endParaRPr altLang="en-US" lang="zh-CN"/>
          </a:p>
          <a:p>
            <a:r>
              <a:rPr altLang="en-US" lang="zh-CN"/>
              <a:t>提升风险管理能力：企业应建立完善的风险管理机制，提高风险识别、评估和控制能力，有效应对各种风险挑战。</a:t>
            </a:r>
            <a:endParaRPr altLang="en-US" lang="zh-CN"/>
          </a:p>
          <a:p>
            <a:r>
              <a:rPr altLang="en-US" lang="zh-CN"/>
              <a:t>加强内部控制和合规管理：企业应加强内部控制和合规管理，确保各项业务活动符合法律法规和内部规定，降低法律风险。</a:t>
            </a:r>
            <a:endParaRPr altLang="en-US" lang="zh-CN"/>
          </a:p>
          <a:p>
            <a:r>
              <a:rPr altLang="en-US" lang="zh-CN"/>
              <a:t>推动数字化转型：企业应积极推动数字化转型，利用先进的信息技术提高风险管理效率和准确性，实现风险管理的智能化和精细化。</a:t>
            </a:r>
            <a:endParaRPr altLang="en-US" lang="zh-CN"/>
          </a:p>
          <a:p>
            <a:r>
              <a:rPr altLang="en-US" lang="zh-CN"/>
              <a:t>培养专业人才：企业应重视风险管理人才的培养和引进，建立一支具备专业素养和丰富经验的风险管理团队，为企业风险管理提供有力支持。  通过以上应对策略的实施，企业可以加强战略规划和风险管理能力，提高企业竞争力，有效规避企业管理中的风险。</a:t>
            </a:r>
            <a:endParaRPr altLang="en-US" lang="zh-CN"/>
          </a:p>
          <a:p>
            <a:pPr lvl="1"/>
            <a:r>
              <a:rPr altLang="en-US" lang="zh-CN"/>
              <a:t>通过以上应对策略的实施，企业可以加强战略规划和风险管理能力，提高企业竞争力，有效规避企业管理中的风险。</a:t>
            </a:r>
            <a:endParaRPr altLang="en-US" lang="zh-CN"/>
          </a:p>
        </p:txBody>
      </p:sp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应对策略：加强企业战略规划和风险管理能力，提高企业竞争力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9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总结：企业管理中的风险规避是企业发展的重要保障，需要建立完善的风险管理体系，提高风险管理意识，制定风险管理计划并实施风险控制措施。</a:t>
            </a:r>
            <a:endParaRPr altLang="en-US" lang="zh-CN"/>
          </a:p>
        </p:txBody>
      </p:sp>
      <p:sp>
        <p:nvSpPr>
          <p:cNvPr id="105004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企业管理中的风险规避是企业发展的重要保障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需要建立完善的风险管理体系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提高风险管理意识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制定风险管理计划并实施风险控制措施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展望：未来企业需要加强战略规划和风险管理能力，应对复杂多变的市场环境和不确定性因素，提高企业竞争力。</a:t>
            </a:r>
            <a:endParaRPr altLang="en-US" lang="zh-CN"/>
          </a:p>
        </p:txBody>
      </p:sp>
      <p:sp>
        <p:nvSpPr>
          <p:cNvPr id="105010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未来企业需要加强战略规划和风险管理能力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应对复杂多变的市场环境和不确定性因素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展望未来：持续创新和转型发展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5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2023-12-19T12:35:00Z</dcterms:created>
  <dcterms:modified xsi:type="dcterms:W3CDTF">2023-12-19T12:35:00Z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70ed8cf98fb84efb9232f0fae0c3a9fc_21</vt:lpwstr>
  </property>
</Properties>
</file>