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732" r:id="rId1"/>
    <p:sldMasterId id="2147485737" r:id="rId2"/>
  </p:sldMasterIdLst>
  <p:notesMasterIdLst>
    <p:notesMasterId r:id="rId18"/>
  </p:notesMasterIdLst>
  <p:sldIdLst>
    <p:sldId id="481" r:id="rId3"/>
    <p:sldId id="293" r:id="rId4"/>
    <p:sldId id="321" r:id="rId5"/>
    <p:sldId id="438" r:id="rId6"/>
    <p:sldId id="294" r:id="rId7"/>
    <p:sldId id="398" r:id="rId8"/>
    <p:sldId id="467" r:id="rId9"/>
    <p:sldId id="400" r:id="rId10"/>
    <p:sldId id="401" r:id="rId11"/>
    <p:sldId id="402" r:id="rId12"/>
    <p:sldId id="403" r:id="rId13"/>
    <p:sldId id="431" r:id="rId14"/>
    <p:sldId id="460" r:id="rId15"/>
    <p:sldId id="478" r:id="rId16"/>
    <p:sldId id="495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buSzPct val="10000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 autoAdjust="0"/>
    <p:restoredTop sz="85146" autoAdjust="0"/>
  </p:normalViewPr>
  <p:slideViewPr>
    <p:cSldViewPr>
      <p:cViewPr>
        <p:scale>
          <a:sx n="75" d="100"/>
          <a:sy n="75" d="100"/>
        </p:scale>
        <p:origin x="-102" y="-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>
            <a:extLst>
              <a:ext uri="{FF2B5EF4-FFF2-40B4-BE49-F238E27FC236}">
                <a16:creationId xmlns:a16="http://schemas.microsoft.com/office/drawing/2014/main" id="{31AEF87D-F709-4CFB-9898-485D6ADD03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099" name="日期占位符 2">
            <a:extLst>
              <a:ext uri="{FF2B5EF4-FFF2-40B4-BE49-F238E27FC236}">
                <a16:creationId xmlns:a16="http://schemas.microsoft.com/office/drawing/2014/main" id="{4B3611E1-DF60-4188-8382-D530EEEEDF3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zh-CN" altLang="zh-CN"/>
          </a:p>
        </p:txBody>
      </p:sp>
      <p:sp>
        <p:nvSpPr>
          <p:cNvPr id="4100" name="幻灯片图像占位符 3">
            <a:extLst>
              <a:ext uri="{FF2B5EF4-FFF2-40B4-BE49-F238E27FC236}">
                <a16:creationId xmlns:a16="http://schemas.microsoft.com/office/drawing/2014/main" id="{2FC3EFDA-73E8-424F-B35C-A662B031C43C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1270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8F234D38-354D-457A-9116-65089DA110C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4102" name="页脚占位符 5">
            <a:extLst>
              <a:ext uri="{FF2B5EF4-FFF2-40B4-BE49-F238E27FC236}">
                <a16:creationId xmlns:a16="http://schemas.microsoft.com/office/drawing/2014/main" id="{89D7E690-B5D8-4B0E-BFA4-1231F2ABF1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103" name="灯片编号占位符 6">
            <a:extLst>
              <a:ext uri="{FF2B5EF4-FFF2-40B4-BE49-F238E27FC236}">
                <a16:creationId xmlns:a16="http://schemas.microsoft.com/office/drawing/2014/main" id="{47ABCD4D-A96D-4097-BD30-C708D27AE9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Char char="•"/>
              <a:defRPr sz="1200"/>
            </a:lvl1pPr>
          </a:lstStyle>
          <a:p>
            <a:fld id="{682ED1EA-00AD-49DC-8B91-D657895FA48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9C4BFE-0885-40CC-B221-9BE5C5F95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9A886D-0947-42ED-9E92-84AF004B9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43558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9ED2B7-1336-4814-81E2-3E19F4B9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1BD4B-FB90-4BAF-89D0-4F9E2377C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20878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77DE-6CFA-4399-BBFB-A7564A1A1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E65C45-B23B-46EA-ADC2-DA0414C0D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4646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050E0F-0131-4590-B3A1-53295730D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406983-9E71-443A-BD18-95F1F7C2EE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F0E3DC-CD2B-4FC9-95FE-1E5917D45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973248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16396F-3DDC-4CE5-B9A2-DEAD5C83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22206E-227B-4E0A-8E41-09545C4A2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8DF775-A472-4B88-9808-56CD0A1CA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07124B-D2A2-4154-BFFF-6E4DAD780B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C12A774-F503-4743-96F5-77F20E550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33571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27BB91-E337-43F7-A913-EB5C0F2B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74487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76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B882AD-79C0-4842-8260-19926ACB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42653B-43A6-4227-8E53-9213401C0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949602-93CB-40D4-8D3A-0C79CF759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9800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EECE76-D442-4634-AB99-6EEC39F9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79EF46-1C0D-4CE8-B981-9E07426C8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FAF3A8-17D6-44AA-9548-33ABB9880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4422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ACA1A-90DD-4128-ABA7-5471468C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0A4F46E-92E4-433C-8C3C-E78CC7E3D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29751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37C3EE1-1651-4D14-9FF2-2ADFBEFF6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307547A-5D3C-4590-9F2C-FD51CFB0C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726745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>
            <a:extLst>
              <a:ext uri="{FF2B5EF4-FFF2-40B4-BE49-F238E27FC236}">
                <a16:creationId xmlns:a16="http://schemas.microsoft.com/office/drawing/2014/main" id="{98554512-6239-469F-8755-B5BF5C6505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1598613"/>
            <a:ext cx="7772400" cy="110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副标题 2">
            <a:extLst>
              <a:ext uri="{FF2B5EF4-FFF2-40B4-BE49-F238E27FC236}">
                <a16:creationId xmlns:a16="http://schemas.microsoft.com/office/drawing/2014/main" id="{CE63B146-05AE-4E36-ACC1-D7B4C71FD9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2914650"/>
            <a:ext cx="64008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2EE7A-7000-4F69-86A5-D5DB05F0C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547EFF-D8EE-4B06-A3E9-07CF3F55B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2512F5-D97B-4DBC-A839-873AB1AA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EB9C23-82CF-458B-A6E3-C431A2216E47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DBC4A6-3B57-4D67-9032-CA410E758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26A280-3AB1-43AB-B134-EC198767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1EB6F-C141-4594-99D6-F078DC55285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057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CDCE07-92F7-4972-97C1-F91DFE389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A6AE77-6AAD-4E7F-96DD-C43782EAF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FB6253-8E75-4592-96CC-D5FBCE95B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8112E8-1112-4300-B1CB-C18866574A79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4893BA-1553-4359-8B5D-C548DA9E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04F7EB-5FC6-489D-91AD-007AA9A2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531EC-4E6D-4E18-82DF-28DED3C99E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338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E512DE-D284-4BA0-A619-CDC91366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120D3F-43E5-4461-B4C4-CFA3D9A0A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289365-6882-4B8A-8BF8-7168442A6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4DABCC-6A81-4869-A055-19543230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E0D9B9-0B10-4A31-A6A9-C57976D0FDBC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01E6D6-C8C0-4C9A-BBE2-72F83AE7C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F242B9-4256-45E8-88AA-C991C1C8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77809-A647-4722-81FA-A10483FCA6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977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6A016F-EE99-48EF-A1B1-A1A97577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87327D-28EB-453A-9A6D-B5695E96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BC4BEE-82FF-4D39-B3EB-0A639ADAC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F35C309-A270-4A31-9AE8-BAC907AA6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C932DEE-77B9-420C-961E-7AD5CDDA8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A280485-52CC-45C6-9C85-169675C9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9555D4-BB33-4729-9CCB-AAF2EDE2DFC0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15C89D-B6A6-453D-AB5B-FDEDC285C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E89D7C-BC79-4452-850B-8394F849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6AB88-32EE-40B9-AD59-BF587E9D836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085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308F8-B71A-4E8B-A3DE-77B610125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33B719F-5395-4F72-AE9D-F551F830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11EA9-BCC8-4DA3-A9BD-A4581CD0EB0B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EFF4E0-F10B-4D87-855F-C89FB628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5650382-B280-48FC-93D4-733F9F5A9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4616-DFEE-405C-8927-F7C1ACF5E2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581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81AB3B3-F7F9-41D6-8DB0-C0EB8C129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5C2399-779F-4867-A2E3-E86A702BCB7C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3311A0-3DD0-4823-B775-435AA966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53B724-E904-43C8-B980-54534E78C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539E4-FE7E-44DC-9099-19D8DA75C0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675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7A55F0-C540-40C8-9925-D33BFAEC9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C249B2-32C7-4A0C-B6F2-7CFF55981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06F97C-DAE8-4E6B-A434-000C2512B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AF55D4-7215-4019-92C9-432179CE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4BDFB1-71F9-42EF-9CE6-000DE808EB0A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DE57FF-3969-4E7E-AEF5-ABC04B415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F85D99-6399-4F66-88A8-2A55CD05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7DF9D-E56D-40E1-9F17-9992A80A7F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581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11C467-731B-43BF-9832-18DD6A5F2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135FE35-823D-4310-ADF6-CC88E58A57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F85910-70D9-48B6-8242-49C4C8004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03D95B-AEB3-44B7-8FDE-63FE7CACD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A527B5-41E5-4BAB-ABD6-E18A9027CAF5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FE2C60-1403-461D-9CE6-893E23BD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C3D698-1D12-480B-8816-DD1BCE8A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171158-C026-44AD-BAE3-58D64CCE72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502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87D0D-99ED-4A3C-A245-1AA607C0F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8284C7-DD55-4B6D-B2A8-06AAFC35D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80CC4A-84AA-407C-9C16-CD428F44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FB5378-AC4B-43E2-8FA2-9E43F9F98147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60D507-FB01-483C-86A0-E3E1730F1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AE732B-6D56-4785-A4BA-41337907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BB971-29EF-456D-8164-4C38E2F8A53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530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23D63DB-757D-45C7-9734-EE886CCCF2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00E4192-8D95-405D-8324-D129AF502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81D040-1B5A-49D4-8430-A08F7F40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6D514-0AB7-4C64-B2F3-48FB24C6822F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6F4A9D-E933-4CBD-A8E7-19F63390D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4C6066-F807-45F9-BC1F-492506A4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A7BF3-24BB-409E-AB9C-39D3BB7427A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875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743" r:id="rId1"/>
    <p:sldLayoutId id="2147485744" r:id="rId2"/>
    <p:sldLayoutId id="2147485745" r:id="rId3"/>
    <p:sldLayoutId id="2147485746" r:id="rId4"/>
    <p:sldLayoutId id="2147485747" r:id="rId5"/>
    <p:sldLayoutId id="2147485748" r:id="rId6"/>
    <p:sldLayoutId id="2147485749" r:id="rId7"/>
    <p:sldLayoutId id="2147485750" r:id="rId8"/>
    <p:sldLayoutId id="2147485751" r:id="rId9"/>
    <p:sldLayoutId id="2147485752" r:id="rId10"/>
    <p:sldLayoutId id="214748575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3">
            <a:extLst>
              <a:ext uri="{FF2B5EF4-FFF2-40B4-BE49-F238E27FC236}">
                <a16:creationId xmlns:a16="http://schemas.microsoft.com/office/drawing/2014/main" id="{6FB2D2B8-07C0-4364-BDF4-252DE0738C4C}"/>
              </a:ext>
            </a:extLst>
          </p:cNvPr>
          <p:cNvSpPr>
            <a:spLocks noGrp="1" noChangeArrowheads="1"/>
          </p:cNvSpPr>
          <p:nvPr>
            <p:ph type="dt" sz="half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FECFCE1-1C98-4D40-84B8-92D13907611D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1029" name="页脚占位符 4">
            <a:extLst>
              <a:ext uri="{FF2B5EF4-FFF2-40B4-BE49-F238E27FC236}">
                <a16:creationId xmlns:a16="http://schemas.microsoft.com/office/drawing/2014/main" id="{2F182B3B-42D0-491E-8E14-C1CE6FF35204}"/>
              </a:ext>
            </a:extLst>
          </p:cNvPr>
          <p:cNvSpPr>
            <a:spLocks noGrp="1" noChangeArrowheads="1"/>
          </p:cNvSpPr>
          <p:nvPr>
            <p:ph type="ftr" sz="quarter" idx="1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1030" name="灯片编号占位符 5">
            <a:extLst>
              <a:ext uri="{FF2B5EF4-FFF2-40B4-BE49-F238E27FC236}">
                <a16:creationId xmlns:a16="http://schemas.microsoft.com/office/drawing/2014/main" id="{B7AC2EC4-FB3A-4DEE-A073-768C246C2EBA}"/>
              </a:ext>
            </a:extLst>
          </p:cNvPr>
          <p:cNvSpPr>
            <a:spLocks noGrp="1" noChangeArrowheads="1"/>
          </p:cNvSpPr>
          <p:nvPr>
            <p:ph type="sldNum" sz="quarter" idx="2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335B7A8-5058-4996-9EE4-9A5744774A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42" r:id="rId1"/>
    <p:sldLayoutId id="2147485754" r:id="rId2"/>
    <p:sldLayoutId id="2147485755" r:id="rId3"/>
    <p:sldLayoutId id="2147485756" r:id="rId4"/>
    <p:sldLayoutId id="2147485757" r:id="rId5"/>
    <p:sldLayoutId id="2147485758" r:id="rId6"/>
    <p:sldLayoutId id="2147485759" r:id="rId7"/>
    <p:sldLayoutId id="2147485760" r:id="rId8"/>
    <p:sldLayoutId id="2147485761" r:id="rId9"/>
    <p:sldLayoutId id="2147485762" r:id="rId10"/>
    <p:sldLayoutId id="214748576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4" name="组合 2">
            <a:extLst>
              <a:ext uri="{FF2B5EF4-FFF2-40B4-BE49-F238E27FC236}">
                <a16:creationId xmlns:a16="http://schemas.microsoft.com/office/drawing/2014/main" id="{C9D4B57D-FDAE-4E73-A523-055F5DFC8202}"/>
              </a:ext>
            </a:extLst>
          </p:cNvPr>
          <p:cNvGrpSpPr>
            <a:grpSpLocks/>
          </p:cNvGrpSpPr>
          <p:nvPr/>
        </p:nvGrpSpPr>
        <p:grpSpPr bwMode="auto">
          <a:xfrm>
            <a:off x="1990725" y="993775"/>
            <a:ext cx="5162550" cy="2700338"/>
            <a:chOff x="2201154" y="-28140"/>
            <a:chExt cx="4693139" cy="2697902"/>
          </a:xfrm>
        </p:grpSpPr>
        <p:pic>
          <p:nvPicPr>
            <p:cNvPr id="2055" name="Picture 6" descr="E:\各版本共用文件\0未分类文件\图片\气泡\c5ab59b680aa8c9664a9d4495c1b1e17.png">
              <a:extLst>
                <a:ext uri="{FF2B5EF4-FFF2-40B4-BE49-F238E27FC236}">
                  <a16:creationId xmlns:a16="http://schemas.microsoft.com/office/drawing/2014/main" id="{B95A2310-842E-4BD6-ABEC-19058CF33149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1154" y="-28140"/>
              <a:ext cx="4693139" cy="2697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56" name="矩形 3">
              <a:extLst>
                <a:ext uri="{FF2B5EF4-FFF2-40B4-BE49-F238E27FC236}">
                  <a16:creationId xmlns:a16="http://schemas.microsoft.com/office/drawing/2014/main" id="{D8BC7C95-10E8-4C7A-B11E-72559657E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947" y="729705"/>
              <a:ext cx="3000766" cy="1014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6000" b="1">
                  <a:latin typeface="隶书" panose="02010509060101010101" pitchFamily="49" charset="-122"/>
                  <a:ea typeface="隶书" panose="02010509060101010101" pitchFamily="49" charset="-122"/>
                </a:rPr>
                <a:t>第二单元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文本框 13">
            <a:extLst>
              <a:ext uri="{FF2B5EF4-FFF2-40B4-BE49-F238E27FC236}">
                <a16:creationId xmlns:a16="http://schemas.microsoft.com/office/drawing/2014/main" id="{7F1D22BB-0005-4BF3-94AE-E5240DDD3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609600"/>
            <a:ext cx="7823200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723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一、给画</a:t>
            </a:r>
            <a:r>
              <a:rPr lang="en-US" altLang="zh-CN" sz="2800" b="1">
                <a:latin typeface="宋体" panose="02010600030101010101" pitchFamily="2" charset="-122"/>
              </a:rPr>
              <a:t>“</a:t>
            </a:r>
            <a:r>
              <a:rPr lang="en-US" altLang="zh-CN" sz="2800" b="1" u="sng">
                <a:latin typeface="宋体" panose="02010600030101010101" pitchFamily="2" charset="-122"/>
              </a:rPr>
              <a:t>   </a:t>
            </a:r>
            <a:r>
              <a:rPr lang="en-US" altLang="zh-CN" sz="2800" b="1">
                <a:latin typeface="宋体" panose="02010600030101010101" pitchFamily="2" charset="-122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</a:rPr>
              <a:t>的字注音。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琥</a:t>
            </a:r>
            <a:r>
              <a:rPr lang="zh-CN" altLang="en-US" sz="2800" b="1" u="sng">
                <a:latin typeface="宋体" panose="02010600030101010101" pitchFamily="2" charset="-122"/>
              </a:rPr>
              <a:t>珀</a:t>
            </a:r>
            <a:r>
              <a:rPr lang="zh-CN" altLang="en-US" sz="2800" b="1">
                <a:latin typeface="宋体" panose="02010600030101010101" pitchFamily="2" charset="-122"/>
              </a:rPr>
              <a:t>（     ）           </a:t>
            </a:r>
            <a:r>
              <a:rPr lang="zh-CN" altLang="en-US" sz="2800" b="1" u="sng">
                <a:latin typeface="宋体" panose="02010600030101010101" pitchFamily="2" charset="-122"/>
              </a:rPr>
              <a:t>脂</a:t>
            </a:r>
            <a:r>
              <a:rPr lang="zh-CN" altLang="en-US" sz="2800" b="1">
                <a:latin typeface="宋体" panose="02010600030101010101" pitchFamily="2" charset="-122"/>
              </a:rPr>
              <a:t>（   ）肪  </a:t>
            </a:r>
          </a:p>
          <a:p>
            <a:pPr>
              <a:lnSpc>
                <a:spcPct val="150000"/>
              </a:lnSpc>
            </a:pPr>
            <a:r>
              <a:rPr lang="zh-CN" altLang="en-US" sz="2800" b="1" u="sng">
                <a:latin typeface="宋体" panose="02010600030101010101" pitchFamily="2" charset="-122"/>
              </a:rPr>
              <a:t>渗</a:t>
            </a:r>
            <a:r>
              <a:rPr lang="zh-CN" altLang="en-US" sz="2800" b="1">
                <a:latin typeface="宋体" panose="02010600030101010101" pitchFamily="2" charset="-122"/>
              </a:rPr>
              <a:t>（    ）漏            </a:t>
            </a:r>
            <a:r>
              <a:rPr lang="zh-CN" altLang="en-US" sz="2800" b="1" u="sng">
                <a:latin typeface="宋体" panose="02010600030101010101" pitchFamily="2" charset="-122"/>
              </a:rPr>
              <a:t>埋</a:t>
            </a:r>
            <a:r>
              <a:rPr lang="zh-CN" altLang="en-US" sz="2800" b="1">
                <a:latin typeface="宋体" panose="02010600030101010101" pitchFamily="2" charset="-122"/>
              </a:rPr>
              <a:t>（   ）没  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澎</a:t>
            </a:r>
            <a:r>
              <a:rPr lang="zh-CN" altLang="en-US" sz="2800" b="1" u="sng">
                <a:latin typeface="宋体" panose="02010600030101010101" pitchFamily="2" charset="-122"/>
              </a:rPr>
              <a:t>湃</a:t>
            </a:r>
            <a:r>
              <a:rPr lang="zh-CN" altLang="en-US" sz="2800" b="1">
                <a:latin typeface="宋体" panose="02010600030101010101" pitchFamily="2" charset="-122"/>
              </a:rPr>
              <a:t>（     ）           </a:t>
            </a:r>
            <a:r>
              <a:rPr lang="zh-CN" altLang="en-US" sz="2800" b="1" u="sng">
                <a:latin typeface="宋体" panose="02010600030101010101" pitchFamily="2" charset="-122"/>
              </a:rPr>
              <a:t>吼</a:t>
            </a:r>
            <a:r>
              <a:rPr lang="zh-CN" altLang="en-US" sz="2800" b="1">
                <a:latin typeface="宋体" panose="02010600030101010101" pitchFamily="2" charset="-122"/>
              </a:rPr>
              <a:t>（   ）叫  </a:t>
            </a:r>
          </a:p>
          <a:p>
            <a:pPr>
              <a:lnSpc>
                <a:spcPct val="150000"/>
              </a:lnSpc>
            </a:pPr>
            <a:r>
              <a:rPr lang="zh-CN" altLang="en-US" sz="2800" b="1" u="sng">
                <a:latin typeface="宋体" panose="02010600030101010101" pitchFamily="2" charset="-122"/>
              </a:rPr>
              <a:t>晌</a:t>
            </a:r>
            <a:r>
              <a:rPr lang="zh-CN" altLang="en-US" sz="2800" b="1">
                <a:latin typeface="宋体" panose="02010600030101010101" pitchFamily="2" charset="-122"/>
              </a:rPr>
              <a:t>（     ）午           </a:t>
            </a:r>
            <a:r>
              <a:rPr lang="zh-CN" altLang="en-US" sz="2800" b="1" u="sng">
                <a:latin typeface="宋体" panose="02010600030101010101" pitchFamily="2" charset="-122"/>
              </a:rPr>
              <a:t>刷</a:t>
            </a:r>
            <a:r>
              <a:rPr lang="zh-CN" altLang="en-US" sz="2800" b="1">
                <a:latin typeface="宋体" panose="02010600030101010101" pitchFamily="2" charset="-122"/>
              </a:rPr>
              <a:t>（   ）洗  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观</a:t>
            </a:r>
            <a:r>
              <a:rPr lang="zh-CN" altLang="en-US" sz="2800" b="1" u="sng">
                <a:latin typeface="宋体" panose="02010600030101010101" pitchFamily="2" charset="-122"/>
              </a:rPr>
              <a:t>测</a:t>
            </a:r>
            <a:r>
              <a:rPr lang="zh-CN" altLang="en-US" sz="2800" b="1">
                <a:latin typeface="宋体" panose="02010600030101010101" pitchFamily="2" charset="-122"/>
              </a:rPr>
              <a:t>（     ）           迟</a:t>
            </a:r>
            <a:r>
              <a:rPr lang="zh-CN" altLang="en-US" sz="2800" b="1" u="sng">
                <a:latin typeface="宋体" panose="02010600030101010101" pitchFamily="2" charset="-122"/>
              </a:rPr>
              <a:t>钝</a:t>
            </a:r>
            <a:r>
              <a:rPr lang="zh-CN" altLang="en-US" sz="2800" b="1">
                <a:latin typeface="宋体" panose="02010600030101010101" pitchFamily="2" charset="-122"/>
              </a:rPr>
              <a:t>（    ）</a:t>
            </a:r>
          </a:p>
        </p:txBody>
      </p:sp>
      <p:sp>
        <p:nvSpPr>
          <p:cNvPr id="2060" name="文本框 9">
            <a:extLst>
              <a:ext uri="{FF2B5EF4-FFF2-40B4-BE49-F238E27FC236}">
                <a16:creationId xmlns:a16="http://schemas.microsoft.com/office/drawing/2014/main" id="{2F11C972-A1D2-48B3-98D0-A6CB4A5B8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1409700"/>
            <a:ext cx="54292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pò</a:t>
            </a:r>
          </a:p>
        </p:txBody>
      </p:sp>
      <p:sp>
        <p:nvSpPr>
          <p:cNvPr id="2061" name="文本框 12">
            <a:extLst>
              <a:ext uri="{FF2B5EF4-FFF2-40B4-BE49-F238E27FC236}">
                <a16:creationId xmlns:a16="http://schemas.microsoft.com/office/drawing/2014/main" id="{297F233C-914A-40B5-AE66-5B3E63C4E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00" y="1409700"/>
            <a:ext cx="5873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zhī</a:t>
            </a:r>
          </a:p>
        </p:txBody>
      </p:sp>
      <p:sp>
        <p:nvSpPr>
          <p:cNvPr id="2062" name="文本框 13">
            <a:extLst>
              <a:ext uri="{FF2B5EF4-FFF2-40B4-BE49-F238E27FC236}">
                <a16:creationId xmlns:a16="http://schemas.microsoft.com/office/drawing/2014/main" id="{3D838D4C-7853-4821-A8B9-B2296D624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388" y="2030413"/>
            <a:ext cx="9017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è</a:t>
            </a:r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</a:t>
            </a:r>
          </a:p>
        </p:txBody>
      </p:sp>
      <p:sp>
        <p:nvSpPr>
          <p:cNvPr id="2063" name="文本框 14">
            <a:extLst>
              <a:ext uri="{FF2B5EF4-FFF2-40B4-BE49-F238E27FC236}">
                <a16:creationId xmlns:a16="http://schemas.microsoft.com/office/drawing/2014/main" id="{18510E84-7F2D-4A58-89EF-A3B62E62D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0" y="2036763"/>
            <a:ext cx="72231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á</a:t>
            </a:r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i</a:t>
            </a:r>
          </a:p>
        </p:txBody>
      </p:sp>
      <p:sp>
        <p:nvSpPr>
          <p:cNvPr id="2064" name="文本框 15">
            <a:extLst>
              <a:ext uri="{FF2B5EF4-FFF2-40B4-BE49-F238E27FC236}">
                <a16:creationId xmlns:a16="http://schemas.microsoft.com/office/drawing/2014/main" id="{4209F27E-42D6-4922-9AD9-AEF07A4E1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25" y="2651125"/>
            <a:ext cx="6270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à</a:t>
            </a:r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i</a:t>
            </a:r>
          </a:p>
        </p:txBody>
      </p:sp>
      <p:sp>
        <p:nvSpPr>
          <p:cNvPr id="2065" name="文本框 16">
            <a:extLst>
              <a:ext uri="{FF2B5EF4-FFF2-40B4-BE49-F238E27FC236}">
                <a16:creationId xmlns:a16="http://schemas.microsoft.com/office/drawing/2014/main" id="{33432D77-A7B0-4BC7-BF86-004734175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7450" y="2689225"/>
            <a:ext cx="72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hǒu</a:t>
            </a:r>
          </a:p>
        </p:txBody>
      </p:sp>
      <p:sp>
        <p:nvSpPr>
          <p:cNvPr id="2066" name="文本框 17">
            <a:extLst>
              <a:ext uri="{FF2B5EF4-FFF2-40B4-BE49-F238E27FC236}">
                <a16:creationId xmlns:a16="http://schemas.microsoft.com/office/drawing/2014/main" id="{D315E897-4079-4CEE-AA72-9B59A0107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3292475"/>
            <a:ext cx="108108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shǎng</a:t>
            </a:r>
          </a:p>
        </p:txBody>
      </p:sp>
      <p:sp>
        <p:nvSpPr>
          <p:cNvPr id="2067" name="文本框 18">
            <a:extLst>
              <a:ext uri="{FF2B5EF4-FFF2-40B4-BE49-F238E27FC236}">
                <a16:creationId xmlns:a16="http://schemas.microsoft.com/office/drawing/2014/main" id="{2FE6DC15-15C4-4409-9CA9-C00BD67F0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3317875"/>
            <a:ext cx="9017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shuā</a:t>
            </a:r>
          </a:p>
        </p:txBody>
      </p:sp>
      <p:sp>
        <p:nvSpPr>
          <p:cNvPr id="2068" name="文本框 19">
            <a:extLst>
              <a:ext uri="{FF2B5EF4-FFF2-40B4-BE49-F238E27FC236}">
                <a16:creationId xmlns:a16="http://schemas.microsoft.com/office/drawing/2014/main" id="{704B1165-ED15-44FC-9026-4AEC6E377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3989388"/>
            <a:ext cx="5048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è</a:t>
            </a:r>
            <a:endParaRPr lang="zh-CN" altLang="en-US" sz="2800" b="1">
              <a:solidFill>
                <a:srgbClr val="C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069" name="文本框 20">
            <a:extLst>
              <a:ext uri="{FF2B5EF4-FFF2-40B4-BE49-F238E27FC236}">
                <a16:creationId xmlns:a16="http://schemas.microsoft.com/office/drawing/2014/main" id="{BF4C2A64-0703-44BB-9757-5B0BC8B53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983038"/>
            <a:ext cx="72231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d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ù</a:t>
            </a:r>
            <a:r>
              <a:rPr lang="zh-CN" altLang="en-US" sz="2800" b="1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</a:t>
            </a:r>
          </a:p>
        </p:txBody>
      </p:sp>
      <p:pic>
        <p:nvPicPr>
          <p:cNvPr id="2070" name="Picture 2">
            <a:extLst>
              <a:ext uri="{FF2B5EF4-FFF2-40B4-BE49-F238E27FC236}">
                <a16:creationId xmlns:a16="http://schemas.microsoft.com/office/drawing/2014/main" id="{C9531FBA-B2D4-483E-865E-6543EF24150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5" dur="500" fill="hold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61" dur="500" fill="hold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 animBg="1"/>
      <p:bldP spid="2061" grpId="1" animBg="1"/>
      <p:bldP spid="2062" grpId="2" animBg="1"/>
      <p:bldP spid="2063" grpId="3" animBg="1"/>
      <p:bldP spid="2064" grpId="4" animBg="1"/>
      <p:bldP spid="2065" grpId="5" animBg="1"/>
      <p:bldP spid="2066" grpId="6" animBg="1"/>
      <p:bldP spid="2067" grpId="7" animBg="1"/>
      <p:bldP spid="2068" grpId="8" animBg="1"/>
      <p:bldP spid="2069" grpId="9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TextBox 1">
            <a:extLst>
              <a:ext uri="{FF2B5EF4-FFF2-40B4-BE49-F238E27FC236}">
                <a16:creationId xmlns:a16="http://schemas.microsoft.com/office/drawing/2014/main" id="{D3541359-2093-484B-8197-2BB99D196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27100"/>
            <a:ext cx="20193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2074" name="矩形 8">
            <a:extLst>
              <a:ext uri="{FF2B5EF4-FFF2-40B4-BE49-F238E27FC236}">
                <a16:creationId xmlns:a16="http://schemas.microsoft.com/office/drawing/2014/main" id="{77CFA2DC-3DD4-4410-9157-F6A80A07E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666750"/>
            <a:ext cx="8453437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二、看拼音，写词语。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qi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á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 zhī     niǎo  y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ì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 kǒng l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ó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ng    j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ù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b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è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i</a:t>
            </a:r>
          </a:p>
        </p:txBody>
      </p:sp>
      <p:graphicFrame>
        <p:nvGraphicFramePr>
          <p:cNvPr id="2075" name="表格 9">
            <a:extLst>
              <a:ext uri="{FF2B5EF4-FFF2-40B4-BE49-F238E27FC236}">
                <a16:creationId xmlns:a16="http://schemas.microsoft.com/office/drawing/2014/main" id="{4EAFDFC2-2066-4AA6-AEEA-5CA0AE43F08B}"/>
              </a:ext>
            </a:extLst>
          </p:cNvPr>
          <p:cNvGraphicFramePr>
            <a:graphicFrameLocks noGrp="1"/>
          </p:cNvGraphicFramePr>
          <p:nvPr/>
        </p:nvGraphicFramePr>
        <p:xfrm>
          <a:off x="885825" y="1824038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256712575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404908825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76714654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37046395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509968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614183"/>
                  </a:ext>
                </a:extLst>
              </a:tr>
            </a:tbl>
          </a:graphicData>
        </a:graphic>
      </p:graphicFrame>
      <p:graphicFrame>
        <p:nvGraphicFramePr>
          <p:cNvPr id="2092" name="表格 11">
            <a:extLst>
              <a:ext uri="{FF2B5EF4-FFF2-40B4-BE49-F238E27FC236}">
                <a16:creationId xmlns:a16="http://schemas.microsoft.com/office/drawing/2014/main" id="{5ED7E581-E7F0-4108-86E8-67FFECEB08B1}"/>
              </a:ext>
            </a:extLst>
          </p:cNvPr>
          <p:cNvGraphicFramePr>
            <a:graphicFrameLocks noGrp="1"/>
          </p:cNvGraphicFramePr>
          <p:nvPr/>
        </p:nvGraphicFramePr>
        <p:xfrm>
          <a:off x="2935288" y="1824038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370478976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82057948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36059284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55769078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583262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781145"/>
                  </a:ext>
                </a:extLst>
              </a:tr>
            </a:tbl>
          </a:graphicData>
        </a:graphic>
      </p:graphicFrame>
      <p:graphicFrame>
        <p:nvGraphicFramePr>
          <p:cNvPr id="2109" name="表格 14">
            <a:extLst>
              <a:ext uri="{FF2B5EF4-FFF2-40B4-BE49-F238E27FC236}">
                <a16:creationId xmlns:a16="http://schemas.microsoft.com/office/drawing/2014/main" id="{DC035E2B-7622-4936-B3F4-35084ACB7CA4}"/>
              </a:ext>
            </a:extLst>
          </p:cNvPr>
          <p:cNvGraphicFramePr>
            <a:graphicFrameLocks noGrp="1"/>
          </p:cNvGraphicFramePr>
          <p:nvPr/>
        </p:nvGraphicFramePr>
        <p:xfrm>
          <a:off x="4979988" y="1824038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91690985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3500873886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307879425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56725119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267085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595504"/>
                  </a:ext>
                </a:extLst>
              </a:tr>
            </a:tbl>
          </a:graphicData>
        </a:graphic>
      </p:graphicFrame>
      <p:sp>
        <p:nvSpPr>
          <p:cNvPr id="2126" name="矩形 16">
            <a:extLst>
              <a:ext uri="{FF2B5EF4-FFF2-40B4-BE49-F238E27FC236}">
                <a16:creationId xmlns:a16="http://schemas.microsoft.com/office/drawing/2014/main" id="{75BAD4DE-3A9E-4629-BF5B-A4B29E5DE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" y="18462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 肢</a:t>
            </a:r>
          </a:p>
        </p:txBody>
      </p:sp>
      <p:sp>
        <p:nvSpPr>
          <p:cNvPr id="2127" name="矩形 17">
            <a:extLst>
              <a:ext uri="{FF2B5EF4-FFF2-40B4-BE49-F238E27FC236}">
                <a16:creationId xmlns:a16="http://schemas.microsoft.com/office/drawing/2014/main" id="{B5542036-3F54-4221-9660-14A535F8F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763" y="18462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鸟 翼</a:t>
            </a:r>
          </a:p>
        </p:txBody>
      </p:sp>
      <p:sp>
        <p:nvSpPr>
          <p:cNvPr id="2128" name="矩形 18">
            <a:extLst>
              <a:ext uri="{FF2B5EF4-FFF2-40B4-BE49-F238E27FC236}">
                <a16:creationId xmlns:a16="http://schemas.microsoft.com/office/drawing/2014/main" id="{27D1FE2A-332E-47FD-982F-801D09EC4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413" y="183038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恐 龙</a:t>
            </a:r>
          </a:p>
        </p:txBody>
      </p:sp>
      <p:graphicFrame>
        <p:nvGraphicFramePr>
          <p:cNvPr id="2129" name="表格 22">
            <a:extLst>
              <a:ext uri="{FF2B5EF4-FFF2-40B4-BE49-F238E27FC236}">
                <a16:creationId xmlns:a16="http://schemas.microsoft.com/office/drawing/2014/main" id="{997BFFE2-34F4-4406-B6CF-08A581F9AB96}"/>
              </a:ext>
            </a:extLst>
          </p:cNvPr>
          <p:cNvGraphicFramePr>
            <a:graphicFrameLocks noGrp="1"/>
          </p:cNvGraphicFramePr>
          <p:nvPr/>
        </p:nvGraphicFramePr>
        <p:xfrm>
          <a:off x="6788150" y="1808163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441692304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36975665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3816911188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961139465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038590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816390"/>
                  </a:ext>
                </a:extLst>
              </a:tr>
            </a:tbl>
          </a:graphicData>
        </a:graphic>
      </p:graphicFrame>
      <p:sp>
        <p:nvSpPr>
          <p:cNvPr id="2146" name="矩形 23">
            <a:extLst>
              <a:ext uri="{FF2B5EF4-FFF2-40B4-BE49-F238E27FC236}">
                <a16:creationId xmlns:a16="http://schemas.microsoft.com/office/drawing/2014/main" id="{DAC57B75-FE6C-45DB-818C-E097E8001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575" y="181451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 备</a:t>
            </a:r>
          </a:p>
        </p:txBody>
      </p:sp>
      <p:graphicFrame>
        <p:nvGraphicFramePr>
          <p:cNvPr id="2147" name="表格 24">
            <a:extLst>
              <a:ext uri="{FF2B5EF4-FFF2-40B4-BE49-F238E27FC236}">
                <a16:creationId xmlns:a16="http://schemas.microsoft.com/office/drawing/2014/main" id="{6FCB8F49-731A-4738-B45A-5CCB19E68C7C}"/>
              </a:ext>
            </a:extLst>
          </p:cNvPr>
          <p:cNvGraphicFramePr>
            <a:graphicFrameLocks noGrp="1"/>
          </p:cNvGraphicFramePr>
          <p:nvPr/>
        </p:nvGraphicFramePr>
        <p:xfrm>
          <a:off x="898525" y="3224213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494041798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305159645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56406426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81089818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78755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678678"/>
                  </a:ext>
                </a:extLst>
              </a:tr>
            </a:tbl>
          </a:graphicData>
        </a:graphic>
      </p:graphicFrame>
      <p:graphicFrame>
        <p:nvGraphicFramePr>
          <p:cNvPr id="2164" name="表格 25">
            <a:extLst>
              <a:ext uri="{FF2B5EF4-FFF2-40B4-BE49-F238E27FC236}">
                <a16:creationId xmlns:a16="http://schemas.microsoft.com/office/drawing/2014/main" id="{265A0160-2C94-476F-8C58-DEBEF96F5E68}"/>
              </a:ext>
            </a:extLst>
          </p:cNvPr>
          <p:cNvGraphicFramePr>
            <a:graphicFrameLocks noGrp="1"/>
          </p:cNvGraphicFramePr>
          <p:nvPr/>
        </p:nvGraphicFramePr>
        <p:xfrm>
          <a:off x="2947988" y="3224213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114739861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361472308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1728498271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22431191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726631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616163"/>
                  </a:ext>
                </a:extLst>
              </a:tr>
            </a:tbl>
          </a:graphicData>
        </a:graphic>
      </p:graphicFrame>
      <p:graphicFrame>
        <p:nvGraphicFramePr>
          <p:cNvPr id="2181" name="表格 26">
            <a:extLst>
              <a:ext uri="{FF2B5EF4-FFF2-40B4-BE49-F238E27FC236}">
                <a16:creationId xmlns:a16="http://schemas.microsoft.com/office/drawing/2014/main" id="{10003C24-3AEB-47D2-A161-505C32581D3D}"/>
              </a:ext>
            </a:extLst>
          </p:cNvPr>
          <p:cNvGraphicFramePr>
            <a:graphicFrameLocks noGrp="1"/>
          </p:cNvGraphicFramePr>
          <p:nvPr/>
        </p:nvGraphicFramePr>
        <p:xfrm>
          <a:off x="4992688" y="3224213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955810176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320815509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65064781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112564185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007182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565421"/>
                  </a:ext>
                </a:extLst>
              </a:tr>
            </a:tbl>
          </a:graphicData>
        </a:graphic>
      </p:graphicFrame>
      <p:sp>
        <p:nvSpPr>
          <p:cNvPr id="2198" name="矩形 27">
            <a:extLst>
              <a:ext uri="{FF2B5EF4-FFF2-40B4-BE49-F238E27FC236}">
                <a16:creationId xmlns:a16="http://schemas.microsoft.com/office/drawing/2014/main" id="{D8892F04-1F34-475C-A3D4-4DAFD027F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825" y="324643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 辟</a:t>
            </a:r>
          </a:p>
        </p:txBody>
      </p:sp>
      <p:sp>
        <p:nvSpPr>
          <p:cNvPr id="2199" name="矩形 28">
            <a:extLst>
              <a:ext uri="{FF2B5EF4-FFF2-40B4-BE49-F238E27FC236}">
                <a16:creationId xmlns:a16="http://schemas.microsoft.com/office/drawing/2014/main" id="{E96AEA50-49B1-4D1E-B96F-1721AD9C9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8463" y="324643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预 防</a:t>
            </a:r>
          </a:p>
        </p:txBody>
      </p:sp>
      <p:sp>
        <p:nvSpPr>
          <p:cNvPr id="2200" name="矩形 29">
            <a:extLst>
              <a:ext uri="{FF2B5EF4-FFF2-40B4-BE49-F238E27FC236}">
                <a16:creationId xmlns:a16="http://schemas.microsoft.com/office/drawing/2014/main" id="{D7DC3821-EC04-43AD-AAE8-854369BF6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113" y="32305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需 要</a:t>
            </a:r>
          </a:p>
        </p:txBody>
      </p:sp>
      <p:graphicFrame>
        <p:nvGraphicFramePr>
          <p:cNvPr id="2201" name="表格 30">
            <a:extLst>
              <a:ext uri="{FF2B5EF4-FFF2-40B4-BE49-F238E27FC236}">
                <a16:creationId xmlns:a16="http://schemas.microsoft.com/office/drawing/2014/main" id="{033335DE-554A-450D-BBF2-8808471E9D7E}"/>
              </a:ext>
            </a:extLst>
          </p:cNvPr>
          <p:cNvGraphicFramePr>
            <a:graphicFrameLocks noGrp="1"/>
          </p:cNvGraphicFramePr>
          <p:nvPr/>
        </p:nvGraphicFramePr>
        <p:xfrm>
          <a:off x="6800850" y="3208338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1011216007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5666856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76637865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95405443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327729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770111"/>
                  </a:ext>
                </a:extLst>
              </a:tr>
            </a:tbl>
          </a:graphicData>
        </a:graphic>
      </p:graphicFrame>
      <p:sp>
        <p:nvSpPr>
          <p:cNvPr id="2218" name="矩形 31">
            <a:extLst>
              <a:ext uri="{FF2B5EF4-FFF2-40B4-BE49-F238E27FC236}">
                <a16:creationId xmlns:a16="http://schemas.microsoft.com/office/drawing/2014/main" id="{FA9DFA71-EB20-4920-9479-A39109C9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275" y="321468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功 能</a:t>
            </a:r>
          </a:p>
        </p:txBody>
      </p:sp>
      <p:sp>
        <p:nvSpPr>
          <p:cNvPr id="2219" name="矩形 2">
            <a:extLst>
              <a:ext uri="{FF2B5EF4-FFF2-40B4-BE49-F238E27FC236}">
                <a16:creationId xmlns:a16="http://schemas.microsoft.com/office/drawing/2014/main" id="{1C66CA90-0E96-4E32-A3C2-918D6543D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2755900"/>
            <a:ext cx="78597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kāi   p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ì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      y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ù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  f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á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ng     xū   y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à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o   gōng n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é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ng</a:t>
            </a:r>
          </a:p>
        </p:txBody>
      </p:sp>
      <p:pic>
        <p:nvPicPr>
          <p:cNvPr id="2220" name="Picture 2">
            <a:extLst>
              <a:ext uri="{FF2B5EF4-FFF2-40B4-BE49-F238E27FC236}">
                <a16:creationId xmlns:a16="http://schemas.microsoft.com/office/drawing/2014/main" id="{0A715F58-24A3-45F0-9C69-75237AD2F2D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6" grpId="0" animBg="1"/>
      <p:bldP spid="2127" grpId="1" animBg="1"/>
      <p:bldP spid="2128" grpId="2" animBg="1"/>
      <p:bldP spid="2146" grpId="3" animBg="1"/>
      <p:bldP spid="2198" grpId="4" animBg="1"/>
      <p:bldP spid="2199" grpId="5" animBg="1"/>
      <p:bldP spid="2200" grpId="6" animBg="1"/>
      <p:bldP spid="2218" grpId="7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TextBox 1">
            <a:extLst>
              <a:ext uri="{FF2B5EF4-FFF2-40B4-BE49-F238E27FC236}">
                <a16:creationId xmlns:a16="http://schemas.microsoft.com/office/drawing/2014/main" id="{784D9380-6DD5-44C3-B369-7D3B5F17D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27100"/>
            <a:ext cx="20193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2224" name="矩形 8">
            <a:extLst>
              <a:ext uri="{FF2B5EF4-FFF2-40B4-BE49-F238E27FC236}">
                <a16:creationId xmlns:a16="http://schemas.microsoft.com/office/drawing/2014/main" id="{D68B5533-F33F-476C-9AF7-6F34010A7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666750"/>
            <a:ext cx="8453437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二、看拼音，写词语。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sōng zhī      měi  cān     sh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è</a:t>
            </a:r>
            <a:r>
              <a:rPr lang="en-US" altLang="zh-CN" sz="2400" b="1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 chū   zhēng zh</a:t>
            </a: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á</a:t>
            </a:r>
            <a:endParaRPr lang="en-US" altLang="zh-CN" sz="2400" b="1">
              <a:solidFill>
                <a:srgbClr val="0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aphicFrame>
        <p:nvGraphicFramePr>
          <p:cNvPr id="2225" name="表格 9">
            <a:extLst>
              <a:ext uri="{FF2B5EF4-FFF2-40B4-BE49-F238E27FC236}">
                <a16:creationId xmlns:a16="http://schemas.microsoft.com/office/drawing/2014/main" id="{30FC0B7A-3029-428E-8ECE-8E5B093CB378}"/>
              </a:ext>
            </a:extLst>
          </p:cNvPr>
          <p:cNvGraphicFramePr>
            <a:graphicFrameLocks noGrp="1"/>
          </p:cNvGraphicFramePr>
          <p:nvPr/>
        </p:nvGraphicFramePr>
        <p:xfrm>
          <a:off x="885825" y="1824038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947064962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3748143289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177255574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96690193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308379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804517"/>
                  </a:ext>
                </a:extLst>
              </a:tr>
            </a:tbl>
          </a:graphicData>
        </a:graphic>
      </p:graphicFrame>
      <p:graphicFrame>
        <p:nvGraphicFramePr>
          <p:cNvPr id="2242" name="表格 11">
            <a:extLst>
              <a:ext uri="{FF2B5EF4-FFF2-40B4-BE49-F238E27FC236}">
                <a16:creationId xmlns:a16="http://schemas.microsoft.com/office/drawing/2014/main" id="{01B3D042-F07F-4A84-971D-46007DB0F6F7}"/>
              </a:ext>
            </a:extLst>
          </p:cNvPr>
          <p:cNvGraphicFramePr>
            <a:graphicFrameLocks noGrp="1"/>
          </p:cNvGraphicFramePr>
          <p:nvPr/>
        </p:nvGraphicFramePr>
        <p:xfrm>
          <a:off x="2935288" y="1824038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50758833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542304876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62307642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459928221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45026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800011"/>
                  </a:ext>
                </a:extLst>
              </a:tr>
            </a:tbl>
          </a:graphicData>
        </a:graphic>
      </p:graphicFrame>
      <p:graphicFrame>
        <p:nvGraphicFramePr>
          <p:cNvPr id="2259" name="表格 14">
            <a:extLst>
              <a:ext uri="{FF2B5EF4-FFF2-40B4-BE49-F238E27FC236}">
                <a16:creationId xmlns:a16="http://schemas.microsoft.com/office/drawing/2014/main" id="{118799B5-EAB1-492A-944C-B36AF1F0745F}"/>
              </a:ext>
            </a:extLst>
          </p:cNvPr>
          <p:cNvGraphicFramePr>
            <a:graphicFrameLocks noGrp="1"/>
          </p:cNvGraphicFramePr>
          <p:nvPr/>
        </p:nvGraphicFramePr>
        <p:xfrm>
          <a:off x="4979988" y="1824038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383581815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734939831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139144924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915325603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136179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906072"/>
                  </a:ext>
                </a:extLst>
              </a:tr>
            </a:tbl>
          </a:graphicData>
        </a:graphic>
      </p:graphicFrame>
      <p:sp>
        <p:nvSpPr>
          <p:cNvPr id="2276" name="矩形 16">
            <a:extLst>
              <a:ext uri="{FF2B5EF4-FFF2-40B4-BE49-F238E27FC236}">
                <a16:creationId xmlns:a16="http://schemas.microsoft.com/office/drawing/2014/main" id="{4A2C388A-37E9-4E82-A616-B09998C1D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" y="18462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松 脂</a:t>
            </a:r>
          </a:p>
        </p:txBody>
      </p:sp>
      <p:sp>
        <p:nvSpPr>
          <p:cNvPr id="2277" name="矩形 17">
            <a:extLst>
              <a:ext uri="{FF2B5EF4-FFF2-40B4-BE49-F238E27FC236}">
                <a16:creationId xmlns:a16="http://schemas.microsoft.com/office/drawing/2014/main" id="{912233A0-74E5-4D3B-8F16-969CD80D4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763" y="18462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 餐</a:t>
            </a:r>
          </a:p>
        </p:txBody>
      </p:sp>
      <p:sp>
        <p:nvSpPr>
          <p:cNvPr id="2278" name="矩形 18">
            <a:extLst>
              <a:ext uri="{FF2B5EF4-FFF2-40B4-BE49-F238E27FC236}">
                <a16:creationId xmlns:a16="http://schemas.microsoft.com/office/drawing/2014/main" id="{DAFED7B0-C415-4383-A4AE-3E59573A5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413" y="183038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渗 出</a:t>
            </a:r>
          </a:p>
        </p:txBody>
      </p:sp>
      <p:graphicFrame>
        <p:nvGraphicFramePr>
          <p:cNvPr id="2279" name="表格 22">
            <a:extLst>
              <a:ext uri="{FF2B5EF4-FFF2-40B4-BE49-F238E27FC236}">
                <a16:creationId xmlns:a16="http://schemas.microsoft.com/office/drawing/2014/main" id="{EA6BC7F4-5022-4D50-A8E9-A83A3FDF0638}"/>
              </a:ext>
            </a:extLst>
          </p:cNvPr>
          <p:cNvGraphicFramePr>
            <a:graphicFrameLocks noGrp="1"/>
          </p:cNvGraphicFramePr>
          <p:nvPr/>
        </p:nvGraphicFramePr>
        <p:xfrm>
          <a:off x="6788150" y="1808163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408643100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962478169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3109031140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428270523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460310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626819"/>
                  </a:ext>
                </a:extLst>
              </a:tr>
            </a:tbl>
          </a:graphicData>
        </a:graphic>
      </p:graphicFrame>
      <p:sp>
        <p:nvSpPr>
          <p:cNvPr id="2296" name="矩形 23">
            <a:extLst>
              <a:ext uri="{FF2B5EF4-FFF2-40B4-BE49-F238E27FC236}">
                <a16:creationId xmlns:a16="http://schemas.microsoft.com/office/drawing/2014/main" id="{B590145E-C425-428A-8FC4-9F12544FA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575" y="181451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挣 扎</a:t>
            </a:r>
          </a:p>
        </p:txBody>
      </p:sp>
      <p:graphicFrame>
        <p:nvGraphicFramePr>
          <p:cNvPr id="2297" name="表格 24">
            <a:extLst>
              <a:ext uri="{FF2B5EF4-FFF2-40B4-BE49-F238E27FC236}">
                <a16:creationId xmlns:a16="http://schemas.microsoft.com/office/drawing/2014/main" id="{6F045BD2-77E5-4858-A8B0-E550372B32C1}"/>
              </a:ext>
            </a:extLst>
          </p:cNvPr>
          <p:cNvGraphicFramePr>
            <a:graphicFrameLocks noGrp="1"/>
          </p:cNvGraphicFramePr>
          <p:nvPr/>
        </p:nvGraphicFramePr>
        <p:xfrm>
          <a:off x="898525" y="3224213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1561411261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1926110586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3612088081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922378276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636584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073414"/>
                  </a:ext>
                </a:extLst>
              </a:tr>
            </a:tbl>
          </a:graphicData>
        </a:graphic>
      </p:graphicFrame>
      <p:graphicFrame>
        <p:nvGraphicFramePr>
          <p:cNvPr id="2314" name="表格 25">
            <a:extLst>
              <a:ext uri="{FF2B5EF4-FFF2-40B4-BE49-F238E27FC236}">
                <a16:creationId xmlns:a16="http://schemas.microsoft.com/office/drawing/2014/main" id="{5DAB0011-B491-4E14-B39C-5490E08D7246}"/>
              </a:ext>
            </a:extLst>
          </p:cNvPr>
          <p:cNvGraphicFramePr>
            <a:graphicFrameLocks noGrp="1"/>
          </p:cNvGraphicFramePr>
          <p:nvPr/>
        </p:nvGraphicFramePr>
        <p:xfrm>
          <a:off x="2947988" y="3224213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1363165424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363480225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313351176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71045469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631892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710866"/>
                  </a:ext>
                </a:extLst>
              </a:tr>
            </a:tbl>
          </a:graphicData>
        </a:graphic>
      </p:graphicFrame>
      <p:graphicFrame>
        <p:nvGraphicFramePr>
          <p:cNvPr id="2331" name="表格 26">
            <a:extLst>
              <a:ext uri="{FF2B5EF4-FFF2-40B4-BE49-F238E27FC236}">
                <a16:creationId xmlns:a16="http://schemas.microsoft.com/office/drawing/2014/main" id="{2865E78F-4A22-46DC-8781-6415DFBDB27F}"/>
              </a:ext>
            </a:extLst>
          </p:cNvPr>
          <p:cNvGraphicFramePr>
            <a:graphicFrameLocks noGrp="1"/>
          </p:cNvGraphicFramePr>
          <p:nvPr/>
        </p:nvGraphicFramePr>
        <p:xfrm>
          <a:off x="4992688" y="3224213"/>
          <a:ext cx="1439862" cy="731837"/>
        </p:xfrm>
        <a:graphic>
          <a:graphicData uri="http://schemas.openxmlformats.org/drawingml/2006/table">
            <a:tbl>
              <a:tblPr/>
              <a:tblGrid>
                <a:gridCol w="360362">
                  <a:extLst>
                    <a:ext uri="{9D8B030D-6E8A-4147-A177-3AD203B41FA5}">
                      <a16:colId xmlns:a16="http://schemas.microsoft.com/office/drawing/2014/main" val="1322728259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130527806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374152395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63174646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752715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908893"/>
                  </a:ext>
                </a:extLst>
              </a:tr>
            </a:tbl>
          </a:graphicData>
        </a:graphic>
      </p:graphicFrame>
      <p:sp>
        <p:nvSpPr>
          <p:cNvPr id="2348" name="矩形 27">
            <a:extLst>
              <a:ext uri="{FF2B5EF4-FFF2-40B4-BE49-F238E27FC236}">
                <a16:creationId xmlns:a16="http://schemas.microsoft.com/office/drawing/2014/main" id="{687FFDBF-B196-4634-8B20-41CF37EF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825" y="324643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 测</a:t>
            </a:r>
          </a:p>
        </p:txBody>
      </p:sp>
      <p:sp>
        <p:nvSpPr>
          <p:cNvPr id="2349" name="矩形 28">
            <a:extLst>
              <a:ext uri="{FF2B5EF4-FFF2-40B4-BE49-F238E27FC236}">
                <a16:creationId xmlns:a16="http://schemas.microsoft.com/office/drawing/2014/main" id="{ACBBC04E-F174-4139-8854-95ADC2C25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8463" y="324643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灰 尘</a:t>
            </a:r>
          </a:p>
        </p:txBody>
      </p:sp>
      <p:sp>
        <p:nvSpPr>
          <p:cNvPr id="2350" name="矩形 29">
            <a:extLst>
              <a:ext uri="{FF2B5EF4-FFF2-40B4-BE49-F238E27FC236}">
                <a16:creationId xmlns:a16="http://schemas.microsoft.com/office/drawing/2014/main" id="{88E9C239-5AA2-4023-8E57-3B260883A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113" y="3230563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淹 没</a:t>
            </a:r>
          </a:p>
        </p:txBody>
      </p:sp>
      <p:graphicFrame>
        <p:nvGraphicFramePr>
          <p:cNvPr id="2351" name="表格 30">
            <a:extLst>
              <a:ext uri="{FF2B5EF4-FFF2-40B4-BE49-F238E27FC236}">
                <a16:creationId xmlns:a16="http://schemas.microsoft.com/office/drawing/2014/main" id="{5EED32DB-FF7D-44D8-95B3-C699FBE4E1C8}"/>
              </a:ext>
            </a:extLst>
          </p:cNvPr>
          <p:cNvGraphicFramePr>
            <a:graphicFrameLocks noGrp="1"/>
          </p:cNvGraphicFramePr>
          <p:nvPr/>
        </p:nvGraphicFramePr>
        <p:xfrm>
          <a:off x="6800850" y="3208338"/>
          <a:ext cx="1439863" cy="731837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126585913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92106732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946334246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1716733732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598409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389" marR="91389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541476"/>
                  </a:ext>
                </a:extLst>
              </a:tr>
            </a:tbl>
          </a:graphicData>
        </a:graphic>
      </p:graphicFrame>
      <p:sp>
        <p:nvSpPr>
          <p:cNvPr id="2368" name="矩形 31">
            <a:extLst>
              <a:ext uri="{FF2B5EF4-FFF2-40B4-BE49-F238E27FC236}">
                <a16:creationId xmlns:a16="http://schemas.microsoft.com/office/drawing/2014/main" id="{1584E618-6FBE-4CBF-8A87-EC94BF077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275" y="3214688"/>
            <a:ext cx="14605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断 绝</a:t>
            </a:r>
          </a:p>
        </p:txBody>
      </p:sp>
      <p:sp>
        <p:nvSpPr>
          <p:cNvPr id="2369" name="矩形 2">
            <a:extLst>
              <a:ext uri="{FF2B5EF4-FFF2-40B4-BE49-F238E27FC236}">
                <a16:creationId xmlns:a16="http://schemas.microsoft.com/office/drawing/2014/main" id="{9CDA44C9-4AD9-4418-AE0A-0E0FCF84B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2789238"/>
            <a:ext cx="78200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 tuī  c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è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       huī ch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é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n     yān  mò    du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à</a:t>
            </a:r>
            <a:r>
              <a:rPr lang="en-US" altLang="zh-CN" sz="2400" b="1">
                <a:latin typeface="方正姚体" panose="02010601030101010101" pitchFamily="2" charset="-122"/>
                <a:ea typeface="方正姚体" panose="02010601030101010101" pitchFamily="2" charset="-122"/>
              </a:rPr>
              <a:t>n ju</a:t>
            </a:r>
            <a:r>
              <a:rPr lang="en-US" altLang="zh-CN" sz="2400" b="1">
                <a:latin typeface="Arial" panose="020B0604020202020204" pitchFamily="34" charset="0"/>
                <a:ea typeface="方正姚体" panose="02010601030101010101" pitchFamily="2" charset="-122"/>
              </a:rPr>
              <a:t>é</a:t>
            </a:r>
            <a:endParaRPr lang="en-US" altLang="zh-CN" sz="24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370" name="Picture 2">
            <a:extLst>
              <a:ext uri="{FF2B5EF4-FFF2-40B4-BE49-F238E27FC236}">
                <a16:creationId xmlns:a16="http://schemas.microsoft.com/office/drawing/2014/main" id="{48BB1FD4-80A7-4DA4-85F6-BC966748FA5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6" grpId="0" animBg="1"/>
      <p:bldP spid="2277" grpId="1" animBg="1"/>
      <p:bldP spid="2278" grpId="2" animBg="1"/>
      <p:bldP spid="2296" grpId="3" animBg="1"/>
      <p:bldP spid="2348" grpId="4" animBg="1"/>
      <p:bldP spid="2349" grpId="5" animBg="1"/>
      <p:bldP spid="2350" grpId="6" animBg="1"/>
      <p:bldP spid="2368" grpId="7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矩形 3">
            <a:extLst>
              <a:ext uri="{FF2B5EF4-FFF2-40B4-BE49-F238E27FC236}">
                <a16:creationId xmlns:a16="http://schemas.microsoft.com/office/drawing/2014/main" id="{97C7BFD4-770C-44F6-9A9D-49305C872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00" y="904875"/>
            <a:ext cx="810260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三、形近字组词。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 琥（     ）     珀（     ）    嗡（      ） 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 虎（     ）     迫（     ）    翁（      ）</a:t>
            </a:r>
          </a:p>
          <a:p>
            <a:pPr>
              <a:lnSpc>
                <a:spcPct val="150000"/>
              </a:lnSpc>
            </a:pPr>
            <a:endParaRPr lang="zh-CN" altLang="zh-CN" sz="24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 府（     ）     祥（     ）     知（     ）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 俯（     ）     详（     ）     蜘（     ）  </a:t>
            </a:r>
          </a:p>
        </p:txBody>
      </p:sp>
      <p:sp>
        <p:nvSpPr>
          <p:cNvPr id="2374" name="文本框 1">
            <a:extLst>
              <a:ext uri="{FF2B5EF4-FFF2-40B4-BE49-F238E27FC236}">
                <a16:creationId xmlns:a16="http://schemas.microsoft.com/office/drawing/2014/main" id="{CC6A056E-53B4-4519-BE15-4FBC90B74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1655763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琥珀</a:t>
            </a:r>
          </a:p>
        </p:txBody>
      </p:sp>
      <p:sp>
        <p:nvSpPr>
          <p:cNvPr id="2375" name="文本框 4">
            <a:extLst>
              <a:ext uri="{FF2B5EF4-FFF2-40B4-BE49-F238E27FC236}">
                <a16:creationId xmlns:a16="http://schemas.microsoft.com/office/drawing/2014/main" id="{4FE184F0-2305-45A0-8CD8-20D086044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190750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老虎</a:t>
            </a:r>
          </a:p>
        </p:txBody>
      </p:sp>
      <p:sp>
        <p:nvSpPr>
          <p:cNvPr id="2376" name="文本框 5">
            <a:extLst>
              <a:ext uri="{FF2B5EF4-FFF2-40B4-BE49-F238E27FC236}">
                <a16:creationId xmlns:a16="http://schemas.microsoft.com/office/drawing/2014/main" id="{4B30B028-D7DD-485A-A775-210FBDFFA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1655763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琥珀</a:t>
            </a:r>
          </a:p>
        </p:txBody>
      </p:sp>
      <p:sp>
        <p:nvSpPr>
          <p:cNvPr id="2377" name="文本框 6">
            <a:extLst>
              <a:ext uri="{FF2B5EF4-FFF2-40B4-BE49-F238E27FC236}">
                <a16:creationId xmlns:a16="http://schemas.microsoft.com/office/drawing/2014/main" id="{0FCB18CB-5C32-43BC-B200-F1B16A08C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2190750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强迫</a:t>
            </a:r>
          </a:p>
        </p:txBody>
      </p:sp>
      <p:sp>
        <p:nvSpPr>
          <p:cNvPr id="2378" name="文本框 7">
            <a:extLst>
              <a:ext uri="{FF2B5EF4-FFF2-40B4-BE49-F238E27FC236}">
                <a16:creationId xmlns:a16="http://schemas.microsoft.com/office/drawing/2014/main" id="{720DB46D-6241-42F0-8CA0-518CA5337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655763"/>
            <a:ext cx="1101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嗡嗡叫</a:t>
            </a:r>
          </a:p>
        </p:txBody>
      </p:sp>
      <p:sp>
        <p:nvSpPr>
          <p:cNvPr id="2379" name="文本框 8">
            <a:extLst>
              <a:ext uri="{FF2B5EF4-FFF2-40B4-BE49-F238E27FC236}">
                <a16:creationId xmlns:a16="http://schemas.microsoft.com/office/drawing/2014/main" id="{3E31D7B1-068A-4A58-A06A-DAB5DF7AA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9850" y="2190750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老翁</a:t>
            </a:r>
          </a:p>
        </p:txBody>
      </p:sp>
      <p:sp>
        <p:nvSpPr>
          <p:cNvPr id="2380" name="文本框 9">
            <a:extLst>
              <a:ext uri="{FF2B5EF4-FFF2-40B4-BE49-F238E27FC236}">
                <a16:creationId xmlns:a16="http://schemas.microsoft.com/office/drawing/2014/main" id="{887B0409-5995-4854-A9E0-456776FD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3295650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王府</a:t>
            </a:r>
          </a:p>
        </p:txBody>
      </p:sp>
      <p:sp>
        <p:nvSpPr>
          <p:cNvPr id="2381" name="文本框 10">
            <a:extLst>
              <a:ext uri="{FF2B5EF4-FFF2-40B4-BE49-F238E27FC236}">
                <a16:creationId xmlns:a16="http://schemas.microsoft.com/office/drawing/2014/main" id="{420B5856-4F85-4CD0-B748-33911FC24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3821113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俯身</a:t>
            </a:r>
          </a:p>
        </p:txBody>
      </p:sp>
      <p:sp>
        <p:nvSpPr>
          <p:cNvPr id="2382" name="文本框 11">
            <a:extLst>
              <a:ext uri="{FF2B5EF4-FFF2-40B4-BE49-F238E27FC236}">
                <a16:creationId xmlns:a16="http://schemas.microsoft.com/office/drawing/2014/main" id="{5F7CA44C-F5D5-4692-8526-F01D4995E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3295650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慈祥</a:t>
            </a:r>
          </a:p>
        </p:txBody>
      </p:sp>
      <p:sp>
        <p:nvSpPr>
          <p:cNvPr id="2383" name="文本框 12">
            <a:extLst>
              <a:ext uri="{FF2B5EF4-FFF2-40B4-BE49-F238E27FC236}">
                <a16:creationId xmlns:a16="http://schemas.microsoft.com/office/drawing/2014/main" id="{B35D9040-90F9-4A7F-810E-3EE1D704C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3821113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详细</a:t>
            </a:r>
          </a:p>
        </p:txBody>
      </p:sp>
      <p:sp>
        <p:nvSpPr>
          <p:cNvPr id="2384" name="文本框 13">
            <a:extLst>
              <a:ext uri="{FF2B5EF4-FFF2-40B4-BE49-F238E27FC236}">
                <a16:creationId xmlns:a16="http://schemas.microsoft.com/office/drawing/2014/main" id="{CE4C4E90-B542-4353-8847-E521EC7BD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3295650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知道</a:t>
            </a:r>
          </a:p>
        </p:txBody>
      </p:sp>
      <p:sp>
        <p:nvSpPr>
          <p:cNvPr id="2385" name="文本框 14">
            <a:extLst>
              <a:ext uri="{FF2B5EF4-FFF2-40B4-BE49-F238E27FC236}">
                <a16:creationId xmlns:a16="http://schemas.microsoft.com/office/drawing/2014/main" id="{741667B7-AC56-47E1-B469-D5A882382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3821113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蜘蛛</a:t>
            </a:r>
          </a:p>
        </p:txBody>
      </p:sp>
      <p:pic>
        <p:nvPicPr>
          <p:cNvPr id="2386" name="Picture 2">
            <a:extLst>
              <a:ext uri="{FF2B5EF4-FFF2-40B4-BE49-F238E27FC236}">
                <a16:creationId xmlns:a16="http://schemas.microsoft.com/office/drawing/2014/main" id="{BE688CBE-095B-4C8E-AB6C-A924356E25F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5" dur="500" fill="hold"/>
                                        <p:tgtEl>
                                          <p:spTgt spid="2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61" dur="500" fill="hold"/>
                                        <p:tgtEl>
                                          <p:spTgt spid="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67" dur="500" fill="hold"/>
                                        <p:tgtEl>
                                          <p:spTgt spid="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3" dur="500" fill="hold"/>
                                        <p:tgtEl>
                                          <p:spTgt spid="2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4" grpId="0" animBg="1"/>
      <p:bldP spid="2375" grpId="1" animBg="1"/>
      <p:bldP spid="2376" grpId="2" animBg="1"/>
      <p:bldP spid="2377" grpId="3" animBg="1"/>
      <p:bldP spid="2378" grpId="4" animBg="1"/>
      <p:bldP spid="2379" grpId="5" animBg="1"/>
      <p:bldP spid="2380" grpId="6" animBg="1"/>
      <p:bldP spid="2381" grpId="7" animBg="1"/>
      <p:bldP spid="2382" grpId="8" animBg="1"/>
      <p:bldP spid="2383" grpId="9" animBg="1"/>
      <p:bldP spid="2384" grpId="10" animBg="1"/>
      <p:bldP spid="2385" grpId="1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矩形 3">
            <a:extLst>
              <a:ext uri="{FF2B5EF4-FFF2-40B4-BE49-F238E27FC236}">
                <a16:creationId xmlns:a16="http://schemas.microsoft.com/office/drawing/2014/main" id="{B2062640-BAA7-439C-87F8-8EEF873D3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8" y="646113"/>
            <a:ext cx="3624262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四、多音字组词。</a:t>
            </a:r>
          </a:p>
        </p:txBody>
      </p:sp>
      <p:sp>
        <p:nvSpPr>
          <p:cNvPr id="2390" name="TextBox 13">
            <a:extLst>
              <a:ext uri="{FF2B5EF4-FFF2-40B4-BE49-F238E27FC236}">
                <a16:creationId xmlns:a16="http://schemas.microsoft.com/office/drawing/2014/main" id="{A52D9B24-2D31-4CC9-A5A2-AF053E7B9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2540000"/>
            <a:ext cx="56991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挣</a:t>
            </a:r>
          </a:p>
        </p:txBody>
      </p:sp>
      <p:sp>
        <p:nvSpPr>
          <p:cNvPr id="2391" name="左大括号 8">
            <a:extLst>
              <a:ext uri="{FF2B5EF4-FFF2-40B4-BE49-F238E27FC236}">
                <a16:creationId xmlns:a16="http://schemas.microsoft.com/office/drawing/2014/main" id="{CCDCBE0C-2D98-492D-AB73-C4749B05B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438" y="1951038"/>
            <a:ext cx="166687" cy="1497012"/>
          </a:xfrm>
          <a:prstGeom prst="leftBrace">
            <a:avLst>
              <a:gd name="adj1" fmla="val 8316"/>
              <a:gd name="adj2" fmla="val 50000"/>
            </a:avLst>
          </a:prstGeom>
          <a:noFill/>
          <a:ln w="1905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400" b="1">
              <a:latin typeface="宋体" panose="02010600030101010101" pitchFamily="2" charset="-122"/>
            </a:endParaRPr>
          </a:p>
        </p:txBody>
      </p:sp>
      <p:sp>
        <p:nvSpPr>
          <p:cNvPr id="2392" name="TextBox 13">
            <a:extLst>
              <a:ext uri="{FF2B5EF4-FFF2-40B4-BE49-F238E27FC236}">
                <a16:creationId xmlns:a16="http://schemas.microsoft.com/office/drawing/2014/main" id="{72A3FB25-BCC9-4124-BCE9-DCD50BECE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2371725"/>
            <a:ext cx="5699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奔</a:t>
            </a:r>
          </a:p>
        </p:txBody>
      </p:sp>
      <p:sp>
        <p:nvSpPr>
          <p:cNvPr id="2393" name="左大括号 28">
            <a:extLst>
              <a:ext uri="{FF2B5EF4-FFF2-40B4-BE49-F238E27FC236}">
                <a16:creationId xmlns:a16="http://schemas.microsoft.com/office/drawing/2014/main" id="{60C8C401-F81D-4C39-9118-1EAE66B15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951038"/>
            <a:ext cx="142875" cy="1363662"/>
          </a:xfrm>
          <a:prstGeom prst="leftBrace">
            <a:avLst>
              <a:gd name="adj1" fmla="val 8307"/>
              <a:gd name="adj2" fmla="val 50000"/>
            </a:avLst>
          </a:prstGeom>
          <a:noFill/>
          <a:ln w="1905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400" b="1">
              <a:latin typeface="宋体" panose="02010600030101010101" pitchFamily="2" charset="-122"/>
            </a:endParaRPr>
          </a:p>
        </p:txBody>
      </p:sp>
      <p:sp>
        <p:nvSpPr>
          <p:cNvPr id="2394" name="文本框 99">
            <a:extLst>
              <a:ext uri="{FF2B5EF4-FFF2-40B4-BE49-F238E27FC236}">
                <a16:creationId xmlns:a16="http://schemas.microsoft.com/office/drawing/2014/main" id="{4E185BC9-A35C-4F26-96AD-0025D9EB4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1731963"/>
            <a:ext cx="12430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 zhèng</a:t>
            </a:r>
          </a:p>
        </p:txBody>
      </p:sp>
      <p:sp>
        <p:nvSpPr>
          <p:cNvPr id="2395" name="文本框 7">
            <a:extLst>
              <a:ext uri="{FF2B5EF4-FFF2-40B4-BE49-F238E27FC236}">
                <a16:creationId xmlns:a16="http://schemas.microsoft.com/office/drawing/2014/main" id="{D07A6644-833D-4450-AA59-067FF9E19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3116263"/>
            <a:ext cx="12715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 zhēng</a:t>
            </a:r>
          </a:p>
        </p:txBody>
      </p:sp>
      <p:sp>
        <p:nvSpPr>
          <p:cNvPr id="2396" name="文本框 9">
            <a:extLst>
              <a:ext uri="{FF2B5EF4-FFF2-40B4-BE49-F238E27FC236}">
                <a16:creationId xmlns:a16="http://schemas.microsoft.com/office/drawing/2014/main" id="{98109B68-5127-4ABA-B09C-0CCCD18A1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75" y="1731963"/>
            <a:ext cx="847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 bēn</a:t>
            </a:r>
          </a:p>
        </p:txBody>
      </p:sp>
      <p:sp>
        <p:nvSpPr>
          <p:cNvPr id="2397" name="文本框 1">
            <a:extLst>
              <a:ext uri="{FF2B5EF4-FFF2-40B4-BE49-F238E27FC236}">
                <a16:creationId xmlns:a16="http://schemas.microsoft.com/office/drawing/2014/main" id="{1ECA8EFF-D603-4171-9D5B-94FE97441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3062288"/>
            <a:ext cx="9255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bèn</a:t>
            </a:r>
          </a:p>
        </p:txBody>
      </p:sp>
      <p:pic>
        <p:nvPicPr>
          <p:cNvPr id="2398" name="Picture 2">
            <a:extLst>
              <a:ext uri="{FF2B5EF4-FFF2-40B4-BE49-F238E27FC236}">
                <a16:creationId xmlns:a16="http://schemas.microsoft.com/office/drawing/2014/main" id="{F029B4FE-BC54-48DD-914F-F390A840D4C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99" name="文本框 99">
            <a:extLst>
              <a:ext uri="{FF2B5EF4-FFF2-40B4-BE49-F238E27FC236}">
                <a16:creationId xmlns:a16="http://schemas.microsoft.com/office/drawing/2014/main" id="{3CE5F625-AB16-48B7-8169-EE35EA4D8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9663" y="1787525"/>
            <a:ext cx="1447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（挣钱）</a:t>
            </a:r>
            <a:r>
              <a:rPr lang="zh-CN" altLang="zh-CN" sz="2400" b="1">
                <a:latin typeface="宋体" panose="02010600030101010101" pitchFamily="2" charset="-122"/>
              </a:rPr>
              <a:t>  </a:t>
            </a:r>
          </a:p>
        </p:txBody>
      </p:sp>
      <p:sp>
        <p:nvSpPr>
          <p:cNvPr id="2400" name="文本框 7">
            <a:extLst>
              <a:ext uri="{FF2B5EF4-FFF2-40B4-BE49-F238E27FC236}">
                <a16:creationId xmlns:a16="http://schemas.microsoft.com/office/drawing/2014/main" id="{E73429A7-A4E4-43C7-BE2C-0E985404A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9338" y="3141663"/>
            <a:ext cx="1354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（挣扎）</a:t>
            </a:r>
          </a:p>
        </p:txBody>
      </p:sp>
      <p:sp>
        <p:nvSpPr>
          <p:cNvPr id="2401" name="文本框 9">
            <a:extLst>
              <a:ext uri="{FF2B5EF4-FFF2-40B4-BE49-F238E27FC236}">
                <a16:creationId xmlns:a16="http://schemas.microsoft.com/office/drawing/2014/main" id="{FC616164-7387-4072-8529-49727880A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1770063"/>
            <a:ext cx="12557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(奔跑)</a:t>
            </a:r>
          </a:p>
        </p:txBody>
      </p:sp>
      <p:sp>
        <p:nvSpPr>
          <p:cNvPr id="2402" name="文本框 1">
            <a:extLst>
              <a:ext uri="{FF2B5EF4-FFF2-40B4-BE49-F238E27FC236}">
                <a16:creationId xmlns:a16="http://schemas.microsoft.com/office/drawing/2014/main" id="{DDD5F798-FA02-453B-9FE6-04B94BACE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3078163"/>
            <a:ext cx="12557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(投奔)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9" grpId="0" animBg="1"/>
      <p:bldP spid="2400" grpId="1" animBg="1"/>
      <p:bldP spid="2401" grpId="2" animBg="1"/>
      <p:bldP spid="2402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矩形 3">
            <a:extLst>
              <a:ext uri="{FF2B5EF4-FFF2-40B4-BE49-F238E27FC236}">
                <a16:creationId xmlns:a16="http://schemas.microsoft.com/office/drawing/2014/main" id="{EE7091BE-41B2-4C0C-8068-6F2A66F75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8" y="646113"/>
            <a:ext cx="3624262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四、多音字组词。</a:t>
            </a:r>
          </a:p>
        </p:txBody>
      </p:sp>
      <p:sp>
        <p:nvSpPr>
          <p:cNvPr id="2406" name="TextBox 13">
            <a:extLst>
              <a:ext uri="{FF2B5EF4-FFF2-40B4-BE49-F238E27FC236}">
                <a16:creationId xmlns:a16="http://schemas.microsoft.com/office/drawing/2014/main" id="{1A66C46B-B2BC-47F8-9FCC-7C5AFC5D3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2540000"/>
            <a:ext cx="56991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latin typeface="宋体" panose="02010600030101010101" pitchFamily="2" charset="-122"/>
                <a:sym typeface="黑体" panose="02010609060101010101" pitchFamily="49" charset="-122"/>
              </a:rPr>
              <a:t>降</a:t>
            </a:r>
          </a:p>
        </p:txBody>
      </p:sp>
      <p:sp>
        <p:nvSpPr>
          <p:cNvPr id="2407" name="左大括号 8">
            <a:extLst>
              <a:ext uri="{FF2B5EF4-FFF2-40B4-BE49-F238E27FC236}">
                <a16:creationId xmlns:a16="http://schemas.microsoft.com/office/drawing/2014/main" id="{D0494C3E-ABF9-4ED5-9F6A-435551FBC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438" y="1951038"/>
            <a:ext cx="166687" cy="1497012"/>
          </a:xfrm>
          <a:prstGeom prst="leftBrace">
            <a:avLst>
              <a:gd name="adj1" fmla="val 8316"/>
              <a:gd name="adj2" fmla="val 50000"/>
            </a:avLst>
          </a:prstGeom>
          <a:noFill/>
          <a:ln w="1905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400" b="1">
              <a:latin typeface="宋体" panose="02010600030101010101" pitchFamily="2" charset="-122"/>
            </a:endParaRPr>
          </a:p>
        </p:txBody>
      </p:sp>
      <p:sp>
        <p:nvSpPr>
          <p:cNvPr id="2408" name="TextBox 13">
            <a:extLst>
              <a:ext uri="{FF2B5EF4-FFF2-40B4-BE49-F238E27FC236}">
                <a16:creationId xmlns:a16="http://schemas.microsoft.com/office/drawing/2014/main" id="{A8422EAD-4AD7-41BB-849D-9FD5600F5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2371725"/>
            <a:ext cx="5699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卷</a:t>
            </a:r>
          </a:p>
        </p:txBody>
      </p:sp>
      <p:sp>
        <p:nvSpPr>
          <p:cNvPr id="2409" name="左大括号 28">
            <a:extLst>
              <a:ext uri="{FF2B5EF4-FFF2-40B4-BE49-F238E27FC236}">
                <a16:creationId xmlns:a16="http://schemas.microsoft.com/office/drawing/2014/main" id="{48E4D86A-E31D-4D51-9559-C6FE3FB26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951038"/>
            <a:ext cx="142875" cy="1363662"/>
          </a:xfrm>
          <a:prstGeom prst="leftBrace">
            <a:avLst>
              <a:gd name="adj1" fmla="val 8307"/>
              <a:gd name="adj2" fmla="val 50000"/>
            </a:avLst>
          </a:prstGeom>
          <a:noFill/>
          <a:ln w="1905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400" b="1">
              <a:latin typeface="宋体" panose="02010600030101010101" pitchFamily="2" charset="-122"/>
            </a:endParaRPr>
          </a:p>
        </p:txBody>
      </p:sp>
      <p:sp>
        <p:nvSpPr>
          <p:cNvPr id="2410" name="文本框 99">
            <a:extLst>
              <a:ext uri="{FF2B5EF4-FFF2-40B4-BE49-F238E27FC236}">
                <a16:creationId xmlns:a16="http://schemas.microsoft.com/office/drawing/2014/main" id="{FD0B87FD-BB87-4BE8-AB00-B00F4F2F3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1731963"/>
            <a:ext cx="11445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xiáng</a:t>
            </a:r>
          </a:p>
        </p:txBody>
      </p:sp>
      <p:sp>
        <p:nvSpPr>
          <p:cNvPr id="2411" name="文本框 7">
            <a:extLst>
              <a:ext uri="{FF2B5EF4-FFF2-40B4-BE49-F238E27FC236}">
                <a16:creationId xmlns:a16="http://schemas.microsoft.com/office/drawing/2014/main" id="{D202D785-F614-445C-A9CB-948ACB4DD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988" y="3154363"/>
            <a:ext cx="10445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jiàng</a:t>
            </a:r>
          </a:p>
        </p:txBody>
      </p:sp>
      <p:sp>
        <p:nvSpPr>
          <p:cNvPr id="2412" name="文本框 9">
            <a:extLst>
              <a:ext uri="{FF2B5EF4-FFF2-40B4-BE49-F238E27FC236}">
                <a16:creationId xmlns:a16="http://schemas.microsoft.com/office/drawing/2014/main" id="{388F12C7-AB93-4E17-A76B-9CE0373E4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75" y="1731963"/>
            <a:ext cx="9239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juǎn</a:t>
            </a:r>
          </a:p>
        </p:txBody>
      </p:sp>
      <p:sp>
        <p:nvSpPr>
          <p:cNvPr id="2413" name="文本框 1">
            <a:extLst>
              <a:ext uri="{FF2B5EF4-FFF2-40B4-BE49-F238E27FC236}">
                <a16:creationId xmlns:a16="http://schemas.microsoft.com/office/drawing/2014/main" id="{99191BB1-78D7-409A-8BF3-118BB1FBF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2973388"/>
            <a:ext cx="12557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  juàn</a:t>
            </a:r>
          </a:p>
        </p:txBody>
      </p:sp>
      <p:pic>
        <p:nvPicPr>
          <p:cNvPr id="2414" name="Picture 2">
            <a:extLst>
              <a:ext uri="{FF2B5EF4-FFF2-40B4-BE49-F238E27FC236}">
                <a16:creationId xmlns:a16="http://schemas.microsoft.com/office/drawing/2014/main" id="{355188EC-2261-45D5-A2EB-81AC08E145F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15" name="文本框 99">
            <a:extLst>
              <a:ext uri="{FF2B5EF4-FFF2-40B4-BE49-F238E27FC236}">
                <a16:creationId xmlns:a16="http://schemas.microsoft.com/office/drawing/2014/main" id="{0016FB79-90F1-47D5-9A4E-E2057E6A0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663" y="1792288"/>
            <a:ext cx="1501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（</a:t>
            </a: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投降</a:t>
            </a:r>
            <a:r>
              <a:rPr lang="zh-CN" altLang="zh-CN" sz="2400" b="1">
                <a:latin typeface="宋体" panose="02010600030101010101" pitchFamily="2" charset="-122"/>
              </a:rPr>
              <a:t> ）   </a:t>
            </a:r>
          </a:p>
        </p:txBody>
      </p:sp>
      <p:sp>
        <p:nvSpPr>
          <p:cNvPr id="2416" name="文本框 7">
            <a:extLst>
              <a:ext uri="{FF2B5EF4-FFF2-40B4-BE49-F238E27FC236}">
                <a16:creationId xmlns:a16="http://schemas.microsoft.com/office/drawing/2014/main" id="{4B6BF8CB-630C-49B8-BE47-12AE59602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3167063"/>
            <a:ext cx="13382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宋体" panose="02010600030101010101" pitchFamily="2" charset="-122"/>
              </a:rPr>
              <a:t>（</a:t>
            </a: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降落</a:t>
            </a:r>
            <a:r>
              <a:rPr lang="zh-CN" altLang="zh-CN" sz="2400" b="1">
                <a:latin typeface="宋体" panose="02010600030101010101" pitchFamily="2" charset="-122"/>
              </a:rPr>
              <a:t>）</a:t>
            </a:r>
          </a:p>
        </p:txBody>
      </p:sp>
      <p:sp>
        <p:nvSpPr>
          <p:cNvPr id="2417" name="文本框 9">
            <a:extLst>
              <a:ext uri="{FF2B5EF4-FFF2-40B4-BE49-F238E27FC236}">
                <a16:creationId xmlns:a16="http://schemas.microsoft.com/office/drawing/2014/main" id="{F49A566B-FC14-4D29-AA68-F3754359D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0638" y="1766888"/>
            <a:ext cx="13985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（卷尺） </a:t>
            </a:r>
          </a:p>
        </p:txBody>
      </p:sp>
      <p:sp>
        <p:nvSpPr>
          <p:cNvPr id="2418" name="文本框 1">
            <a:extLst>
              <a:ext uri="{FF2B5EF4-FFF2-40B4-BE49-F238E27FC236}">
                <a16:creationId xmlns:a16="http://schemas.microsoft.com/office/drawing/2014/main" id="{C64FD21A-A333-4AFC-BDDC-F3E3C5B8C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2987675"/>
            <a:ext cx="15414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（试卷）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5" grpId="0" animBg="1"/>
      <p:bldP spid="2416" grpId="1" animBg="1"/>
      <p:bldP spid="2417" grpId="2" animBg="1"/>
      <p:bldP spid="2418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矩形 2">
            <a:extLst>
              <a:ext uri="{FF2B5EF4-FFF2-40B4-BE49-F238E27FC236}">
                <a16:creationId xmlns:a16="http://schemas.microsoft.com/office/drawing/2014/main" id="{C2A99946-A0E7-472D-BA0F-FB5E1C1FC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730250"/>
            <a:ext cx="7281862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五、写出下列词语的近义词。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猛烈—        约莫—          柔嫩— 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淹没—        兴起—          必将—   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非常—        灵敏—          检测—  </a:t>
            </a:r>
          </a:p>
        </p:txBody>
      </p:sp>
      <p:sp>
        <p:nvSpPr>
          <p:cNvPr id="2422" name="文本框 1">
            <a:extLst>
              <a:ext uri="{FF2B5EF4-FFF2-40B4-BE49-F238E27FC236}">
                <a16:creationId xmlns:a16="http://schemas.microsoft.com/office/drawing/2014/main" id="{3461FF50-F42B-4478-814A-C7629CBC1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1670050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激烈</a:t>
            </a:r>
          </a:p>
        </p:txBody>
      </p:sp>
      <p:sp>
        <p:nvSpPr>
          <p:cNvPr id="2423" name="文本框 3">
            <a:extLst>
              <a:ext uri="{FF2B5EF4-FFF2-40B4-BE49-F238E27FC236}">
                <a16:creationId xmlns:a16="http://schemas.microsoft.com/office/drawing/2014/main" id="{107B49B5-8B7A-4A35-A392-99FB2DFBE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1670050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估计</a:t>
            </a:r>
          </a:p>
        </p:txBody>
      </p:sp>
      <p:sp>
        <p:nvSpPr>
          <p:cNvPr id="2424" name="文本框 4">
            <a:extLst>
              <a:ext uri="{FF2B5EF4-FFF2-40B4-BE49-F238E27FC236}">
                <a16:creationId xmlns:a16="http://schemas.microsoft.com/office/drawing/2014/main" id="{95D38C70-8940-40D2-8694-0A6FCB119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670050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柔软</a:t>
            </a:r>
          </a:p>
        </p:txBody>
      </p:sp>
      <p:sp>
        <p:nvSpPr>
          <p:cNvPr id="2425" name="文本框 9">
            <a:extLst>
              <a:ext uri="{FF2B5EF4-FFF2-40B4-BE49-F238E27FC236}">
                <a16:creationId xmlns:a16="http://schemas.microsoft.com/office/drawing/2014/main" id="{5D98B875-47DD-4FD3-930A-3DDA200B3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33997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吞没 </a:t>
            </a:r>
          </a:p>
        </p:txBody>
      </p:sp>
      <p:sp>
        <p:nvSpPr>
          <p:cNvPr id="2426" name="文本框 10">
            <a:extLst>
              <a:ext uri="{FF2B5EF4-FFF2-40B4-BE49-F238E27FC236}">
                <a16:creationId xmlns:a16="http://schemas.microsoft.com/office/drawing/2014/main" id="{7E031986-5F5F-4D64-9EC6-4626FEBCE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233997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崛起 </a:t>
            </a:r>
          </a:p>
        </p:txBody>
      </p:sp>
      <p:sp>
        <p:nvSpPr>
          <p:cNvPr id="2427" name="文本框 16">
            <a:extLst>
              <a:ext uri="{FF2B5EF4-FFF2-40B4-BE49-F238E27FC236}">
                <a16:creationId xmlns:a16="http://schemas.microsoft.com/office/drawing/2014/main" id="{C58BB016-CE5D-4EA0-A4B6-2DAB3B832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33997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必定</a:t>
            </a:r>
          </a:p>
        </p:txBody>
      </p:sp>
      <p:sp>
        <p:nvSpPr>
          <p:cNvPr id="2428" name="文本框 17">
            <a:extLst>
              <a:ext uri="{FF2B5EF4-FFF2-40B4-BE49-F238E27FC236}">
                <a16:creationId xmlns:a16="http://schemas.microsoft.com/office/drawing/2014/main" id="{7BAA6875-7988-4B22-AC31-AE716CFDC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3132138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特别</a:t>
            </a:r>
          </a:p>
        </p:txBody>
      </p:sp>
      <p:sp>
        <p:nvSpPr>
          <p:cNvPr id="2429" name="文本框 18">
            <a:extLst>
              <a:ext uri="{FF2B5EF4-FFF2-40B4-BE49-F238E27FC236}">
                <a16:creationId xmlns:a16="http://schemas.microsoft.com/office/drawing/2014/main" id="{BE971DBC-C4D0-4AD7-B9FE-E13EFDC2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3132138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敏捷</a:t>
            </a:r>
          </a:p>
        </p:txBody>
      </p:sp>
      <p:sp>
        <p:nvSpPr>
          <p:cNvPr id="2430" name="文本框 19">
            <a:extLst>
              <a:ext uri="{FF2B5EF4-FFF2-40B4-BE49-F238E27FC236}">
                <a16:creationId xmlns:a16="http://schemas.microsoft.com/office/drawing/2014/main" id="{7CA21969-11FC-43F1-A761-729ABC7DA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132138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检查</a:t>
            </a:r>
          </a:p>
        </p:txBody>
      </p:sp>
      <p:pic>
        <p:nvPicPr>
          <p:cNvPr id="2431" name="Picture 2">
            <a:extLst>
              <a:ext uri="{FF2B5EF4-FFF2-40B4-BE49-F238E27FC236}">
                <a16:creationId xmlns:a16="http://schemas.microsoft.com/office/drawing/2014/main" id="{9BEB2555-4B42-451A-A751-C366FD71DE2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 fill="hold"/>
                                        <p:tgtEl>
                                          <p:spTgt spid="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3" dur="500" fill="hold"/>
                                        <p:tgtEl>
                                          <p:spTgt spid="2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9" dur="500" fill="hold"/>
                                        <p:tgtEl>
                                          <p:spTgt spid="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5" dur="500" fill="hold"/>
                                        <p:tgtEl>
                                          <p:spTgt spid="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1" dur="500" fill="hold"/>
                                        <p:tgtEl>
                                          <p:spTgt spid="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7" dur="500" fill="hold"/>
                                        <p:tgtEl>
                                          <p:spTgt spid="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3" dur="500" fill="hold"/>
                                        <p:tgtEl>
                                          <p:spTgt spid="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9" dur="500" fill="hold"/>
                                        <p:tgtEl>
                                          <p:spTgt spid="2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5" dur="500" fill="hold"/>
                                        <p:tgtEl>
                                          <p:spTgt spid="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2" grpId="0" animBg="1"/>
      <p:bldP spid="2423" grpId="1" animBg="1"/>
      <p:bldP spid="2424" grpId="2" animBg="1"/>
      <p:bldP spid="2425" grpId="3" animBg="1"/>
      <p:bldP spid="2426" grpId="4" animBg="1"/>
      <p:bldP spid="2427" grpId="5" animBg="1"/>
      <p:bldP spid="2428" grpId="6" animBg="1"/>
      <p:bldP spid="2429" grpId="7" animBg="1"/>
      <p:bldP spid="2430" grpId="8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矩形 2">
            <a:extLst>
              <a:ext uri="{FF2B5EF4-FFF2-40B4-BE49-F238E27FC236}">
                <a16:creationId xmlns:a16="http://schemas.microsoft.com/office/drawing/2014/main" id="{432734B7-DCB0-411E-AA3C-A6012B2EA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8" y="817563"/>
            <a:ext cx="8131175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六、写出下列词语的反义词。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约莫—           柔嫩—           快活—  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透明—           推测—           详细—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粘稠—           灵敏—           预防— </a:t>
            </a:r>
          </a:p>
        </p:txBody>
      </p:sp>
      <p:sp>
        <p:nvSpPr>
          <p:cNvPr id="2435" name="文本框 3">
            <a:extLst>
              <a:ext uri="{FF2B5EF4-FFF2-40B4-BE49-F238E27FC236}">
                <a16:creationId xmlns:a16="http://schemas.microsoft.com/office/drawing/2014/main" id="{AE01EAF2-FD31-4E22-B1F4-0E9055039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613" y="1943100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肯定</a:t>
            </a:r>
          </a:p>
        </p:txBody>
      </p:sp>
      <p:sp>
        <p:nvSpPr>
          <p:cNvPr id="2436" name="文本框 4">
            <a:extLst>
              <a:ext uri="{FF2B5EF4-FFF2-40B4-BE49-F238E27FC236}">
                <a16:creationId xmlns:a16="http://schemas.microsoft.com/office/drawing/2014/main" id="{0796129F-257C-4923-934C-88786737C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663" y="187007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坚硬 </a:t>
            </a:r>
          </a:p>
        </p:txBody>
      </p:sp>
      <p:sp>
        <p:nvSpPr>
          <p:cNvPr id="2437" name="文本框 11">
            <a:extLst>
              <a:ext uri="{FF2B5EF4-FFF2-40B4-BE49-F238E27FC236}">
                <a16:creationId xmlns:a16="http://schemas.microsoft.com/office/drawing/2014/main" id="{47F6A752-6859-4915-B736-D84D28C7B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187007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悲伤</a:t>
            </a:r>
          </a:p>
        </p:txBody>
      </p:sp>
      <p:sp>
        <p:nvSpPr>
          <p:cNvPr id="2438" name="文本框 13">
            <a:extLst>
              <a:ext uri="{FF2B5EF4-FFF2-40B4-BE49-F238E27FC236}">
                <a16:creationId xmlns:a16="http://schemas.microsoft.com/office/drawing/2014/main" id="{AF149A23-F769-4B86-B023-243D10299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613" y="266382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浑浊</a:t>
            </a:r>
          </a:p>
        </p:txBody>
      </p:sp>
      <p:sp>
        <p:nvSpPr>
          <p:cNvPr id="2439" name="文本框 14">
            <a:extLst>
              <a:ext uri="{FF2B5EF4-FFF2-40B4-BE49-F238E27FC236}">
                <a16:creationId xmlns:a16="http://schemas.microsoft.com/office/drawing/2014/main" id="{5426432B-65FC-4504-8198-DA5A4854F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75" y="266382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断定</a:t>
            </a:r>
          </a:p>
        </p:txBody>
      </p:sp>
      <p:sp>
        <p:nvSpPr>
          <p:cNvPr id="2440" name="文本框 15">
            <a:extLst>
              <a:ext uri="{FF2B5EF4-FFF2-40B4-BE49-F238E27FC236}">
                <a16:creationId xmlns:a16="http://schemas.microsoft.com/office/drawing/2014/main" id="{A5F6D432-97A5-4FE8-87E4-4F584CA0A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3105150"/>
            <a:ext cx="7953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纵容</a:t>
            </a:r>
          </a:p>
        </p:txBody>
      </p:sp>
      <p:sp>
        <p:nvSpPr>
          <p:cNvPr id="2441" name="文本框 16">
            <a:extLst>
              <a:ext uri="{FF2B5EF4-FFF2-40B4-BE49-F238E27FC236}">
                <a16:creationId xmlns:a16="http://schemas.microsoft.com/office/drawing/2014/main" id="{35B1F80A-924F-45D8-B297-9F1613203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613" y="3344863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稀薄</a:t>
            </a:r>
          </a:p>
        </p:txBody>
      </p:sp>
      <p:sp>
        <p:nvSpPr>
          <p:cNvPr id="2442" name="文本框 17">
            <a:extLst>
              <a:ext uri="{FF2B5EF4-FFF2-40B4-BE49-F238E27FC236}">
                <a16:creationId xmlns:a16="http://schemas.microsoft.com/office/drawing/2014/main" id="{303A78CF-E2AC-4794-A14E-B63BF440C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50" y="3344863"/>
            <a:ext cx="7937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笨拙</a:t>
            </a:r>
          </a:p>
        </p:txBody>
      </p:sp>
      <p:sp>
        <p:nvSpPr>
          <p:cNvPr id="2443" name="文本框 18">
            <a:extLst>
              <a:ext uri="{FF2B5EF4-FFF2-40B4-BE49-F238E27FC236}">
                <a16:creationId xmlns:a16="http://schemas.microsoft.com/office/drawing/2014/main" id="{8B3547AD-BC69-4855-A90E-B95511D6B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266382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粗略</a:t>
            </a:r>
          </a:p>
        </p:txBody>
      </p:sp>
      <p:pic>
        <p:nvPicPr>
          <p:cNvPr id="2444" name="Picture 2">
            <a:extLst>
              <a:ext uri="{FF2B5EF4-FFF2-40B4-BE49-F238E27FC236}">
                <a16:creationId xmlns:a16="http://schemas.microsoft.com/office/drawing/2014/main" id="{E7C383BC-804E-4912-A63A-9D8CD32469A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5" dur="500" fill="hold"/>
                                        <p:tgtEl>
                                          <p:spTgt spid="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5" grpId="0" animBg="1"/>
      <p:bldP spid="2436" grpId="1" animBg="1"/>
      <p:bldP spid="2437" grpId="2" animBg="1"/>
      <p:bldP spid="2438" grpId="3" animBg="1"/>
      <p:bldP spid="2439" grpId="4" animBg="1"/>
      <p:bldP spid="2440" grpId="5" animBg="1"/>
      <p:bldP spid="2441" grpId="6" animBg="1"/>
      <p:bldP spid="2442" grpId="7" animBg="1"/>
      <p:bldP spid="2443" grpId="8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矩形 2">
            <a:extLst>
              <a:ext uri="{FF2B5EF4-FFF2-40B4-BE49-F238E27FC236}">
                <a16:creationId xmlns:a16="http://schemas.microsoft.com/office/drawing/2014/main" id="{21D41BC8-8D19-4F01-87C1-4CD0042E1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871538"/>
            <a:ext cx="7751762" cy="30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0850" indent="-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七、将词语补充完整。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  <a:sym typeface="宋体" panose="02010600030101010101" pitchFamily="2" charset="-122"/>
              </a:rPr>
              <a:t>（       ）的松树       （        ）的腿  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  <a:sym typeface="宋体" panose="02010600030101010101" pitchFamily="2" charset="-122"/>
              </a:rPr>
              <a:t>（       ）的松脂       （        ）的波涛  </a:t>
            </a:r>
          </a:p>
          <a:p>
            <a:pPr>
              <a:lnSpc>
                <a:spcPct val="200000"/>
              </a:lnSpc>
            </a:pPr>
            <a:r>
              <a:rPr lang="zh-CN" altLang="zh-CN" sz="2400" b="1">
                <a:latin typeface="宋体" panose="02010600030101010101" pitchFamily="2" charset="-122"/>
                <a:sym typeface="宋体" panose="02010600030101010101" pitchFamily="2" charset="-122"/>
              </a:rPr>
              <a:t>（       ）的琥珀       （        ）的松脂</a:t>
            </a:r>
          </a:p>
        </p:txBody>
      </p:sp>
      <p:sp>
        <p:nvSpPr>
          <p:cNvPr id="2448" name="文本框 1">
            <a:extLst>
              <a:ext uri="{FF2B5EF4-FFF2-40B4-BE49-F238E27FC236}">
                <a16:creationId xmlns:a16="http://schemas.microsoft.com/office/drawing/2014/main" id="{675D9BBB-FAA8-48AB-BEFB-579721A1E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1817688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高大</a:t>
            </a:r>
          </a:p>
        </p:txBody>
      </p:sp>
      <p:sp>
        <p:nvSpPr>
          <p:cNvPr id="2449" name="文本框 3">
            <a:extLst>
              <a:ext uri="{FF2B5EF4-FFF2-40B4-BE49-F238E27FC236}">
                <a16:creationId xmlns:a16="http://schemas.microsoft.com/office/drawing/2014/main" id="{C7BE12F6-2515-4DA0-B634-2BAD882F1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75" y="1817688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长长</a:t>
            </a:r>
          </a:p>
        </p:txBody>
      </p:sp>
      <p:sp>
        <p:nvSpPr>
          <p:cNvPr id="2450" name="文本框 4">
            <a:extLst>
              <a:ext uri="{FF2B5EF4-FFF2-40B4-BE49-F238E27FC236}">
                <a16:creationId xmlns:a16="http://schemas.microsoft.com/office/drawing/2014/main" id="{FD6101C8-D69A-4FD6-B712-080715A4B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54952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厚厚</a:t>
            </a:r>
          </a:p>
        </p:txBody>
      </p:sp>
      <p:sp>
        <p:nvSpPr>
          <p:cNvPr id="2451" name="文本框 5">
            <a:extLst>
              <a:ext uri="{FF2B5EF4-FFF2-40B4-BE49-F238E27FC236}">
                <a16:creationId xmlns:a16="http://schemas.microsoft.com/office/drawing/2014/main" id="{5DB99E81-C19D-4522-B9B9-EB0CA9B6B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75" y="254952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澎湃</a:t>
            </a:r>
          </a:p>
        </p:txBody>
      </p:sp>
      <p:sp>
        <p:nvSpPr>
          <p:cNvPr id="2452" name="文本框 6">
            <a:extLst>
              <a:ext uri="{FF2B5EF4-FFF2-40B4-BE49-F238E27FC236}">
                <a16:creationId xmlns:a16="http://schemas.microsoft.com/office/drawing/2014/main" id="{02E53387-96A8-4C9E-9D69-7ED3B9F6B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3330575"/>
            <a:ext cx="795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透明</a:t>
            </a:r>
          </a:p>
        </p:txBody>
      </p:sp>
      <p:sp>
        <p:nvSpPr>
          <p:cNvPr id="2453" name="文本框 7">
            <a:extLst>
              <a:ext uri="{FF2B5EF4-FFF2-40B4-BE49-F238E27FC236}">
                <a16:creationId xmlns:a16="http://schemas.microsoft.com/office/drawing/2014/main" id="{56E874EB-549D-4B8E-951B-6766B3C56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75" y="3330575"/>
            <a:ext cx="7953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粘稠</a:t>
            </a:r>
          </a:p>
        </p:txBody>
      </p:sp>
      <p:pic>
        <p:nvPicPr>
          <p:cNvPr id="2454" name="Picture 2">
            <a:extLst>
              <a:ext uri="{FF2B5EF4-FFF2-40B4-BE49-F238E27FC236}">
                <a16:creationId xmlns:a16="http://schemas.microsoft.com/office/drawing/2014/main" id="{F3A2EECD-BEDB-49D4-8A0B-D406F41B9BE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8" grpId="0" animBg="1"/>
      <p:bldP spid="2449" grpId="1" animBg="1"/>
      <p:bldP spid="2450" grpId="2" animBg="1"/>
      <p:bldP spid="2451" grpId="3" animBg="1"/>
      <p:bldP spid="2452" grpId="4" animBg="1"/>
      <p:bldP spid="2453" grpId="5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矩形 2">
            <a:extLst>
              <a:ext uri="{FF2B5EF4-FFF2-40B4-BE49-F238E27FC236}">
                <a16:creationId xmlns:a16="http://schemas.microsoft.com/office/drawing/2014/main" id="{4B74C0E2-7437-4FB9-8315-94F35D940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620713"/>
            <a:ext cx="8232775" cy="341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八、词语归类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</a:rPr>
              <a:t>1.</a:t>
            </a:r>
            <a:r>
              <a:rPr lang="zh-CN" altLang="en-US" sz="2400" b="1">
                <a:latin typeface="宋体" panose="02010600030101010101" pitchFamily="2" charset="-122"/>
              </a:rPr>
              <a:t>含“千”“万”数字的成语：</a:t>
            </a:r>
          </a:p>
          <a:p>
            <a:pPr>
              <a:lnSpc>
                <a:spcPct val="150000"/>
              </a:lnSpc>
            </a:pPr>
            <a:endParaRPr lang="zh-CN" altLang="en-US" sz="2400" b="1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</a:rPr>
              <a:t>2.</a:t>
            </a:r>
            <a:r>
              <a:rPr lang="zh-CN" altLang="en-US" sz="2400" b="1">
                <a:latin typeface="宋体" panose="02010600030101010101" pitchFamily="2" charset="-122"/>
              </a:rPr>
              <a:t>含有反义词的成语：</a:t>
            </a:r>
          </a:p>
          <a:p>
            <a:pPr>
              <a:lnSpc>
                <a:spcPct val="150000"/>
              </a:lnSpc>
            </a:pPr>
            <a:endParaRPr lang="zh-CN" altLang="en-US" sz="2400" b="1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</a:rPr>
              <a:t>3.</a:t>
            </a:r>
            <a:r>
              <a:rPr lang="zh-CN" altLang="en-US" sz="2400" b="1">
                <a:latin typeface="宋体" panose="02010600030101010101" pitchFamily="2" charset="-122"/>
              </a:rPr>
              <a:t>描写颜色的成语：</a:t>
            </a:r>
          </a:p>
        </p:txBody>
      </p:sp>
      <p:sp>
        <p:nvSpPr>
          <p:cNvPr id="2458" name="文本框 4">
            <a:extLst>
              <a:ext uri="{FF2B5EF4-FFF2-40B4-BE49-F238E27FC236}">
                <a16:creationId xmlns:a16="http://schemas.microsoft.com/office/drawing/2014/main" id="{1D727066-5DAA-41A5-BE8C-28265DA97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1800225"/>
            <a:ext cx="7605713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08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成千上万  千山万水 千变万化 千差万别 千锤百炼</a:t>
            </a:r>
          </a:p>
        </p:txBody>
      </p:sp>
      <p:sp>
        <p:nvSpPr>
          <p:cNvPr id="2459" name="文本框 5">
            <a:extLst>
              <a:ext uri="{FF2B5EF4-FFF2-40B4-BE49-F238E27FC236}">
                <a16:creationId xmlns:a16="http://schemas.microsoft.com/office/drawing/2014/main" id="{BE103686-DA67-4854-900B-37E657290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5" y="2922588"/>
            <a:ext cx="70786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前俯后仰 南征北战 异口同声 扬长避短 虎头蛇尾 </a:t>
            </a:r>
          </a:p>
        </p:txBody>
      </p:sp>
      <p:sp>
        <p:nvSpPr>
          <p:cNvPr id="2460" name="文本框 6">
            <a:extLst>
              <a:ext uri="{FF2B5EF4-FFF2-40B4-BE49-F238E27FC236}">
                <a16:creationId xmlns:a16="http://schemas.microsoft.com/office/drawing/2014/main" id="{CB3331DA-17D6-49F1-BA87-F19AC79CF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5" y="4029075"/>
            <a:ext cx="68453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五彩斑斓  绚丽多彩    漆黑一团   姹紫嫣红  </a:t>
            </a:r>
          </a:p>
        </p:txBody>
      </p:sp>
      <p:pic>
        <p:nvPicPr>
          <p:cNvPr id="2461" name="Picture 2">
            <a:extLst>
              <a:ext uri="{FF2B5EF4-FFF2-40B4-BE49-F238E27FC236}">
                <a16:creationId xmlns:a16="http://schemas.microsoft.com/office/drawing/2014/main" id="{EAB23C08-166E-45D4-9DA6-E48B0ADC68B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" grpId="0" animBg="1"/>
      <p:bldP spid="2459" grpId="1" animBg="1"/>
      <p:bldP spid="246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文本框 99">
            <a:extLst>
              <a:ext uri="{FF2B5EF4-FFF2-40B4-BE49-F238E27FC236}">
                <a16:creationId xmlns:a16="http://schemas.microsoft.com/office/drawing/2014/main" id="{9E523D64-35CE-420C-9BE7-DF1767CC1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722313"/>
            <a:ext cx="7915275" cy="286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九、佳句积累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比喻句：</a:t>
            </a:r>
          </a:p>
          <a:p>
            <a:pPr>
              <a:lnSpc>
                <a:spcPct val="150000"/>
              </a:lnSpc>
            </a:pPr>
            <a:endParaRPr lang="zh-CN" altLang="zh-CN" sz="2400" b="1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zh-CN" sz="2400" b="1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拟人句：</a:t>
            </a:r>
          </a:p>
        </p:txBody>
      </p:sp>
      <p:sp>
        <p:nvSpPr>
          <p:cNvPr id="2465" name="文本框 5">
            <a:extLst>
              <a:ext uri="{FF2B5EF4-FFF2-40B4-BE49-F238E27FC236}">
                <a16:creationId xmlns:a16="http://schemas.microsoft.com/office/drawing/2014/main" id="{B1FAFE9C-61F6-4463-AF37-4F9F2871B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550" y="1308100"/>
            <a:ext cx="679608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两只小虫都淹没在老松树的黄色的泪珠里。它们前俯后仰地挣扎了一番，终于不动了。</a:t>
            </a:r>
          </a:p>
        </p:txBody>
      </p:sp>
      <p:sp>
        <p:nvSpPr>
          <p:cNvPr id="2466" name="文本框 6">
            <a:extLst>
              <a:ext uri="{FF2B5EF4-FFF2-40B4-BE49-F238E27FC236}">
                <a16:creationId xmlns:a16="http://schemas.microsoft.com/office/drawing/2014/main" id="{73E2C0B5-6F2A-493B-A6D1-3AA610A31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613" y="2946400"/>
            <a:ext cx="72405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一个夏天，太阳暖暖地照着，海在很远的地方翻腾怒吼，绿叶在树上飒飒地响。</a:t>
            </a:r>
          </a:p>
        </p:txBody>
      </p:sp>
      <p:pic>
        <p:nvPicPr>
          <p:cNvPr id="2467" name="Picture 2">
            <a:extLst>
              <a:ext uri="{FF2B5EF4-FFF2-40B4-BE49-F238E27FC236}">
                <a16:creationId xmlns:a16="http://schemas.microsoft.com/office/drawing/2014/main" id="{1AABB21A-38F2-4249-8939-DCBBF5BEF05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5" grpId="0" animBg="1"/>
      <p:bldP spid="246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文本框 99">
            <a:extLst>
              <a:ext uri="{FF2B5EF4-FFF2-40B4-BE49-F238E27FC236}">
                <a16:creationId xmlns:a16="http://schemas.microsoft.com/office/drawing/2014/main" id="{C8139BCA-2DA8-4F12-96F7-F1B8AF741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682625"/>
            <a:ext cx="7915275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九、佳句积累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  <a:sym typeface="黑体" panose="02010609060101010101" pitchFamily="49" charset="-122"/>
              </a:rPr>
              <a:t>连动句：</a:t>
            </a:r>
          </a:p>
          <a:p>
            <a:pPr>
              <a:lnSpc>
                <a:spcPct val="150000"/>
              </a:lnSpc>
            </a:pPr>
            <a:endParaRPr lang="zh-CN" altLang="zh-CN" sz="2400" b="1">
              <a:latin typeface="宋体" panose="02010600030101010101" pitchFamily="2" charset="-122"/>
              <a:sym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sz="2400" b="1">
              <a:latin typeface="宋体" panose="02010600030101010101" pitchFamily="2" charset="-122"/>
              <a:sym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  <a:sym typeface="黑体" panose="02010609060101010101" pitchFamily="49" charset="-122"/>
              </a:rPr>
              <a:t>排比句：</a:t>
            </a:r>
          </a:p>
        </p:txBody>
      </p:sp>
      <p:sp>
        <p:nvSpPr>
          <p:cNvPr id="2471" name="文本框 1">
            <a:extLst>
              <a:ext uri="{FF2B5EF4-FFF2-40B4-BE49-F238E27FC236}">
                <a16:creationId xmlns:a16="http://schemas.microsoft.com/office/drawing/2014/main" id="{5B444177-EE2A-4D63-B81A-8CFC13AE4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1246188"/>
            <a:ext cx="68611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那个小苍蝇停在一棵大松树上。它伸起腿来掸掸翅膀，拂拭那长着一对红眼睛的圆脑袋。</a:t>
            </a:r>
          </a:p>
        </p:txBody>
      </p:sp>
      <p:sp>
        <p:nvSpPr>
          <p:cNvPr id="2472" name="文本框 4">
            <a:extLst>
              <a:ext uri="{FF2B5EF4-FFF2-40B4-BE49-F238E27FC236}">
                <a16:creationId xmlns:a16="http://schemas.microsoft.com/office/drawing/2014/main" id="{0AC3CA16-46D2-4DC7-8EE6-5E037ACDE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2879725"/>
            <a:ext cx="6837363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我们可以看见它们身上的每一根毫毛。还可以想象它们当时在黏稠的松脂里怎样挣扎，因为它们的腿的四周显出好几圈黑色的圆环。</a:t>
            </a:r>
          </a:p>
        </p:txBody>
      </p:sp>
      <p:pic>
        <p:nvPicPr>
          <p:cNvPr id="2473" name="Picture 2">
            <a:extLst>
              <a:ext uri="{FF2B5EF4-FFF2-40B4-BE49-F238E27FC236}">
                <a16:creationId xmlns:a16="http://schemas.microsoft.com/office/drawing/2014/main" id="{621D2D10-F3E2-44A3-A298-7C9310CE2EC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1" grpId="0" animBg="1"/>
      <p:bldP spid="247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文本框 99">
            <a:extLst>
              <a:ext uri="{FF2B5EF4-FFF2-40B4-BE49-F238E27FC236}">
                <a16:creationId xmlns:a16="http://schemas.microsoft.com/office/drawing/2014/main" id="{60CFBE97-87F7-4825-8D41-637D780FD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657225"/>
            <a:ext cx="7915275" cy="277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</a:rPr>
              <a:t>九、佳句积累</a:t>
            </a: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  <a:sym typeface="黑体" panose="02010609060101010101" pitchFamily="49" charset="-122"/>
              </a:rPr>
              <a:t>列数字：</a:t>
            </a:r>
          </a:p>
          <a:p>
            <a:pPr>
              <a:lnSpc>
                <a:spcPct val="150000"/>
              </a:lnSpc>
            </a:pPr>
            <a:endParaRPr lang="zh-CN" altLang="zh-CN" sz="2400" b="1">
              <a:latin typeface="宋体" panose="02010600030101010101" pitchFamily="2" charset="-122"/>
              <a:sym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sz="2400" b="1">
              <a:latin typeface="宋体" panose="02010600030101010101" pitchFamily="2" charset="-122"/>
              <a:sym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宋体" panose="02010600030101010101" pitchFamily="2" charset="-122"/>
                <a:sym typeface="黑体" panose="02010609060101010101" pitchFamily="49" charset="-122"/>
              </a:rPr>
              <a:t>打比方：</a:t>
            </a:r>
          </a:p>
        </p:txBody>
      </p:sp>
      <p:sp>
        <p:nvSpPr>
          <p:cNvPr id="2477" name="文本框 1">
            <a:extLst>
              <a:ext uri="{FF2B5EF4-FFF2-40B4-BE49-F238E27FC236}">
                <a16:creationId xmlns:a16="http://schemas.microsoft.com/office/drawing/2014/main" id="{E83F5793-E926-4901-B2DF-5B02D63A8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988" y="1233488"/>
            <a:ext cx="68611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有些恐龙身长几十米，重达数十吨，有些恐龙则身材小巧，体重不足几公斤。</a:t>
            </a:r>
          </a:p>
        </p:txBody>
      </p:sp>
      <p:sp>
        <p:nvSpPr>
          <p:cNvPr id="2478" name="文本框 4">
            <a:extLst>
              <a:ext uri="{FF2B5EF4-FFF2-40B4-BE49-F238E27FC236}">
                <a16:creationId xmlns:a16="http://schemas.microsoft.com/office/drawing/2014/main" id="{7258B09C-9AE4-4D03-9DFB-25F76968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905125"/>
            <a:ext cx="71501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C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地球上的第一种恐龙大约出现在两亿三千万年前，它和狗一般大小，像鸵鸟一样用两条后腿支撑身体</a:t>
            </a:r>
          </a:p>
        </p:txBody>
      </p:sp>
      <p:pic>
        <p:nvPicPr>
          <p:cNvPr id="2479" name="Picture 2">
            <a:extLst>
              <a:ext uri="{FF2B5EF4-FFF2-40B4-BE49-F238E27FC236}">
                <a16:creationId xmlns:a16="http://schemas.microsoft.com/office/drawing/2014/main" id="{A9A2F1D8-B2EE-4F4D-A8BB-7888EEF380A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71463"/>
            <a:ext cx="3060700" cy="12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7" grpId="0" animBg="1"/>
      <p:bldP spid="247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2" name="图片 1" descr="qrcode_for_gh_3b85020f48a6_1280">
            <a:extLst>
              <a:ext uri="{FF2B5EF4-FFF2-40B4-BE49-F238E27FC236}">
                <a16:creationId xmlns:a16="http://schemas.microsoft.com/office/drawing/2014/main" id="{D095F422-CC4C-4715-BCE0-B8D376A3346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230313"/>
            <a:ext cx="2101850" cy="2101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483" name="文本框 2">
            <a:extLst>
              <a:ext uri="{FF2B5EF4-FFF2-40B4-BE49-F238E27FC236}">
                <a16:creationId xmlns:a16="http://schemas.microsoft.com/office/drawing/2014/main" id="{9FA480A2-0737-4DAA-A60E-3B2BDCA73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0" y="1682750"/>
            <a:ext cx="6278563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全单元复习课件及文档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已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发布至微信公众平台</a:t>
            </a:r>
          </a:p>
          <a:p>
            <a:pPr algn="ctr"/>
            <a:endParaRPr lang="zh-CN" altLang="zh-CN" sz="2400">
              <a:solidFill>
                <a:srgbClr val="C0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扫码回复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方正粗黑宋简体" panose="02000000000000000000" pitchFamily="2" charset="-122"/>
              </a:rPr>
              <a:t>“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语文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复习课件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方正粗黑宋简体" panose="02000000000000000000" pitchFamily="2" charset="-122"/>
              </a:rPr>
              <a:t>”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即可打包全部下载</a:t>
            </a:r>
          </a:p>
        </p:txBody>
      </p:sp>
      <p:sp>
        <p:nvSpPr>
          <p:cNvPr id="2484" name="文本框 3">
            <a:extLst>
              <a:ext uri="{FF2B5EF4-FFF2-40B4-BE49-F238E27FC236}">
                <a16:creationId xmlns:a16="http://schemas.microsoft.com/office/drawing/2014/main" id="{7A7F228C-B08C-49A7-B8FB-15F5E13D8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440113"/>
            <a:ext cx="2060575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</a:t>
            </a:r>
            <a:r>
              <a:rPr lang="en-US" altLang="zh-CN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msywkt</a:t>
            </a:r>
          </a:p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 学 名 师 语 文 课 堂</a:t>
            </a:r>
          </a:p>
        </p:txBody>
      </p:sp>
      <p:sp>
        <p:nvSpPr>
          <p:cNvPr id="2485" name="文本框 4">
            <a:extLst>
              <a:ext uri="{FF2B5EF4-FFF2-40B4-BE49-F238E27FC236}">
                <a16:creationId xmlns:a16="http://schemas.microsoft.com/office/drawing/2014/main" id="{289F820C-BD14-404B-83FA-EE16A4886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3352800"/>
            <a:ext cx="18732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</a:rPr>
              <a:t>[</a:t>
            </a:r>
          </a:p>
        </p:txBody>
      </p:sp>
      <p:sp>
        <p:nvSpPr>
          <p:cNvPr id="2486" name="文本框 5">
            <a:extLst>
              <a:ext uri="{FF2B5EF4-FFF2-40B4-BE49-F238E27FC236}">
                <a16:creationId xmlns:a16="http://schemas.microsoft.com/office/drawing/2014/main" id="{CCBC63C0-7425-4E67-8682-418AA3D4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3" y="3352800"/>
            <a:ext cx="2444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</a:rPr>
              <a:t>]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677</Words>
  <Application>Microsoft Office PowerPoint</Application>
  <PresentationFormat>全屏显示(16:9)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Calibri</vt:lpstr>
      <vt:lpstr>宋体</vt:lpstr>
      <vt:lpstr>Arial</vt:lpstr>
      <vt:lpstr>隶书</vt:lpstr>
      <vt:lpstr>方正姚体</vt:lpstr>
      <vt:lpstr>楷体</vt:lpstr>
      <vt:lpstr>黑体</vt:lpstr>
      <vt:lpstr>方正粗黑宋简体</vt:lpstr>
      <vt:lpstr>微软雅黑</vt:lpstr>
      <vt:lpstr>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3</Manager>
  <Company>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subject>3</dc:subject>
  <dc:creator>3</dc:creator>
  <cp:keywords>3</cp:keywords>
  <dc:description>3</dc:description>
  <cp:lastModifiedBy>Administrator</cp:lastModifiedBy>
  <cp:revision>683</cp:revision>
  <cp:lastPrinted>1601-01-01T00:00:00Z</cp:lastPrinted>
  <dcterms:created xsi:type="dcterms:W3CDTF">2015-12-30T08:03:25Z</dcterms:created>
  <dcterms:modified xsi:type="dcterms:W3CDTF">2021-10-01T09:10:55Z</dcterms:modified>
  <cp:category>3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