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66" r:id="rId1"/>
    <p:sldMasterId id="2147484603" r:id="rId2"/>
  </p:sldMasterIdLst>
  <p:notesMasterIdLst>
    <p:notesMasterId r:id="rId3"/>
  </p:notesMasterIdLst>
  <p:sldIdLst>
    <p:sldId id="669" r:id="rId4"/>
    <p:sldId id="672" r:id="rId5"/>
    <p:sldId id="675" r:id="rId6"/>
    <p:sldId id="678" r:id="rId7"/>
    <p:sldId id="684" r:id="rId9"/>
    <p:sldId id="687" r:id="rId10"/>
    <p:sldId id="690" r:id="rId11"/>
    <p:sldId id="693" r:id="rId12"/>
    <p:sldId id="696" r:id="rId13"/>
    <p:sldId id="702" r:id="rId15"/>
    <p:sldId id="705" r:id="rId16"/>
    <p:sldId id="708" r:id="rId17"/>
    <p:sldId id="711" r:id="rId18"/>
    <p:sldId id="714" r:id="rId19"/>
    <p:sldId id="720" r:id="rId21"/>
    <p:sldId id="723" r:id="rId22"/>
    <p:sldId id="726" r:id="rId23"/>
    <p:sldId id="729" r:id="rId24"/>
    <p:sldId id="732" r:id="rId25"/>
    <p:sldId id="738" r:id="rId27"/>
    <p:sldId id="741" r:id="rId28"/>
    <p:sldId id="744" r:id="rId29"/>
    <p:sldId id="747" r:id="rId30"/>
    <p:sldId id="75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67" r:id="rId1"/>
    <p:sldLayoutId id="2147484568" r:id="rId2"/>
    <p:sldLayoutId id="2147484569" r:id="rId3"/>
    <p:sldLayoutId id="2147484570" r:id="rId4"/>
    <p:sldLayoutId id="2147484571" r:id="rId5"/>
    <p:sldLayoutId id="2147484572" r:id="rId6"/>
    <p:sldLayoutId id="2147484573" r:id="rId7"/>
    <p:sldLayoutId id="2147484574" r:id="rId8"/>
    <p:sldLayoutId id="2147484575" r:id="rId9"/>
    <p:sldLayoutId id="2147484576" r:id="rId10"/>
    <p:sldLayoutId id="21474845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604" r:id="rId1"/>
    <p:sldLayoutId id="2147484605" r:id="rId2"/>
    <p:sldLayoutId id="2147484606" r:id="rId3"/>
    <p:sldLayoutId id="2147484607" r:id="rId4"/>
    <p:sldLayoutId id="2147484608" r:id="rId5"/>
    <p:sldLayoutId id="2147484609" r:id="rId6"/>
    <p:sldLayoutId id="2147484610" r:id="rId7"/>
    <p:sldLayoutId id="2147484611" r:id="rId8"/>
    <p:sldLayoutId id="2147484612" r:id="rId9"/>
    <p:sldLayoutId id="2147484613" r:id="rId10"/>
    <p:sldLayoutId id="21474846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tags" Target="../tags/tag212.xml"/><Relationship Id="rId18" Type="http://schemas.openxmlformats.org/officeDocument/2006/relationships/tags" Target="../tags/tag213.xml"/><Relationship Id="rId19" Type="http://schemas.openxmlformats.org/officeDocument/2006/relationships/tags" Target="../tags/tag214.xml"/><Relationship Id="rId20" Type="http://schemas.openxmlformats.org/officeDocument/2006/relationships/tags" Target="../tags/tag21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tags" Target="../tags/tag342.xml"/><Relationship Id="rId20" Type="http://schemas.openxmlformats.org/officeDocument/2006/relationships/tags" Target="../tags/tag343.xml"/><Relationship Id="rId21" Type="http://schemas.openxmlformats.org/officeDocument/2006/relationships/tags" Target="../tags/tag344.xml"/><Relationship Id="rId22" Type="http://schemas.openxmlformats.org/officeDocument/2006/relationships/tags" Target="../tags/tag345.xml"/><Relationship Id="rId23" Type="http://schemas.openxmlformats.org/officeDocument/2006/relationships/tags" Target="../tags/tag346.xml"/><Relationship Id="rId24" Type="http://schemas.openxmlformats.org/officeDocument/2006/relationships/tags" Target="../tags/tag347.xml"/><Relationship Id="rId25" Type="http://schemas.openxmlformats.org/officeDocument/2006/relationships/tags" Target="../tags/tag348.xml"/><Relationship Id="rId26" Type="http://schemas.openxmlformats.org/officeDocument/2006/relationships/tags" Target="../tags/tag349.xml"/><Relationship Id="rId27" Type="http://schemas.openxmlformats.org/officeDocument/2006/relationships/tags" Target="../tags/tag350.xml"/><Relationship Id="rId28" Type="http://schemas.openxmlformats.org/officeDocument/2006/relationships/tags" Target="../tags/tag351.xml"/><Relationship Id="rId29" Type="http://schemas.openxmlformats.org/officeDocument/2006/relationships/tags" Target="../tags/tag352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人工智能在人才招聘中的应用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66541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2766540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2923425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552"/>
          </a:bodyPr>
          <a:p>
            <a:r>
              <a:rPr altLang="en-US" dirty="0" sz="29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人工智能在招聘中的应用</a:t>
            </a:r>
            <a:endParaRPr altLang="en-US" dirty="0" sz="29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40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98549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5098548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5255433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552"/>
          </a:bodyPr>
          <a:p>
            <a:r>
              <a:rPr altLang="en-US" dirty="0" sz="29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人工智能在人才招聘中的优势</a:t>
            </a:r>
            <a:endParaRPr altLang="en-US" dirty="0" sz="29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47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30557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7430556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7587441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77500" lnSpcReduction="1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人工智能在人才招聘中的挑战与应对策略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5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9762564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9762564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9919449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9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未来发展趋势与展望</a:t>
            </a:r>
            <a:endParaRPr altLang="en-US" dirty="0" sz="29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434533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434532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591417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9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9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9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9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5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2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人工智能在招聘中的应用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自动化简历筛选</a:t>
            </a:r>
            <a:endParaRPr altLang="en-US" lang="zh-CN"/>
          </a:p>
        </p:txBody>
      </p:sp>
      <p:sp>
        <p:nvSpPr>
          <p:cNvPr id="10491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定义：利用人工智能技术自动筛选简历，提高招聘效率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优势：快速、准确、节省人力成本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应用场景：根据招聘需求和职位要求，自动匹配符合条件的简历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技术支持：自然语言处理、机器学习等技术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智能面试辅助</a:t>
            </a:r>
            <a:endParaRPr altLang="en-US" lang="zh-CN"/>
          </a:p>
        </p:txBody>
      </p:sp>
      <p:sp>
        <p:nvSpPr>
          <p:cNvPr id="104922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自动筛选简历：根据职位要求和求职者简历信息进行匹配，提高招聘效率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智能面试系统：通过语音识别、自然语言处理等技术，实现面试过程的自动化和智能化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面试结果预测：基于机器学习算法，对面试结果进行预测，为招聘决策提供参考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面试过程记录和分析：对面试过程进行记录和分析，帮助企业了解面试者的表现和特点，为后续招聘提供参考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候选人评估与推荐</a:t>
            </a:r>
            <a:endParaRPr altLang="en-US" lang="zh-CN"/>
          </a:p>
        </p:txBody>
      </p:sp>
      <p:sp>
        <p:nvSpPr>
          <p:cNvPr id="104929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候选人推荐：根据候选人的能力和岗位需求，推荐最合适的候选人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候选人跟踪与反馈：对候选人的面试结果进行跟踪和反馈，提高招聘效率和质量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候选人简历筛选：通过自然语言处理技术对简历进行自动分类和筛选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候选人面试评估：通过人工智能技术对候选人进行自动面试和评估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招聘流程优化</a:t>
            </a:r>
            <a:endParaRPr altLang="en-US" lang="zh-CN"/>
          </a:p>
        </p:txBody>
      </p:sp>
      <p:sp>
        <p:nvSpPr>
          <p:cNvPr id="104937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7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自动化简历筛选：利用人工智能技术自动筛选简历，提高招聘效率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智能面试：通过语音识别、自然语言处理等技术进行智能面试，降低面试成本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人才推荐：根据招聘需求和候选人信息，推荐最合适的人才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数据分析：对招聘过程中的数据进行分析，优化招聘流程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4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人工智能在人才招聘中的优势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提高招聘效率</a:t>
            </a:r>
            <a:endParaRPr altLang="en-US" lang="zh-CN"/>
          </a:p>
        </p:txBody>
      </p:sp>
      <p:sp>
        <p:nvSpPr>
          <p:cNvPr id="10495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快速筛选简历：人工智能可以自动筛选符合职位要求的简历，提高招聘效率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精准匹配：人工智能可以通过算法分析候选人的技能和经验，与职位需求进行精准匹配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数据分析：人工智能可以对招聘过程中的数据进行深入分析，为招聘决策提供支持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自动化面试：人工智能可以自动进行面试，节省了时间和人力成本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降低招聘成本</a:t>
            </a:r>
            <a:endParaRPr altLang="en-US" lang="zh-CN"/>
          </a:p>
        </p:txBody>
      </p:sp>
      <p:sp>
        <p:nvSpPr>
          <p:cNvPr id="10496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精准匹配：人工智能可以通过对候选人的技能、经验和职位需求进行匹配，提高招聘的精准度，减少无效面试和招聘失败的成本。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自动化简历筛选：人工智能可以自动筛选简历，提高招聘效率，减少人工筛选的时间和成本。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批量处理：人工智能可以同时处理大量简历和面试数据，提高招聘的规模和效率，从而降低单个招聘的成本。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数据分析：人工智能可以对招聘数据进行分析和挖掘，帮助企业更好地了解人才市场和招聘趋势，从而优化招聘策略，降低招聘成本。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提升招聘精准度</a:t>
            </a:r>
            <a:endParaRPr altLang="en-US" lang="zh-CN"/>
          </a:p>
        </p:txBody>
      </p:sp>
      <p:sp>
        <p:nvSpPr>
          <p:cNvPr id="104972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2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人工智能可以自动筛选简历，提高招聘效率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人工智能可以通过算法分析候选人的技能和经验，找到最符合职位要求的候选人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人工智能可以自动匹配职位和候选人，减少人为因素干扰，提高招聘精准度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人工智能可以通过数据分析和预测，帮助企业更好地了解市场和人才需求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增强候选人体验</a:t>
            </a:r>
            <a:endParaRPr altLang="en-US" lang="zh-CN"/>
          </a:p>
        </p:txBody>
      </p:sp>
      <p:sp>
        <p:nvSpPr>
          <p:cNvPr id="104980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自动化候选人筛选：人工智能技术可以自动筛选简历和候选人，提高招聘效率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个性化候选人体验：人工智能技术可以根据候选人的背景和经历，提供个性化的招聘体验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智能推荐系统：人工智能技术可以根据候选人的兴趣和技能，推荐适合的职位和公司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自动化面试和评估：人工智能技术可以自动进行面试和评估，减少人为因素对招聘结果的影响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7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人工智能在人才招聘中的挑战与应对策略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数据隐私与安全问题</a:t>
            </a:r>
            <a:endParaRPr altLang="en-US" lang="zh-CN"/>
          </a:p>
        </p:txBody>
      </p:sp>
      <p:sp>
        <p:nvSpPr>
          <p:cNvPr id="10499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防止恶意攻击和数据篡改的措施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遵守相关法律法规和政策要求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数据隐私泄露风险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招聘过程中涉及的个人信息保护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技术成熟度与适用性</a:t>
            </a:r>
            <a:endParaRPr altLang="en-US" lang="zh-CN"/>
          </a:p>
        </p:txBody>
      </p:sp>
      <p:sp>
        <p:nvSpPr>
          <p:cNvPr id="10500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挑战：技术成熟度和适用性仍然存在一些挑战，如数据隐私、算法公平性等问题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技术成熟度：人工智能在人才招聘中的应用技术已经逐渐成熟，能够实现自动化筛选简历、智能面试等功能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适用性：人工智能技术在人才招聘中的应用适用于大规模、高效率的招聘场景，能够提高招聘效率和质量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应对策略：针对技术成熟度和适用性带来的挑战，可以采取一些应对策略，如加强数据隐私保护、建立公平的算法机制等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招聘人员对新技术接受度</a:t>
            </a:r>
            <a:endParaRPr altLang="en-US" lang="zh-CN"/>
          </a:p>
        </p:txBody>
      </p:sp>
      <p:sp>
        <p:nvSpPr>
          <p:cNvPr id="10501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招聘人员对新技术应用的培训和支持需求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招聘人员对新技术应用效果的评估和反馈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招聘人员对人工智能技术的认知程度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招聘人员对新技术的接受意愿和态度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法律法规与政策限制</a:t>
            </a:r>
            <a:endParaRPr altLang="en-US" lang="zh-CN"/>
          </a:p>
        </p:txBody>
      </p:sp>
      <p:sp>
        <p:nvSpPr>
          <p:cNvPr id="105022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应对策略：加强法律法规和政策的学习和遵守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3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遵守法律法规和政策要求的重要性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政策对人工智能在人才招聘中的引导和支持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5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法律法规对人工智能在人才招聘中的限制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30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未来发展趋势与展望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人工智能与大数据结合应用</a:t>
            </a:r>
            <a:endParaRPr altLang="en-US" lang="zh-CN"/>
          </a:p>
        </p:txBody>
      </p:sp>
      <p:sp>
        <p:nvSpPr>
          <p:cNvPr id="10504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大数据驱动的人工智能招聘系统：实现个性化推荐与匹配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人工智能与大数据的结合：提高招聘效率与准确性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人工智能在大数据分析中的应用：挖掘潜在人才与趋势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未来发展趋势：人工智能与大数据在招聘领域的深度融合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智能化招聘平台建设与发展</a:t>
            </a:r>
            <a:endParaRPr altLang="en-US" lang="zh-CN"/>
          </a:p>
        </p:txBody>
      </p:sp>
      <p:sp>
        <p:nvSpPr>
          <p:cNvPr id="105050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1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1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1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1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2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2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2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3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3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3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3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4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4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4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智能化招聘平台的概念与特点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智能化招聘平台对人才招聘的影响与展望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智能化招聘平台的发展趋势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智能化招聘平台的建设现状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跨行业合作与创新模式探索</a:t>
            </a:r>
            <a:endParaRPr altLang="en-US" lang="zh-CN"/>
          </a:p>
        </p:txBody>
      </p:sp>
      <p:sp>
        <p:nvSpPr>
          <p:cNvPr id="10506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创新模式探索：个性化招聘与智能匹配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未来发展趋势：人工智能在招聘行业的广泛应用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人工智能与招聘行业的融合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跨行业合作推动招聘行业变革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法律法规与政策完善推动行业发展</a:t>
            </a:r>
            <a:endParaRPr altLang="en-US" lang="zh-CN"/>
          </a:p>
        </p:txBody>
      </p:sp>
      <p:sp>
        <p:nvSpPr>
          <p:cNvPr id="105068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政府出台相关政策，鼓励人工智能在人才招聘中的应用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法律法规不断完善，保障人工智能在人才招聘中的合法性和规范性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政策优惠和资金支持，推动人工智能人才招聘行业的快速发展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行业标准和规范逐步建立，为人工智能人才招聘提供有力保障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75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5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5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5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2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5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5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5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5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SLIDE_ID" val="custom20230303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79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2023-12-16T21:14:44Z</dcterms:created>
  <dcterms:modified xsi:type="dcterms:W3CDTF">2023-12-16T21:14:44Z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0a64cdecdfd045b1ba5bf38fc29c3aa1_21</vt:lpwstr>
  </property>
</Properties>
</file>