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12" r:id="rId1"/>
    <p:sldMasterId id="2147494949" r:id="rId2"/>
  </p:sldMasterIdLst>
  <p:notesMasterIdLst>
    <p:notesMasterId r:id="rId3"/>
  </p:notesMasterIdLst>
  <p:sldIdLst>
    <p:sldId id="5192" r:id="rId4"/>
    <p:sldId id="5197" r:id="rId5"/>
    <p:sldId id="5201" r:id="rId6"/>
    <p:sldId id="5204" r:id="rId7"/>
    <p:sldId id="5207" r:id="rId8"/>
    <p:sldId id="5210" r:id="rId9"/>
    <p:sldId id="5213" r:id="rId10"/>
    <p:sldId id="5216" r:id="rId11"/>
    <p:sldId id="5219" r:id="rId12"/>
    <p:sldId id="5222" r:id="rId13"/>
    <p:sldId id="5225" r:id="rId14"/>
    <p:sldId id="5228" r:id="rId15"/>
    <p:sldId id="5231" r:id="rId16"/>
    <p:sldId id="5234" r:id="rId17"/>
    <p:sldId id="5237" r:id="rId18"/>
    <p:sldId id="5240" r:id="rId19"/>
    <p:sldId id="5243" r:id="rId20"/>
    <p:sldId id="5246" r:id="rId21"/>
    <p:sldId id="5249" r:id="rId22"/>
    <p:sldId id="5252" r:id="rId23"/>
    <p:sldId id="5255" r:id="rId24"/>
    <p:sldId id="5258" r:id="rId25"/>
    <p:sldId id="5261" r:id="rId26"/>
    <p:sldId id="5264" r:id="rId27"/>
    <p:sldId id="5267" r:id="rId28"/>
    <p:sldId id="5270" r:id="rId29"/>
    <p:sldId id="5273" r:id="rId30"/>
    <p:sldId id="52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13" r:id="rId1"/>
    <p:sldLayoutId id="2147494914" r:id="rId2"/>
    <p:sldLayoutId id="2147494915" r:id="rId3"/>
    <p:sldLayoutId id="2147494916" r:id="rId4"/>
    <p:sldLayoutId id="2147494917" r:id="rId5"/>
    <p:sldLayoutId id="2147494918" r:id="rId6"/>
    <p:sldLayoutId id="2147494919" r:id="rId7"/>
    <p:sldLayoutId id="2147494920" r:id="rId8"/>
    <p:sldLayoutId id="2147494921" r:id="rId9"/>
    <p:sldLayoutId id="2147494922" r:id="rId10"/>
    <p:sldLayoutId id="21474949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50" r:id="rId1"/>
    <p:sldLayoutId id="2147494951" r:id="rId2"/>
    <p:sldLayoutId id="2147494952" r:id="rId3"/>
    <p:sldLayoutId id="2147494953" r:id="rId4"/>
    <p:sldLayoutId id="2147494954" r:id="rId5"/>
    <p:sldLayoutId id="2147494955" r:id="rId6"/>
    <p:sldLayoutId id="2147494956" r:id="rId7"/>
    <p:sldLayoutId id="2147494957" r:id="rId8"/>
    <p:sldLayoutId id="2147494958" r:id="rId9"/>
    <p:sldLayoutId id="2147494959" r:id="rId10"/>
    <p:sldLayoutId id="214749496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tags" Target="../tags/tag767.xml"/><Relationship Id="rId14" Type="http://schemas.openxmlformats.org/officeDocument/2006/relationships/tags" Target="../tags/tag768.xml"/><Relationship Id="rId15" Type="http://schemas.openxmlformats.org/officeDocument/2006/relationships/tags" Target="../tags/tag769.xml"/><Relationship Id="rId16" Type="http://schemas.openxmlformats.org/officeDocument/2006/relationships/tags" Target="../tags/tag77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tags" Target="../tags/tag786.xml"/><Relationship Id="rId14" Type="http://schemas.openxmlformats.org/officeDocument/2006/relationships/tags" Target="../tags/tag787.xml"/><Relationship Id="rId15" Type="http://schemas.openxmlformats.org/officeDocument/2006/relationships/tags" Target="../tags/tag788.xml"/><Relationship Id="rId16" Type="http://schemas.openxmlformats.org/officeDocument/2006/relationships/tags" Target="../tags/tag78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tags" Target="../tags/tag842.xml"/><Relationship Id="rId15" Type="http://schemas.openxmlformats.org/officeDocument/2006/relationships/tags" Target="../tags/tag843.xml"/><Relationship Id="rId16" Type="http://schemas.openxmlformats.org/officeDocument/2006/relationships/tags" Target="../tags/tag84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tags" Target="../tags/tag853.xml"/><Relationship Id="rId10" Type="http://schemas.openxmlformats.org/officeDocument/2006/relationships/tags" Target="../tags/tag854.xml"/><Relationship Id="rId11" Type="http://schemas.openxmlformats.org/officeDocument/2006/relationships/tags" Target="../tags/tag855.xml"/><Relationship Id="rId12" Type="http://schemas.openxmlformats.org/officeDocument/2006/relationships/tags" Target="../tags/tag856.xml"/><Relationship Id="rId13" Type="http://schemas.openxmlformats.org/officeDocument/2006/relationships/tags" Target="../tags/tag857.xml"/><Relationship Id="rId14" Type="http://schemas.openxmlformats.org/officeDocument/2006/relationships/tags" Target="../tags/tag858.xml"/><Relationship Id="rId15" Type="http://schemas.openxmlformats.org/officeDocument/2006/relationships/tags" Target="../tags/tag859.xml"/><Relationship Id="rId16" Type="http://schemas.openxmlformats.org/officeDocument/2006/relationships/tags" Target="../tags/tag860.xml"/><Relationship Id="rId17" Type="http://schemas.openxmlformats.org/officeDocument/2006/relationships/tags" Target="../tags/tag861.xml"/><Relationship Id="rId18" Type="http://schemas.openxmlformats.org/officeDocument/2006/relationships/tags" Target="../tags/tag862.xml"/><Relationship Id="rId19" Type="http://schemas.openxmlformats.org/officeDocument/2006/relationships/tags" Target="../tags/tag863.xml"/><Relationship Id="rId20" Type="http://schemas.openxmlformats.org/officeDocument/2006/relationships/tags" Target="../tags/tag86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tags" Target="../tags/tag920.xml"/><Relationship Id="rId14" Type="http://schemas.openxmlformats.org/officeDocument/2006/relationships/tags" Target="../tags/tag921.xml"/><Relationship Id="rId15" Type="http://schemas.openxmlformats.org/officeDocument/2006/relationships/tags" Target="../tags/tag922.xml"/><Relationship Id="rId16" Type="http://schemas.openxmlformats.org/officeDocument/2006/relationships/tags" Target="../tags/tag923.xml"/><Relationship Id="rId17" Type="http://schemas.openxmlformats.org/officeDocument/2006/relationships/tags" Target="../tags/tag924.xml"/><Relationship Id="rId18" Type="http://schemas.openxmlformats.org/officeDocument/2006/relationships/tags" Target="../tags/tag925.xml"/><Relationship Id="rId19" Type="http://schemas.openxmlformats.org/officeDocument/2006/relationships/tags" Target="../tags/tag926.xml"/><Relationship Id="rId20" Type="http://schemas.openxmlformats.org/officeDocument/2006/relationships/tags" Target="../tags/tag92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tags" Target="../tags/tag934.xml"/><Relationship Id="rId5" Type="http://schemas.openxmlformats.org/officeDocument/2006/relationships/tags" Target="../tags/tag935.xml"/><Relationship Id="rId6" Type="http://schemas.openxmlformats.org/officeDocument/2006/relationships/tags" Target="../tags/tag936.xml"/><Relationship Id="rId7" Type="http://schemas.openxmlformats.org/officeDocument/2006/relationships/tags" Target="../tags/tag937.xml"/><Relationship Id="rId8" Type="http://schemas.openxmlformats.org/officeDocument/2006/relationships/tags" Target="../tags/tag938.xml"/><Relationship Id="rId9" Type="http://schemas.openxmlformats.org/officeDocument/2006/relationships/tags" Target="../tags/tag939.xml"/><Relationship Id="rId10" Type="http://schemas.openxmlformats.org/officeDocument/2006/relationships/tags" Target="../tags/tag940.xml"/><Relationship Id="rId11" Type="http://schemas.openxmlformats.org/officeDocument/2006/relationships/tags" Target="../tags/tag941.xml"/><Relationship Id="rId12" Type="http://schemas.openxmlformats.org/officeDocument/2006/relationships/tags" Target="../tags/tag9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3.xml"/><Relationship Id="rId2" Type="http://schemas.openxmlformats.org/officeDocument/2006/relationships/tags" Target="../tags/tag944.xml"/><Relationship Id="rId3" Type="http://schemas.openxmlformats.org/officeDocument/2006/relationships/tags" Target="../tags/tag945.xml"/><Relationship Id="rId4" Type="http://schemas.openxmlformats.org/officeDocument/2006/relationships/tags" Target="../tags/tag946.xml"/><Relationship Id="rId5" Type="http://schemas.openxmlformats.org/officeDocument/2006/relationships/tags" Target="../tags/tag947.xml"/><Relationship Id="rId6" Type="http://schemas.openxmlformats.org/officeDocument/2006/relationships/tags" Target="../tags/tag948.xml"/><Relationship Id="rId7" Type="http://schemas.openxmlformats.org/officeDocument/2006/relationships/tags" Target="../tags/tag949.xml"/><Relationship Id="rId8" Type="http://schemas.openxmlformats.org/officeDocument/2006/relationships/tags" Target="../tags/tag950.xml"/><Relationship Id="rId9" Type="http://schemas.openxmlformats.org/officeDocument/2006/relationships/tags" Target="../tags/tag951.xml"/><Relationship Id="rId10" Type="http://schemas.openxmlformats.org/officeDocument/2006/relationships/tags" Target="../tags/tag952.xml"/><Relationship Id="rId11" Type="http://schemas.openxmlformats.org/officeDocument/2006/relationships/tags" Target="../tags/tag953.xml"/><Relationship Id="rId12" Type="http://schemas.openxmlformats.org/officeDocument/2006/relationships/tags" Target="../tags/tag954.xml"/><Relationship Id="rId13" Type="http://schemas.openxmlformats.org/officeDocument/2006/relationships/tags" Target="../tags/tag955.xml"/><Relationship Id="rId14" Type="http://schemas.openxmlformats.org/officeDocument/2006/relationships/tags" Target="../tags/tag956.xml"/><Relationship Id="rId15" Type="http://schemas.openxmlformats.org/officeDocument/2006/relationships/tags" Target="../tags/tag957.xml"/><Relationship Id="rId16" Type="http://schemas.openxmlformats.org/officeDocument/2006/relationships/tags" Target="../tags/tag95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互联网时代的初中教育教师角色定位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互联网时代对初中教育的影响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互联网时代初中教师的角色定位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互联网时代初中教师角色定位的挑战与机遇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互联网时代初中教师角色定位的实践与探索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互联网时代初中教师角色定位的未来展望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互联网时代对初中教育的影响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信息技术的发展</a:t>
            </a:r>
            <a:endParaRPr altLang="en-US" lang="zh-CN"/>
          </a:p>
        </p:txBody>
      </p:sp>
      <p:sp>
        <p:nvSpPr>
          <p:cNvPr id="10510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互联网的普及提高了信息传递的速度和广度，使得学生获取知识的途径更加多元化。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信息技术的发展为个性化教育提供了更多可能性，教师能够根据学生的需求进行差异化教学。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互联网的交互性使得学生能够更加主动地参与到学习中，提高了学习的积极性和自主性。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信息技术的发展也带来了新的教育挑战，教师需要不断更新自己的教育观念和教学方法，以适应时代的变化。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教育资源的共享</a:t>
            </a:r>
            <a:endParaRPr altLang="en-US" lang="zh-CN"/>
          </a:p>
        </p:txBody>
      </p:sp>
      <p:sp>
        <p:nvSpPr>
          <p:cNvPr id="10512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互联网时代使得教育资源更加丰富和多样化，教师可以通过网络获取更多的教学资源。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互联网时代促进了教育资源的共享，教师可以通过网络平台与其他教师分享教学资源，提高教学质量。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教育资源的共享有助于缩小城乡教育差距，使农村地区的学生也能享受到优质的教育资源。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教师需要不断更新自己的教学资源，积极探索互联网时代的教育模式，以更好地服务于学生。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教育模式的变革</a:t>
            </a:r>
            <a:endParaRPr altLang="en-US" lang="zh-CN"/>
          </a:p>
        </p:txBody>
      </p:sp>
      <p:sp>
        <p:nvSpPr>
          <p:cNvPr id="10516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翻转课堂等新型教学方式提高了学生的自主学习能力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互联网技术有助于实现跨地域、跨文化的教学交流与合作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互联网时代使得教育资源更加丰富和多样化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线上教育平台的兴起为学生提供个性化学习方案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519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互联网时代教师需具备：信息素养、创新能力、协作精神等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传统教师角色：知识传授者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互联网时代教师角色：引导者和促进者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教师角色转变的意义：提高教育质量、培养创新人才、适应社会发展需求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互联网时代初中教师的角色定位</a:t>
            </a:r>
            <a:endParaRPr altLang="en-US" lang="zh-CN"/>
          </a:p>
        </p:txBody>
      </p:sp>
      <p:sp>
        <p:nvSpPr>
          <p:cNvPr id="10522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知识传授者</a:t>
            </a:r>
            <a:endParaRPr altLang="en-US" lang="zh-CN"/>
          </a:p>
        </p:txBody>
      </p:sp>
      <p:sp>
        <p:nvSpPr>
          <p:cNvPr id="10526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教师需要关注学生的学习情况，及时调整教学策略，帮助学生解决学习中的问题。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互联网时代初中教师需要具备扎实的学科知识，能够为学生提供高质量的教学内容。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教师需要掌握信息技术，能够运用数字化工具和资源进行教学，提高教学效果。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教师需要与家长保持沟通，及时反馈学生的学习情况，共同促进学生的学习进步。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学习引导者</a:t>
            </a:r>
            <a:endParaRPr altLang="en-US" lang="zh-CN"/>
          </a:p>
        </p:txBody>
      </p:sp>
      <p:sp>
        <p:nvSpPr>
          <p:cNvPr id="1053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互联网时代下，初中教师需引导学生掌握自主学习能力，培养其独立思考和解决问题的能力。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教师需利用互联网资源，为学生提供丰富的学习素材和多元化的学习方式，激发学生的学习热情和创造力。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教师应关注学生的学习进度和个性化需求，及时给予指导和帮助，促进学生的学习效果和全面发展。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在互联网时代，教师需不断提高自身的信息素养和教育教学能力，以更好地引导学生应对信息化社会的挑战。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学生成长伙伴</a:t>
            </a:r>
            <a:endParaRPr altLang="en-US" lang="zh-CN"/>
          </a:p>
        </p:txBody>
      </p:sp>
      <p:sp>
        <p:nvSpPr>
          <p:cNvPr id="10533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互联网时代初中教师是学生心理健康的维护者和疏导者，关注学生的心理健康，及时发现和解决学生的心理问题。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教师是学生全面发展的伙伴，与学生共同成长，共同探索未来发展的道路。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互联网时代初中教师是学生学习的引导者和促进者，帮助学生掌握适应未来社会发展的知识和技能。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教师不仅是知识的传授者，更是学生品德形成的引路人，引导学生树立正确的世界观、人生观和价值观。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教育创新者</a:t>
            </a:r>
            <a:endParaRPr altLang="en-US" lang="zh-CN"/>
          </a:p>
        </p:txBody>
      </p:sp>
      <p:sp>
        <p:nvSpPr>
          <p:cNvPr id="10536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教师需要关注科技发展，将新技术引入课堂，提高教学效果和学生学习兴趣。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互联网时代初中教师需具备创新意识和能力，不断探索新的教育模式和教学方法。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教师需要关注教育改革趋势，积极参与教育改革实践，推动学校和地区的教育创新。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教师需要关注学生个体差异，根据学生需求和特点，制定个性化的教学计划和方案。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互联网时代初中教师角色定位的挑战与机遇</a:t>
            </a:r>
            <a:endParaRPr altLang="en-US" lang="zh-CN"/>
          </a:p>
        </p:txBody>
      </p:sp>
      <p:sp>
        <p:nvSpPr>
          <p:cNvPr id="10539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43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互联网信息过载，需要教师引导学生筛选和辨别信息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学生获取知识途径多样化，要求教师不断更新教学方法和内容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教师需要应对技术更新快速带来的挑战，提高自身信息技术能力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教师需要关注学生心理健康，应对网络成瘾等问题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46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互联网技术为初中教师提供了更多的教学形式和手段，如在线直播、录播、互动等，可以更好地激发学生的学习兴趣和参与度。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互联网技术为初中教师提供了丰富的教学资源和工具，可以更好地满足学生的学习需求。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互联网时代促进了教育公平，使得初中教师可以服务更广泛的学生群体，提高教育影响力。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互联网时代促进了教育创新和改革，为初中教师提供了更多的发展机会和平台，可以更好地实现个人价值和职业发展。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如何应对挑战</a:t>
            </a:r>
            <a:endParaRPr altLang="en-US" lang="zh-CN"/>
          </a:p>
        </p:txBody>
      </p:sp>
      <p:sp>
        <p:nvSpPr>
          <p:cNvPr id="1055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提升信息技术能力：教师需掌握现代信息技术，以适应互联网时代的教学需求。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创新教学方式：教师需结合互联网技术，探索多样化的教学方式，激发学生的学习兴趣和主动性。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加强与家长、社区的合作：教师需与家长、社区建立紧密的合作关系，共同促进学生的成长和发展。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转变教育观念：教师应从传统的知识传授者转变为学生学习和成长的引导者、促进者。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如何把握机遇</a:t>
            </a:r>
            <a:endParaRPr altLang="en-US" lang="zh-CN"/>
          </a:p>
        </p:txBody>
      </p:sp>
      <p:sp>
        <p:nvSpPr>
          <p:cNvPr id="10553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更新教育观念，适应互联网时代的发展趋势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提升信息素养，掌握现代教育技术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创新教学方式，激发学生的学习兴趣和主动性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加强与家长、学生的沟通和互动，共同促进学生的成长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互联网时代初中教师角色定位的实践与探索</a:t>
            </a:r>
            <a:endParaRPr altLang="en-US" lang="zh-CN"/>
          </a:p>
        </p:txBody>
      </p:sp>
      <p:sp>
        <p:nvSpPr>
          <p:cNvPr id="10556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教师个人成长规划</a:t>
            </a:r>
            <a:endParaRPr altLang="en-US" lang="zh-CN"/>
          </a:p>
        </p:txBody>
      </p:sp>
      <p:sp>
        <p:nvSpPr>
          <p:cNvPr id="1056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提升信息技术能力：掌握多媒体教学、在线教育等技术，提升教学效率。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持续学习：关注教育领域的新理念、新方法，不断更新知识体系。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参与教研活动：与同行交流教学心得，共同成长。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反思与总结：定期回顾教学实践，总结经验教训，提升教学质量。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教育教学实践案例</a:t>
            </a:r>
            <a:endParaRPr altLang="en-US" lang="zh-CN"/>
          </a:p>
        </p:txBody>
      </p:sp>
      <p:sp>
        <p:nvSpPr>
          <p:cNvPr id="10563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利用互联网资源，开展个性化教学，提高学生学习兴趣和能力。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实施翻转课堂，强化课堂互动，提高教学效果。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开展在线教育，突破时空限制，满足学生多样化学习需求。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结合互联网技术，创新教学方式，提升学生综合素质。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创新教育教学模式</a:t>
            </a:r>
            <a:endParaRPr altLang="en-US" lang="zh-CN"/>
          </a:p>
        </p:txBody>
      </p:sp>
      <p:sp>
        <p:nvSpPr>
          <p:cNvPr id="10567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利用互联网资源和技术，开展在线教学和混合式教学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创新课程设计和教学方法，注重培养学生的创新思维和实践能力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引入创客教育理念，鼓励学生自主探究和动手实践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建立多元化评价体系，注重过程评价和表现评价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提升教育教学质量</a:t>
            </a:r>
            <a:endParaRPr altLang="en-US" lang="zh-CN"/>
          </a:p>
        </p:txBody>
      </p:sp>
      <p:sp>
        <p:nvSpPr>
          <p:cNvPr id="1057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利用互联网资源丰富教学内容，提高教学质量。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借助数据分析改进教学方法，提升教学质量。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参与教师培训，提升自身教育教学能力。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通过在线教育平台与学生互动，增强教学效果。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互联网时代初中教师角色定位的未来展望</a:t>
            </a:r>
            <a:endParaRPr altLang="en-US" lang="zh-CN"/>
          </a:p>
        </p:txBody>
      </p:sp>
      <p:sp>
        <p:nvSpPr>
          <p:cNvPr id="10573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教师专业发展的趋势</a:t>
            </a:r>
            <a:endParaRPr altLang="en-US" lang="zh-CN"/>
          </a:p>
        </p:txBody>
      </p:sp>
      <p:sp>
        <p:nvSpPr>
          <p:cNvPr id="10578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8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信息技术能力：随着互联网技术的不断发展，教师需要掌握更多的信息技术知识，以适应数字化教学的需要。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创新教育理念：互联网时代带来了新的教育理念，教师需要不断更新自己的教育观念，以适应时代的发展。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终身学习意识：互联网时代知识更新迅速，教师需要具备终身学习的意识，不断更新自己的知识储备。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协作能力：互联网时代的教育更加注重团队协作，教师需要具备良好的协作能力，以实现教育资源的共享和优化。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教育信息化的发展方向</a:t>
            </a:r>
            <a:endParaRPr altLang="en-US" lang="zh-CN"/>
          </a:p>
        </p:txBody>
      </p:sp>
      <p:sp>
        <p:nvSpPr>
          <p:cNvPr id="10581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创新人才培养模式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信息技术与教育深度融合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提升教师信息化素养和能力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教师角色定位的未来展望</a:t>
            </a:r>
            <a:endParaRPr altLang="en-US" lang="zh-CN"/>
          </a:p>
        </p:txBody>
      </p:sp>
      <p:sp>
        <p:nvSpPr>
          <p:cNvPr id="10584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互联网时代将促进教师角色的多元化发展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教师将更多地扮演学习引导者和学生个性化发展的促进者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教师将更多地利用互联网资源和技术提高教学质量和效果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教师将更多地参与教育信息化建设和教育资源的开发与共享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未来教师职业发展的机遇与挑战</a:t>
            </a:r>
            <a:endParaRPr altLang="en-US" lang="zh-CN"/>
          </a:p>
        </p:txBody>
      </p:sp>
      <p:sp>
        <p:nvSpPr>
          <p:cNvPr id="10587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机遇：互联网技术为教师提供了丰富的教学资源和工具，提高了教学质量和效率。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挑战：随着互联网技术的普及，学生获取知识的途径增多，对教师的专业素养和教学能力提出了更高的要求。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机遇：互联网时代为教师提供了更多的职业发展机会，如在线教育、远程教育等新兴领域。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挑战：随着互联网技术的不断发展，教师需要不断更新自己的教育观念和教学方法，以适应时代的变化和学生需求的变化。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5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5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5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2024-01-01T10:15:22Z</dcterms:created>
  <dcterms:modified xsi:type="dcterms:W3CDTF">2024-01-01T10:15:22Z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2ec82de70689413a97d417d415d148da_21</vt:lpwstr>
  </property>
</Properties>
</file>