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424" r:id="rId1"/>
    <p:sldMasterId id="2147484461" r:id="rId2"/>
  </p:sldMasterIdLst>
  <p:notesMasterIdLst>
    <p:notesMasterId r:id="rId3"/>
  </p:notesMasterIdLst>
  <p:sldIdLst>
    <p:sldId id="595" r:id="rId4"/>
    <p:sldId id="599" r:id="rId5"/>
    <p:sldId id="602" r:id="rId6"/>
    <p:sldId id="605" r:id="rId7"/>
    <p:sldId id="608" r:id="rId8"/>
    <p:sldId id="611" r:id="rId9"/>
    <p:sldId id="614" r:id="rId10"/>
    <p:sldId id="617" r:id="rId11"/>
    <p:sldId id="620" r:id="rId12"/>
    <p:sldId id="623" r:id="rId13"/>
    <p:sldId id="626" r:id="rId14"/>
    <p:sldId id="629" r:id="rId15"/>
    <p:sldId id="632" r:id="rId16"/>
    <p:sldId id="635" r:id="rId17"/>
    <p:sldId id="638" r:id="rId18"/>
    <p:sldId id="641" r:id="rId19"/>
    <p:sldId id="644" r:id="rId20"/>
    <p:sldId id="647" r:id="rId21"/>
    <p:sldId id="650" r:id="rId22"/>
    <p:sldId id="653" r:id="rId23"/>
    <p:sldId id="656" r:id="rId24"/>
    <p:sldId id="659" r:id="rId25"/>
    <p:sldId id="662" r:id="rId26"/>
    <p:sldId id="665" r:id="rId27"/>
    <p:sldId id="668" r:id="rId28"/>
    <p:sldId id="671" r:id="rId29"/>
    <p:sldId id="674" r:id="rId30"/>
    <p:sldId id="677" r:id="rId31"/>
    <p:sldId id="680" r:id="rId32"/>
    <p:sldId id="683" r:id="rId33"/>
    <p:sldId id="686" r:id="rId34"/>
    <p:sldId id="689"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425" r:id="rId1"/>
    <p:sldLayoutId id="2147484426" r:id="rId2"/>
    <p:sldLayoutId id="2147484427" r:id="rId3"/>
    <p:sldLayoutId id="2147484428" r:id="rId4"/>
    <p:sldLayoutId id="2147484429" r:id="rId5"/>
    <p:sldLayoutId id="2147484430" r:id="rId6"/>
    <p:sldLayoutId id="2147484431" r:id="rId7"/>
    <p:sldLayoutId id="2147484432" r:id="rId8"/>
    <p:sldLayoutId id="2147484433" r:id="rId9"/>
    <p:sldLayoutId id="2147484434" r:id="rId10"/>
    <p:sldLayoutId id="214748443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4462" r:id="rId1"/>
    <p:sldLayoutId id="2147484463" r:id="rId2"/>
    <p:sldLayoutId id="2147484464" r:id="rId3"/>
    <p:sldLayoutId id="2147484465" r:id="rId4"/>
    <p:sldLayoutId id="2147484466" r:id="rId5"/>
    <p:sldLayoutId id="2147484467" r:id="rId6"/>
    <p:sldLayoutId id="2147484468" r:id="rId7"/>
    <p:sldLayoutId id="2147484469" r:id="rId8"/>
    <p:sldLayoutId id="2147484470" r:id="rId9"/>
    <p:sldLayoutId id="2147484471" r:id="rId10"/>
    <p:sldLayoutId id="2147484472"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tags" Target="../tags/tag127.xml"/><Relationship Id="rId20" Type="http://schemas.openxmlformats.org/officeDocument/2006/relationships/tags" Target="../tags/tag12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tags" Target="../tags/tag144.xml"/><Relationship Id="rId14" Type="http://schemas.openxmlformats.org/officeDocument/2006/relationships/tags" Target="../tags/tag145.xml"/><Relationship Id="rId15" Type="http://schemas.openxmlformats.org/officeDocument/2006/relationships/tags" Target="../tags/tag146.xml"/><Relationship Id="rId16" Type="http://schemas.openxmlformats.org/officeDocument/2006/relationships/tags" Target="../tags/tag147.xml"/><Relationship Id="rId17" Type="http://schemas.openxmlformats.org/officeDocument/2006/relationships/tags" Target="../tags/tag148.xml"/><Relationship Id="rId18" Type="http://schemas.openxmlformats.org/officeDocument/2006/relationships/tags" Target="../tags/tag149.xml"/><Relationship Id="rId19" Type="http://schemas.openxmlformats.org/officeDocument/2006/relationships/tags" Target="../tags/tag150.xml"/><Relationship Id="rId20" Type="http://schemas.openxmlformats.org/officeDocument/2006/relationships/tags" Target="../tags/tag151.xml"/><Relationship Id="rId21" Type="http://schemas.openxmlformats.org/officeDocument/2006/relationships/tags" Target="../tags/tag152.xml"/><Relationship Id="rId22" Type="http://schemas.openxmlformats.org/officeDocument/2006/relationships/tags" Target="../tags/tag153.xml"/><Relationship Id="rId23" Type="http://schemas.openxmlformats.org/officeDocument/2006/relationships/tags" Target="../tags/tag154.xml"/><Relationship Id="rId24" Type="http://schemas.openxmlformats.org/officeDocument/2006/relationships/tags" Target="../tags/tag155.xml"/><Relationship Id="rId25" Type="http://schemas.openxmlformats.org/officeDocument/2006/relationships/tags" Target="../tags/tag156.xml"/><Relationship Id="rId26" Type="http://schemas.openxmlformats.org/officeDocument/2006/relationships/tags" Target="../tags/tag157.xml"/><Relationship Id="rId27" Type="http://schemas.openxmlformats.org/officeDocument/2006/relationships/tags" Target="../tags/tag158.xml"/><Relationship Id="rId28" Type="http://schemas.openxmlformats.org/officeDocument/2006/relationships/tags" Target="../tags/tag159.xml"/><Relationship Id="rId29" Type="http://schemas.openxmlformats.org/officeDocument/2006/relationships/tags" Target="../tags/tag160.xml"/><Relationship Id="rId30"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tags" Target="../tags/tag230.xml"/><Relationship Id="rId16" Type="http://schemas.openxmlformats.org/officeDocument/2006/relationships/tags" Target="../tags/tag231.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tags" Target="../tags/tag314.xml"/><Relationship Id="rId14" Type="http://schemas.openxmlformats.org/officeDocument/2006/relationships/tags" Target="../tags/tag315.xml"/><Relationship Id="rId15" Type="http://schemas.openxmlformats.org/officeDocument/2006/relationships/tags" Target="../tags/tag316.xml"/><Relationship Id="rId16" Type="http://schemas.openxmlformats.org/officeDocument/2006/relationships/tags" Target="../tags/tag317.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tags" Target="../tags/tag330.xml"/><Relationship Id="rId14" Type="http://schemas.openxmlformats.org/officeDocument/2006/relationships/tags" Target="../tags/tag331.xml"/><Relationship Id="rId15" Type="http://schemas.openxmlformats.org/officeDocument/2006/relationships/tags" Target="../tags/tag332.xml"/><Relationship Id="rId16" Type="http://schemas.openxmlformats.org/officeDocument/2006/relationships/tags" Target="../tags/tag333.xml"/><Relationship Id="rId17" Type="http://schemas.openxmlformats.org/officeDocument/2006/relationships/tags" Target="../tags/tag334.xml"/><Relationship Id="rId18" Type="http://schemas.openxmlformats.org/officeDocument/2006/relationships/tags" Target="../tags/tag335.xml"/><Relationship Id="rId19" Type="http://schemas.openxmlformats.org/officeDocument/2006/relationships/tags" Target="../tags/tag336.xml"/><Relationship Id="rId20" Type="http://schemas.openxmlformats.org/officeDocument/2006/relationships/tags" Target="../tags/tag337.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7.xml"/><Relationship Id="rId2" Type="http://schemas.openxmlformats.org/officeDocument/2006/relationships/tags" Target="../tags/tag398.xml"/><Relationship Id="rId3" Type="http://schemas.openxmlformats.org/officeDocument/2006/relationships/tags" Target="../tags/tag399.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tags" Target="../tags/tag404.xml"/><Relationship Id="rId6" Type="http://schemas.openxmlformats.org/officeDocument/2006/relationships/tags" Target="../tags/tag405.xml"/><Relationship Id="rId7" Type="http://schemas.openxmlformats.org/officeDocument/2006/relationships/tags" Target="../tags/tag406.xml"/><Relationship Id="rId8" Type="http://schemas.openxmlformats.org/officeDocument/2006/relationships/tags" Target="../tags/tag407.xml"/><Relationship Id="rId9" Type="http://schemas.openxmlformats.org/officeDocument/2006/relationships/tags" Target="../tags/tag408.xml"/><Relationship Id="rId10" Type="http://schemas.openxmlformats.org/officeDocument/2006/relationships/tags" Target="../tags/tag409.xml"/><Relationship Id="rId11" Type="http://schemas.openxmlformats.org/officeDocument/2006/relationships/tags" Target="../tags/tag410.xml"/><Relationship Id="rId12" Type="http://schemas.openxmlformats.org/officeDocument/2006/relationships/tags" Target="../tags/tag411.xml"/><Relationship Id="rId13" Type="http://schemas.openxmlformats.org/officeDocument/2006/relationships/tags" Target="../tags/tag412.xml"/><Relationship Id="rId14" Type="http://schemas.openxmlformats.org/officeDocument/2006/relationships/tags" Target="../tags/tag413.xml"/><Relationship Id="rId15" Type="http://schemas.openxmlformats.org/officeDocument/2006/relationships/tags" Target="../tags/tag414.xml"/><Relationship Id="rId16" Type="http://schemas.openxmlformats.org/officeDocument/2006/relationships/tags" Target="../tags/tag415.xml"/><Relationship Id="rId17" Type="http://schemas.openxmlformats.org/officeDocument/2006/relationships/tags" Target="../tags/tag416.xml"/><Relationship Id="rId18" Type="http://schemas.openxmlformats.org/officeDocument/2006/relationships/tags" Target="../tags/tag417.xml"/><Relationship Id="rId19" Type="http://schemas.openxmlformats.org/officeDocument/2006/relationships/tags" Target="../tags/tag418.xml"/><Relationship Id="rId20" Type="http://schemas.openxmlformats.org/officeDocument/2006/relationships/tags" Target="../tags/tag419.xml"/><Relationship Id="rId21" Type="http://schemas.openxmlformats.org/officeDocument/2006/relationships/tags" Target="../tags/tag420.xml"/><Relationship Id="rId22" Type="http://schemas.openxmlformats.org/officeDocument/2006/relationships/tags" Target="../tags/tag421.xml"/><Relationship Id="rId23" Type="http://schemas.openxmlformats.org/officeDocument/2006/relationships/tags" Target="../tags/tag422.xml"/><Relationship Id="rId24" Type="http://schemas.openxmlformats.org/officeDocument/2006/relationships/tags" Target="../tags/tag423.xml"/><Relationship Id="rId25" Type="http://schemas.openxmlformats.org/officeDocument/2006/relationships/tags" Target="../tags/tag424.xml"/><Relationship Id="rId26" Type="http://schemas.openxmlformats.org/officeDocument/2006/relationships/tags" Target="../tags/tag425.xml"/><Relationship Id="rId27" Type="http://schemas.openxmlformats.org/officeDocument/2006/relationships/tags" Target="../tags/tag426.xml"/><Relationship Id="rId28" Type="http://schemas.openxmlformats.org/officeDocument/2006/relationships/tags" Target="../tags/tag427.xml"/><Relationship Id="rId29" Type="http://schemas.openxmlformats.org/officeDocument/2006/relationships/tags" Target="../tags/tag428.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29.xml"/><Relationship Id="rId2" Type="http://schemas.openxmlformats.org/officeDocument/2006/relationships/tags" Target="../tags/tag430.xml"/><Relationship Id="rId3" Type="http://schemas.openxmlformats.org/officeDocument/2006/relationships/tags" Target="../tags/tag431.xml"/><Relationship Id="rId4" Type="http://schemas.openxmlformats.org/officeDocument/2006/relationships/tags" Target="../tags/tag432.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33.xml"/><Relationship Id="rId2" Type="http://schemas.openxmlformats.org/officeDocument/2006/relationships/tags" Target="../tags/tag434.xml"/><Relationship Id="rId3" Type="http://schemas.openxmlformats.org/officeDocument/2006/relationships/tags" Target="../tags/tag435.xml"/><Relationship Id="rId4" Type="http://schemas.openxmlformats.org/officeDocument/2006/relationships/tags" Target="../tags/tag436.xml"/><Relationship Id="rId5" Type="http://schemas.openxmlformats.org/officeDocument/2006/relationships/tags" Target="../tags/tag437.xml"/><Relationship Id="rId6" Type="http://schemas.openxmlformats.org/officeDocument/2006/relationships/tags" Target="../tags/tag438.xml"/><Relationship Id="rId7" Type="http://schemas.openxmlformats.org/officeDocument/2006/relationships/tags" Target="../tags/tag439.xml"/><Relationship Id="rId8" Type="http://schemas.openxmlformats.org/officeDocument/2006/relationships/tags" Target="../tags/tag440.xml"/><Relationship Id="rId9" Type="http://schemas.openxmlformats.org/officeDocument/2006/relationships/tags" Target="../tags/tag441.xml"/><Relationship Id="rId10" Type="http://schemas.openxmlformats.org/officeDocument/2006/relationships/tags" Target="../tags/tag442.xml"/><Relationship Id="rId11" Type="http://schemas.openxmlformats.org/officeDocument/2006/relationships/tags" Target="../tags/tag443.xml"/><Relationship Id="rId12" Type="http://schemas.openxmlformats.org/officeDocument/2006/relationships/tags" Target="../tags/tag444.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45.xml"/><Relationship Id="rId2" Type="http://schemas.openxmlformats.org/officeDocument/2006/relationships/tags" Target="../tags/tag446.xml"/><Relationship Id="rId3" Type="http://schemas.openxmlformats.org/officeDocument/2006/relationships/tags" Target="../tags/tag44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初中教育中的移动学习应用与教学</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2"/>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2529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移动学习的发展历程</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2529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初中教育中移动学习的应用场景</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50012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移动学习在初中教学中的实践案例</a:t>
            </a:r>
            <a:endParaRPr altLang="en-US" b="1"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160"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0830"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5415" y="350012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移动学习在初中教学中的效果评估</a:t>
            </a:r>
            <a:endParaRPr altLang="en-US" b="1" sz="2000" lang="zh-CN">
              <a:solidFill>
                <a:schemeClr val="accent1"/>
              </a:solidFill>
              <a:latin typeface="+mj-ea"/>
              <a:ea typeface="+mj-ea"/>
              <a:cs typeface="微软雅黑" panose="020B0503020204020204" charset="-122"/>
              <a:sym typeface="+mn-ea"/>
            </a:endParaRPr>
          </a:p>
        </p:txBody>
      </p:sp>
      <p:sp>
        <p:nvSpPr>
          <p:cNvPr id="1048848" name="圆角矩形 79"/>
          <p:cNvSpPr/>
          <p:nvPr>
            <p:custDataLst>
              <p:tags r:id="rId14"/>
            </p:custDataLst>
          </p:nvPr>
        </p:nvSpPr>
        <p:spPr>
          <a:xfrm>
            <a:off x="1070610"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0" name="对角圆角矩形 80"/>
          <p:cNvSpPr/>
          <p:nvPr>
            <p:custDataLst>
              <p:tags r:id="rId15"/>
            </p:custDataLst>
          </p:nvPr>
        </p:nvSpPr>
        <p:spPr>
          <a:xfrm flipH="1">
            <a:off x="843280"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05</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2" name="TextBox 8"/>
          <p:cNvSpPr txBox="1"/>
          <p:nvPr>
            <p:custDataLst>
              <p:tags r:id="rId16"/>
            </p:custDataLst>
          </p:nvPr>
        </p:nvSpPr>
        <p:spPr>
          <a:xfrm>
            <a:off x="1967865" y="474853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初中教育中移动学习的挑战与对策</a:t>
            </a:r>
            <a:endParaRPr altLang="en-US" b="1" sz="2000" lang="zh-CN">
              <a:solidFill>
                <a:schemeClr val="accent1"/>
              </a:solidFill>
              <a:latin typeface="+mj-ea"/>
              <a:ea typeface="+mj-ea"/>
              <a:cs typeface="微软雅黑" panose="020B0503020204020204" charset="-122"/>
              <a:sym typeface="+mn-ea"/>
            </a:endParaRPr>
          </a:p>
        </p:txBody>
      </p:sp>
      <p:sp>
        <p:nvSpPr>
          <p:cNvPr id="1048854" name="圆角矩形 83"/>
          <p:cNvSpPr/>
          <p:nvPr>
            <p:custDataLst>
              <p:tags r:id="rId17"/>
            </p:custDataLst>
          </p:nvPr>
        </p:nvSpPr>
        <p:spPr>
          <a:xfrm>
            <a:off x="6868795"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6" name="对角圆角矩形 84"/>
          <p:cNvSpPr/>
          <p:nvPr>
            <p:custDataLst>
              <p:tags r:id="rId18"/>
            </p:custDataLst>
          </p:nvPr>
        </p:nvSpPr>
        <p:spPr>
          <a:xfrm flipH="1">
            <a:off x="6641465"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06</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8" name="TextBox 8"/>
          <p:cNvSpPr txBox="1"/>
          <p:nvPr>
            <p:custDataLst>
              <p:tags r:id="rId19"/>
            </p:custDataLst>
          </p:nvPr>
        </p:nvSpPr>
        <p:spPr>
          <a:xfrm>
            <a:off x="7766050" y="474853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未来初中教育中移动学习的展望</a:t>
            </a:r>
            <a:endParaRPr altLang="en-US" b="1" sz="2000" lang="zh-CN">
              <a:solidFill>
                <a:schemeClr val="accent1"/>
              </a:solidFill>
              <a:latin typeface="+mj-ea"/>
              <a:ea typeface="+mj-ea"/>
              <a:cs typeface="微软雅黑" panose="020B0503020204020204" charset="-122"/>
              <a:sym typeface="+mn-ea"/>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4" name="标题 3"/>
          <p:cNvSpPr>
            <a:spLocks noGrp="1"/>
          </p:cNvSpPr>
          <p:nvPr>
            <p:ph type="title" idx="4"/>
            <p:custDataLst>
              <p:tags r:id="rId1"/>
            </p:custDataLst>
          </p:nvPr>
        </p:nvSpPr>
        <p:spPr/>
        <p:txBody>
          <a:bodyPr/>
          <a:p>
            <a:r>
              <a:rPr altLang="en-US" lang="zh-CN"/>
              <a:t>移动学习的发展历程</a:t>
            </a:r>
            <a:endParaRPr altLang="en-US" lang="zh-CN"/>
          </a:p>
        </p:txBody>
      </p:sp>
      <p:sp>
        <p:nvSpPr>
          <p:cNvPr id="1048896"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标题 1"/>
          <p:cNvSpPr>
            <a:spLocks noGrp="1"/>
          </p:cNvSpPr>
          <p:nvPr>
            <p:ph type="title" idx="2"/>
          </p:nvPr>
        </p:nvSpPr>
        <p:spPr/>
        <p:txBody>
          <a:bodyPr/>
          <a:p>
            <a:r>
              <a:rPr altLang="en-US" lang="zh-CN"/>
              <a:t>移动学习的定义</a:t>
            </a:r>
            <a:endParaRPr altLang="en-US" lang="zh-CN"/>
          </a:p>
        </p:txBody>
      </p:sp>
      <p:sp>
        <p:nvSpPr>
          <p:cNvPr id="104894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4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4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4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5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5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5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6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6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移动学习是一种利用移动设备进行学习的教育方式</a:t>
            </a:r>
            <a:endParaRPr altLang="en-US" dirty="0" sz="1200" lang="zh-CN" spc="150">
              <a:solidFill>
                <a:schemeClr val="tx1">
                  <a:lumMod val="65000"/>
                  <a:lumOff val="35000"/>
                </a:schemeClr>
              </a:solidFill>
              <a:latin typeface="+mn-ea"/>
              <a:sym typeface="+mn-ea"/>
            </a:endParaRPr>
          </a:p>
        </p:txBody>
      </p:sp>
      <p:sp>
        <p:nvSpPr>
          <p:cNvPr id="104898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移动学习的发展历程包括萌芽期、起步期、发展期和成熟期四个阶段</a:t>
            </a:r>
            <a:endParaRPr altLang="en-US" dirty="0" sz="1200" lang="zh-CN" spc="150">
              <a:solidFill>
                <a:schemeClr val="tx1">
                  <a:lumMod val="65000"/>
                  <a:lumOff val="35000"/>
                </a:schemeClr>
              </a:solidFill>
              <a:latin typeface="+mn-ea"/>
              <a:sym typeface="+mn-ea"/>
            </a:endParaRPr>
          </a:p>
        </p:txBody>
      </p:sp>
      <p:sp>
        <p:nvSpPr>
          <p:cNvPr id="104898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移动学习可以随时随地地进行学习，提高了学习效率和便捷性</a:t>
            </a:r>
            <a:endParaRPr altLang="en-US" dirty="0" sz="1200" lang="zh-CN" spc="150">
              <a:solidFill>
                <a:schemeClr val="tx1">
                  <a:lumMod val="65000"/>
                  <a:lumOff val="35000"/>
                </a:schemeClr>
              </a:solidFill>
              <a:latin typeface="+mn-ea"/>
              <a:sym typeface="+mn-ea"/>
            </a:endParaRPr>
          </a:p>
        </p:txBody>
      </p:sp>
      <p:sp>
        <p:nvSpPr>
          <p:cNvPr id="104898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移动学习具有便携性、实时性和个性化等特点</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24" name="标题 1"/>
          <p:cNvSpPr>
            <a:spLocks noGrp="1"/>
          </p:cNvSpPr>
          <p:nvPr>
            <p:ph type="title" idx="2"/>
          </p:nvPr>
        </p:nvSpPr>
        <p:spPr/>
        <p:txBody>
          <a:bodyPr/>
          <a:p>
            <a:r>
              <a:rPr altLang="en-US" lang="zh-CN"/>
              <a:t>移动学习的兴起背景</a:t>
            </a:r>
            <a:endParaRPr altLang="en-US" lang="zh-CN"/>
          </a:p>
        </p:txBody>
      </p:sp>
      <p:sp>
        <p:nvSpPr>
          <p:cNvPr id="104902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2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移动互联网的普及和发展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3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移动设备的更新换代和智能化</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3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教育信息化和数字化转型的需求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4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移动学习能够满足个性化学习和终身学习的需求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8" name="标题 1"/>
          <p:cNvSpPr>
            <a:spLocks noGrp="1"/>
          </p:cNvSpPr>
          <p:nvPr>
            <p:ph type="title" idx="2"/>
          </p:nvPr>
        </p:nvSpPr>
        <p:spPr/>
        <p:txBody>
          <a:bodyPr/>
          <a:p>
            <a:r>
              <a:rPr altLang="en-US" lang="zh-CN"/>
              <a:t>移动学习的发展阶段</a:t>
            </a:r>
            <a:endParaRPr altLang="en-US" lang="zh-CN"/>
          </a:p>
        </p:txBody>
      </p:sp>
      <p:sp>
        <p:nvSpPr>
          <p:cNvPr id="104909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起步阶段：随着智能手机的普及，移动学习逐渐受到关注和应用</a:t>
            </a:r>
            <a:endParaRPr altLang="en-US" sz="1400" lang="zh-CN" spc="150">
              <a:solidFill>
                <a:schemeClr val="tx1"/>
              </a:solidFill>
              <a:effectLst/>
              <a:latin typeface="+mn-ea"/>
              <a:sym typeface="+mn-ea"/>
            </a:endParaRPr>
          </a:p>
        </p:txBody>
      </p:sp>
      <p:sp>
        <p:nvSpPr>
          <p:cNvPr id="104910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萌芽阶段：移动学习的概念开始出现，但应用范围有限</a:t>
            </a:r>
            <a:endParaRPr altLang="en-US" dirty="0" sz="1400" lang="zh-CN" spc="150">
              <a:solidFill>
                <a:schemeClr val="tx1"/>
              </a:solidFill>
              <a:effectLst/>
              <a:latin typeface="+mn-ea"/>
              <a:sym typeface="+mn-ea"/>
            </a:endParaRPr>
          </a:p>
        </p:txBody>
      </p:sp>
      <p:sp>
        <p:nvSpPr>
          <p:cNvPr id="104910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发展阶段：移动学习进入快速发展期，各种应用场景不断涌现</a:t>
            </a:r>
            <a:endParaRPr altLang="en-US" sz="1400" lang="zh-CN" spc="150">
              <a:solidFill>
                <a:schemeClr val="tx1"/>
              </a:solidFill>
              <a:effectLst/>
              <a:latin typeface="+mn-ea"/>
              <a:sym typeface="+mn-ea"/>
            </a:endParaRPr>
          </a:p>
        </p:txBody>
      </p:sp>
      <p:sp>
        <p:nvSpPr>
          <p:cNvPr id="104910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成熟阶段：移动学习已经成为教育领域的重要组成部分，被广泛应用于各种教学场景</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4" name="标题 1"/>
          <p:cNvSpPr>
            <a:spLocks noGrp="1"/>
          </p:cNvSpPr>
          <p:nvPr>
            <p:ph type="title" idx="2"/>
          </p:nvPr>
        </p:nvSpPr>
        <p:spPr/>
        <p:txBody>
          <a:bodyPr/>
          <a:p>
            <a:r>
              <a:rPr altLang="en-US" lang="zh-CN"/>
              <a:t>移动学习的优势</a:t>
            </a:r>
            <a:endParaRPr altLang="en-US" lang="zh-CN"/>
          </a:p>
        </p:txBody>
      </p:sp>
      <p:sp>
        <p:nvSpPr>
          <p:cNvPr id="1049146" name="正文"/>
          <p:cNvSpPr txBox="1"/>
          <p:nvPr>
            <p:custDataLst>
              <p:tags r:id="rId1"/>
            </p:custDataLst>
          </p:nvPr>
        </p:nvSpPr>
        <p:spPr>
          <a:xfrm>
            <a:off x="3190387" y="5605697"/>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降低教育成本：移动学习可以减少传统教育中的场地租金、教学设备等成本，降低教育成本。</a:t>
            </a:r>
            <a:endParaRPr altLang="en-US" dirty="0" sz="1400" lang="zh-CN" spc="150">
              <a:solidFill>
                <a:schemeClr val="tx1">
                  <a:lumMod val="65000"/>
                  <a:lumOff val="35000"/>
                </a:schemeClr>
              </a:solidFill>
              <a:latin typeface="+mn-ea"/>
              <a:sym typeface="+mn-ea"/>
            </a:endParaRPr>
          </a:p>
        </p:txBody>
      </p:sp>
      <p:sp>
        <p:nvSpPr>
          <p:cNvPr id="1049148" name="标题"/>
          <p:cNvSpPr txBox="1"/>
          <p:nvPr>
            <p:custDataLst>
              <p:tags r:id="rId2"/>
            </p:custDataLst>
          </p:nvPr>
        </p:nvSpPr>
        <p:spPr>
          <a:xfrm>
            <a:off x="3190387" y="5141077"/>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150" name="正文"/>
          <p:cNvSpPr txBox="1"/>
          <p:nvPr>
            <p:custDataLst>
              <p:tags r:id="rId3"/>
            </p:custDataLst>
          </p:nvPr>
        </p:nvSpPr>
        <p:spPr>
          <a:xfrm>
            <a:off x="3194175" y="4389857"/>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增强学习效果：移动学习可以充分利用碎片时间，提高学习效率，同时通过互动性学习，激发学生的学习兴趣，增强学习效果。</a:t>
            </a:r>
            <a:endParaRPr altLang="en-US" dirty="0" sz="1400" lang="zh-CN" spc="150">
              <a:solidFill>
                <a:schemeClr val="tx1">
                  <a:lumMod val="65000"/>
                  <a:lumOff val="35000"/>
                </a:schemeClr>
              </a:solidFill>
              <a:latin typeface="+mn-ea"/>
              <a:sym typeface="+mn-ea"/>
            </a:endParaRPr>
          </a:p>
        </p:txBody>
      </p:sp>
      <p:sp>
        <p:nvSpPr>
          <p:cNvPr id="1049152" name="标题"/>
          <p:cNvSpPr txBox="1"/>
          <p:nvPr>
            <p:custDataLst>
              <p:tags r:id="rId4"/>
            </p:custDataLst>
          </p:nvPr>
        </p:nvSpPr>
        <p:spPr>
          <a:xfrm>
            <a:off x="3194175" y="3924605"/>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154" name="正文"/>
          <p:cNvSpPr txBox="1"/>
          <p:nvPr>
            <p:custDataLst>
              <p:tags r:id="rId5"/>
            </p:custDataLst>
          </p:nvPr>
        </p:nvSpPr>
        <p:spPr>
          <a:xfrm>
            <a:off x="3190387" y="1955651"/>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随时随地学习：不受时间和地点限制，学生可以在任何时间、任何地点进行学习。</a:t>
            </a:r>
            <a:endParaRPr altLang="en-US" dirty="0" sz="1400" lang="zh-CN" spc="150">
              <a:solidFill>
                <a:schemeClr val="tx1">
                  <a:lumMod val="65000"/>
                  <a:lumOff val="35000"/>
                </a:schemeClr>
              </a:solidFill>
              <a:latin typeface="+mn-ea"/>
              <a:sym typeface="+mn-ea"/>
            </a:endParaRPr>
          </a:p>
        </p:txBody>
      </p:sp>
      <p:sp>
        <p:nvSpPr>
          <p:cNvPr id="1049156" name="标题"/>
          <p:cNvSpPr txBox="1"/>
          <p:nvPr>
            <p:custDataLst>
              <p:tags r:id="rId6"/>
            </p:custDataLst>
          </p:nvPr>
        </p:nvSpPr>
        <p:spPr>
          <a:xfrm>
            <a:off x="3190387" y="1490400"/>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158" name="正文"/>
          <p:cNvSpPr txBox="1"/>
          <p:nvPr>
            <p:custDataLst>
              <p:tags r:id="rId7"/>
            </p:custDataLst>
          </p:nvPr>
        </p:nvSpPr>
        <p:spPr>
          <a:xfrm>
            <a:off x="3194175" y="3172754"/>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个性化学习：学生可以根据自己的学习需求和兴趣，自主选择学习内容和学习方式。</a:t>
            </a:r>
            <a:endParaRPr altLang="en-US" dirty="0" sz="1400" lang="zh-CN" spc="150">
              <a:solidFill>
                <a:schemeClr val="tx1">
                  <a:lumMod val="65000"/>
                  <a:lumOff val="35000"/>
                </a:schemeClr>
              </a:solidFill>
              <a:latin typeface="+mn-ea"/>
              <a:sym typeface="+mn-ea"/>
            </a:endParaRPr>
          </a:p>
        </p:txBody>
      </p:sp>
      <p:sp>
        <p:nvSpPr>
          <p:cNvPr id="1049160" name="标题"/>
          <p:cNvSpPr txBox="1"/>
          <p:nvPr>
            <p:custDataLst>
              <p:tags r:id="rId8"/>
            </p:custDataLst>
          </p:nvPr>
        </p:nvSpPr>
        <p:spPr>
          <a:xfrm>
            <a:off x="3194175" y="2706871"/>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00" name="标题 3"/>
          <p:cNvSpPr>
            <a:spLocks noGrp="1"/>
          </p:cNvSpPr>
          <p:nvPr>
            <p:ph type="title" idx="4"/>
            <p:custDataLst>
              <p:tags r:id="rId1"/>
            </p:custDataLst>
          </p:nvPr>
        </p:nvSpPr>
        <p:spPr/>
        <p:txBody>
          <a:bodyPr>
            <a:normAutofit fontScale="95556"/>
          </a:bodyPr>
          <a:p>
            <a:r>
              <a:rPr altLang="en-US" lang="zh-CN"/>
              <a:t>初中教育中移动学习的应用场景</a:t>
            </a:r>
            <a:endParaRPr altLang="en-US" lang="zh-CN"/>
          </a:p>
        </p:txBody>
      </p:sp>
      <p:sp>
        <p:nvSpPr>
          <p:cNvPr id="1049202"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6" name="标题 1"/>
          <p:cNvSpPr>
            <a:spLocks noGrp="1"/>
          </p:cNvSpPr>
          <p:nvPr>
            <p:ph type="title" idx="2"/>
          </p:nvPr>
        </p:nvSpPr>
        <p:spPr/>
        <p:txBody>
          <a:bodyPr/>
          <a:p>
            <a:r>
              <a:rPr altLang="en-US" lang="zh-CN"/>
              <a:t>课堂辅助教学</a:t>
            </a:r>
            <a:endParaRPr altLang="en-US" lang="zh-CN"/>
          </a:p>
        </p:txBody>
      </p:sp>
      <p:sp>
        <p:nvSpPr>
          <p:cNvPr id="104924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5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移动学习应用在课堂上作为辅助教学手段，提供丰富的学习资源和互动工具，提高学生的学习兴趣和参与度。</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5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5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教师可以通过移动学习应用发布课程资料、布置作业和与学生进行实时交流，提高教学效率和个性化教学体验。</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6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6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移动学习应用可以作为课堂互动工具，例如通过在线测试、小组讨论和实时投票等方式，提高学生的课堂参与度和学习效果。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6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6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移动学习应用可以为学生提供个性化的学习路径和定制化的学习计划，满足不同学生的学习需求和发展方向。</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0" name="标题 1"/>
          <p:cNvSpPr>
            <a:spLocks noGrp="1"/>
          </p:cNvSpPr>
          <p:nvPr>
            <p:ph type="title" idx="2"/>
          </p:nvPr>
        </p:nvSpPr>
        <p:spPr/>
        <p:txBody>
          <a:bodyPr/>
          <a:p>
            <a:r>
              <a:rPr altLang="en-US" lang="zh-CN"/>
              <a:t>课外自主学习</a:t>
            </a:r>
            <a:endParaRPr altLang="en-US" lang="zh-CN"/>
          </a:p>
        </p:txBody>
      </p:sp>
      <p:sp>
        <p:nvSpPr>
          <p:cNvPr id="104931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31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学生利用移动设备进行自主学习，如阅读电子书、观看教学视频等。</a:t>
            </a:r>
            <a:endParaRPr altLang="en-US" dirty="0" sz="2000" lang="zh-CN" spc="200">
              <a:solidFill>
                <a:schemeClr val="tx1">
                  <a:lumMod val="85000"/>
                  <a:lumOff val="15000"/>
                </a:schemeClr>
              </a:solidFill>
              <a:latin typeface="+mn-ea"/>
              <a:sym typeface="+mn-ea"/>
            </a:endParaRPr>
          </a:p>
        </p:txBody>
      </p:sp>
      <p:sp>
        <p:nvSpPr>
          <p:cNvPr id="104931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2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移动学习提供个性化学习资源，满足学生不同需求。</a:t>
            </a:r>
            <a:endParaRPr altLang="en-US" dirty="0" sz="2000" lang="zh-CN" spc="200">
              <a:solidFill>
                <a:schemeClr val="tx1">
                  <a:lumMod val="85000"/>
                  <a:lumOff val="15000"/>
                </a:schemeClr>
              </a:solidFill>
              <a:latin typeface="+mn-ea"/>
              <a:sym typeface="+mn-ea"/>
            </a:endParaRPr>
          </a:p>
        </p:txBody>
      </p:sp>
      <p:sp>
        <p:nvSpPr>
          <p:cNvPr id="104932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2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课外自主学习有助于培养学生的自主学习能力和时间管理能力。</a:t>
            </a:r>
            <a:endParaRPr altLang="en-US" dirty="0" sz="2000" lang="zh-CN" spc="200">
              <a:solidFill>
                <a:schemeClr val="tx1">
                  <a:lumMod val="85000"/>
                  <a:lumOff val="15000"/>
                </a:schemeClr>
              </a:solidFill>
              <a:latin typeface="+mn-ea"/>
              <a:sym typeface="+mn-ea"/>
            </a:endParaRPr>
          </a:p>
        </p:txBody>
      </p:sp>
      <p:sp>
        <p:nvSpPr>
          <p:cNvPr id="104933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3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3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移动学习设备可以随时随地提供学习支持，方便学生随时学习和巩固知识。</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74" name="标题 1"/>
          <p:cNvSpPr>
            <a:spLocks noGrp="1"/>
          </p:cNvSpPr>
          <p:nvPr>
            <p:ph type="title" idx="2"/>
          </p:nvPr>
        </p:nvSpPr>
        <p:spPr/>
        <p:txBody>
          <a:bodyPr/>
          <a:p>
            <a:r>
              <a:rPr altLang="en-US" lang="zh-CN"/>
              <a:t>家校互动沟通</a:t>
            </a:r>
            <a:endParaRPr altLang="en-US" lang="zh-CN"/>
          </a:p>
        </p:txBody>
      </p:sp>
      <p:sp>
        <p:nvSpPr>
          <p:cNvPr id="104937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教师能够及时反馈学生的表现和提供指导</a:t>
            </a:r>
            <a:endParaRPr altLang="zh-CN" dirty="0" lang="en-US">
              <a:solidFill>
                <a:schemeClr val="dk1">
                  <a:lumMod val="80000"/>
                  <a:lumOff val="20000"/>
                </a:schemeClr>
              </a:solidFill>
              <a:latin typeface="+mn-ea"/>
              <a:sym typeface="+mn-ea"/>
            </a:endParaRPr>
          </a:p>
        </p:txBody>
      </p:sp>
      <p:sp>
        <p:nvSpPr>
          <p:cNvPr id="104938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移动学习应用促进家校之间的信息传递和沟通</a:t>
            </a:r>
            <a:endParaRPr altLang="en-US" dirty="0" lang="zh-CN">
              <a:solidFill>
                <a:schemeClr val="dk1">
                  <a:lumMod val="80000"/>
                  <a:lumOff val="20000"/>
                </a:schemeClr>
              </a:solidFill>
              <a:latin typeface="+mn-ea"/>
              <a:sym typeface="+mn-ea"/>
            </a:endParaRPr>
          </a:p>
        </p:txBody>
      </p:sp>
      <p:sp>
        <p:nvSpPr>
          <p:cNvPr id="104939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家长可以随时了解孩子的学习进度和表现</a:t>
            </a:r>
            <a:endParaRPr altLang="en-US" dirty="0" lang="zh-CN">
              <a:solidFill>
                <a:schemeClr val="dk1">
                  <a:lumMod val="80000"/>
                  <a:lumOff val="20000"/>
                </a:schemeClr>
              </a:solidFill>
              <a:latin typeface="+mn-ea"/>
              <a:sym typeface="+mn-ea"/>
            </a:endParaRPr>
          </a:p>
        </p:txBody>
      </p:sp>
      <p:sp>
        <p:nvSpPr>
          <p:cNvPr id="104940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家校互动沟通有助于提高学生的学习效果和家长的教育参与度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46" name="标题 1"/>
          <p:cNvSpPr>
            <a:spLocks noGrp="1"/>
          </p:cNvSpPr>
          <p:nvPr>
            <p:ph type="title" idx="2"/>
          </p:nvPr>
        </p:nvSpPr>
        <p:spPr/>
        <p:txBody>
          <a:bodyPr/>
          <a:p>
            <a:r>
              <a:rPr altLang="en-US" lang="zh-CN"/>
              <a:t>特殊教育支持</a:t>
            </a:r>
            <a:endParaRPr altLang="en-US" lang="zh-CN"/>
          </a:p>
        </p:txBody>
      </p:sp>
      <p:sp>
        <p:nvSpPr>
          <p:cNvPr id="104944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针对特殊教育需求的学生，移动学习提供了个性化的学习资源和辅助工具。</a:t>
            </a:r>
            <a:endParaRPr altLang="en-US" dirty="0" sz="2000" lang="zh-CN" spc="150">
              <a:solidFill>
                <a:schemeClr val="tx1">
                  <a:lumMod val="75000"/>
                  <a:lumOff val="25000"/>
                </a:schemeClr>
              </a:solidFill>
              <a:latin typeface="+mn-ea"/>
              <a:sym typeface="+mn-ea"/>
            </a:endParaRPr>
          </a:p>
        </p:txBody>
      </p:sp>
      <p:sp>
        <p:nvSpPr>
          <p:cNvPr id="104945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特殊教育支持下的移动学习能够弥补传统课堂的不足，提高特殊学生的学习效果。</a:t>
            </a:r>
            <a:endParaRPr altLang="en-US" dirty="0" sz="2000" lang="zh-CN" spc="150">
              <a:solidFill>
                <a:schemeClr val="tx1">
                  <a:lumMod val="75000"/>
                  <a:lumOff val="25000"/>
                </a:schemeClr>
              </a:solidFill>
              <a:latin typeface="+mn-ea"/>
              <a:sym typeface="+mn-ea"/>
            </a:endParaRPr>
          </a:p>
        </p:txBody>
      </p:sp>
      <p:sp>
        <p:nvSpPr>
          <p:cNvPr id="104945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移动学习应用可以根据特殊学生的需求进行定制，满足不同学生的个性化需求。</a:t>
            </a:r>
            <a:endParaRPr altLang="en-US" dirty="0" sz="2000" lang="zh-CN" spc="150">
              <a:solidFill>
                <a:schemeClr val="tx1">
                  <a:lumMod val="75000"/>
                  <a:lumOff val="25000"/>
                </a:schemeClr>
              </a:solidFill>
              <a:latin typeface="+mn-ea"/>
              <a:sym typeface="+mn-ea"/>
            </a:endParaRPr>
          </a:p>
        </p:txBody>
      </p:sp>
      <p:sp>
        <p:nvSpPr>
          <p:cNvPr id="104946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移动学习可以借助技术手段为特殊学生提供无障碍的学习体验，提高特殊学生的参与度和学习动力。</a:t>
            </a:r>
            <a:endParaRPr altLang="en-US" dirty="0" sz="2000" lang="zh-CN" spc="150">
              <a:solidFill>
                <a:schemeClr val="tx1">
                  <a:lumMod val="75000"/>
                  <a:lumOff val="25000"/>
                </a:schemeClr>
              </a:solidFill>
              <a:latin typeface="+mn-ea"/>
              <a:sym typeface="+mn-ea"/>
            </a:endParaRPr>
          </a:p>
        </p:txBody>
      </p:sp>
      <p:sp>
        <p:nvSpPr>
          <p:cNvPr id="104947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10" name="标题 3"/>
          <p:cNvSpPr>
            <a:spLocks noGrp="1"/>
          </p:cNvSpPr>
          <p:nvPr>
            <p:ph type="title" idx="4"/>
            <p:custDataLst>
              <p:tags r:id="rId1"/>
            </p:custDataLst>
          </p:nvPr>
        </p:nvSpPr>
        <p:spPr/>
        <p:txBody>
          <a:bodyPr>
            <a:normAutofit fontScale="90000"/>
          </a:bodyPr>
          <a:p>
            <a:r>
              <a:rPr altLang="en-US" lang="zh-CN"/>
              <a:t>移动学习在初中教学中的实践案例</a:t>
            </a:r>
            <a:endParaRPr altLang="en-US" lang="zh-CN"/>
          </a:p>
        </p:txBody>
      </p:sp>
      <p:sp>
        <p:nvSpPr>
          <p:cNvPr id="1049512"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56" name="标题 1"/>
          <p:cNvSpPr>
            <a:spLocks noGrp="1"/>
          </p:cNvSpPr>
          <p:nvPr>
            <p:ph type="title" idx="2"/>
          </p:nvPr>
        </p:nvSpPr>
        <p:spPr/>
        <p:txBody>
          <a:bodyPr/>
          <a:p>
            <a:r>
              <a:rPr altLang="en-US" lang="zh-CN"/>
              <a:t>基于移动终端的课堂互动教学案例</a:t>
            </a:r>
            <a:endParaRPr altLang="en-US" lang="zh-CN"/>
          </a:p>
        </p:txBody>
      </p:sp>
      <p:sp>
        <p:nvSpPr>
          <p:cNvPr id="104955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实施过程：教师利用移动终端发布听说任务，学生通过移动设备进行口语练习和听力训练，实时反馈学习成果。</a:t>
            </a:r>
            <a:endParaRPr altLang="zh-CN" dirty="0" lang="en-US">
              <a:solidFill>
                <a:schemeClr val="dk1">
                  <a:lumMod val="80000"/>
                  <a:lumOff val="20000"/>
                </a:schemeClr>
              </a:solidFill>
              <a:latin typeface="+mn-ea"/>
              <a:sym typeface="+mn-ea"/>
            </a:endParaRPr>
          </a:p>
        </p:txBody>
      </p:sp>
      <p:sp>
        <p:nvSpPr>
          <p:cNvPr id="104956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案例名称：移动终端在英语听说课堂中的应用</a:t>
            </a:r>
            <a:endParaRPr altLang="en-US" dirty="0" sz="1600" lang="zh-CN">
              <a:solidFill>
                <a:schemeClr val="dk1">
                  <a:lumMod val="80000"/>
                  <a:lumOff val="20000"/>
                </a:schemeClr>
              </a:solidFill>
              <a:latin typeface="+mn-ea"/>
              <a:sym typeface="+mn-ea"/>
            </a:endParaRPr>
          </a:p>
        </p:txBody>
      </p:sp>
      <p:sp>
        <p:nvSpPr>
          <p:cNvPr id="104957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案例简介：通过移动终端进行英语听说训练，提高学生的口语表达和听力理解能力。</a:t>
            </a:r>
            <a:endParaRPr altLang="en-US" dirty="0" lang="zh-CN">
              <a:solidFill>
                <a:schemeClr val="dk1">
                  <a:lumMod val="80000"/>
                  <a:lumOff val="20000"/>
                </a:schemeClr>
              </a:solidFill>
              <a:latin typeface="+mn-ea"/>
              <a:sym typeface="+mn-ea"/>
            </a:endParaRPr>
          </a:p>
        </p:txBody>
      </p:sp>
      <p:sp>
        <p:nvSpPr>
          <p:cNvPr id="104958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案例效果：有效提高了学生的英语听说能力，激发了学生的学习兴趣和主动性。</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28" name="标题 1"/>
          <p:cNvSpPr>
            <a:spLocks noGrp="1"/>
          </p:cNvSpPr>
          <p:nvPr>
            <p:ph type="title" idx="2"/>
          </p:nvPr>
        </p:nvSpPr>
        <p:spPr/>
        <p:txBody>
          <a:bodyPr/>
          <a:p>
            <a:r>
              <a:rPr altLang="en-US" lang="zh-CN"/>
              <a:t>基于移动应用的自主学习平台案例</a:t>
            </a:r>
            <a:endParaRPr altLang="en-US" lang="zh-CN"/>
          </a:p>
        </p:txBody>
      </p:sp>
      <p:sp>
        <p:nvSpPr>
          <p:cNvPr id="104963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平台名称：乐课网</a:t>
            </a:r>
            <a:endParaRPr altLang="en-US" dirty="0" sz="2000" lang="zh-CN" spc="150">
              <a:solidFill>
                <a:schemeClr val="tx1">
                  <a:lumMod val="85000"/>
                  <a:lumOff val="15000"/>
                </a:schemeClr>
              </a:solidFill>
              <a:latin typeface="+mn-ea"/>
              <a:sym typeface="+mn-ea"/>
            </a:endParaRPr>
          </a:p>
        </p:txBody>
      </p:sp>
      <p:sp>
        <p:nvSpPr>
          <p:cNvPr id="104963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适用对象：初中生</a:t>
            </a:r>
            <a:endParaRPr altLang="en-US" dirty="0" sz="2000" lang="zh-CN" spc="150">
              <a:solidFill>
                <a:schemeClr val="tx1">
                  <a:lumMod val="85000"/>
                  <a:lumOff val="15000"/>
                </a:schemeClr>
              </a:solidFill>
              <a:latin typeface="+mn-ea"/>
              <a:sym typeface="+mn-ea"/>
            </a:endParaRPr>
          </a:p>
        </p:txBody>
      </p:sp>
      <p:sp>
        <p:nvSpPr>
          <p:cNvPr id="104964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功能特点：提供在线课程、作业、考试等功能，支持个性化学习计划和自主学习</a:t>
            </a:r>
            <a:endParaRPr altLang="en-US" dirty="0" sz="2000" lang="zh-CN" spc="150">
              <a:solidFill>
                <a:schemeClr val="tx1">
                  <a:lumMod val="85000"/>
                  <a:lumOff val="15000"/>
                </a:schemeClr>
              </a:solidFill>
              <a:latin typeface="+mn-ea"/>
              <a:sym typeface="+mn-ea"/>
            </a:endParaRPr>
          </a:p>
        </p:txBody>
      </p:sp>
      <p:sp>
        <p:nvSpPr>
          <p:cNvPr id="104964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实践效果：提高学生学习兴趣和主动性，提升学习成绩和综合素质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92" name="标题 1"/>
          <p:cNvSpPr>
            <a:spLocks noGrp="1"/>
          </p:cNvSpPr>
          <p:nvPr>
            <p:ph type="title" idx="2"/>
          </p:nvPr>
        </p:nvSpPr>
        <p:spPr/>
        <p:txBody>
          <a:bodyPr/>
          <a:p>
            <a:r>
              <a:rPr altLang="en-US" lang="zh-CN"/>
              <a:t>基于移动设备的家校沟通实践案例</a:t>
            </a:r>
            <a:endParaRPr altLang="en-US" lang="zh-CN"/>
          </a:p>
        </p:txBody>
      </p:sp>
      <p:sp>
        <p:nvSpPr>
          <p:cNvPr id="104969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9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实施过程：通过APP、微信公众号等方式，实现实时沟通、信息共享等功能</a:t>
            </a:r>
            <a:endParaRPr altLang="en-US" dirty="0" sz="2400" lang="zh-CN">
              <a:latin typeface="+mn-ea"/>
              <a:ea typeface="+mn-ea"/>
            </a:endParaRPr>
          </a:p>
        </p:txBody>
      </p:sp>
      <p:sp>
        <p:nvSpPr>
          <p:cNvPr id="104971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实施效果：有效提高家校沟通效率，增强家校之间的信任与合作</a:t>
            </a:r>
            <a:endParaRPr altLang="en-US" dirty="0" sz="2400" lang="zh-CN">
              <a:latin typeface="+mn-ea"/>
              <a:ea typeface="+mn-ea"/>
            </a:endParaRPr>
          </a:p>
        </p:txBody>
      </p:sp>
      <p:sp>
        <p:nvSpPr>
          <p:cNvPr id="104971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案例背景：随着移动设备的普及，家校沟通的需求日益增加</a:t>
            </a:r>
            <a:endParaRPr altLang="en-US" dirty="0" sz="2400" lang="zh-CN">
              <a:latin typeface="+mn-ea"/>
              <a:ea typeface="+mn-ea"/>
            </a:endParaRPr>
          </a:p>
        </p:txBody>
      </p:sp>
      <p:sp>
        <p:nvSpPr>
          <p:cNvPr id="104971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解决方案：利用移动设备搭建家校沟通平台</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56" name="标题 1"/>
          <p:cNvSpPr>
            <a:spLocks noGrp="1"/>
          </p:cNvSpPr>
          <p:nvPr>
            <p:ph type="title" idx="2"/>
          </p:nvPr>
        </p:nvSpPr>
        <p:spPr/>
        <p:txBody>
          <a:bodyPr/>
          <a:p>
            <a:r>
              <a:rPr altLang="en-US" lang="zh-CN"/>
              <a:t>基于移动技术的特殊教育支持案例</a:t>
            </a:r>
            <a:endParaRPr altLang="en-US" lang="zh-CN"/>
          </a:p>
        </p:txBody>
      </p:sp>
      <p:sp>
        <p:nvSpPr>
          <p:cNvPr id="104975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案例名称：移动学习在聋哑儿童语言训练中的应用</a:t>
            </a:r>
            <a:endParaRPr altLang="en-US" dirty="0" sz="2000" lang="zh-CN" spc="150">
              <a:solidFill>
                <a:schemeClr val="tx1">
                  <a:lumMod val="85000"/>
                  <a:lumOff val="15000"/>
                </a:schemeClr>
              </a:solidFill>
              <a:latin typeface="+mn-ea"/>
              <a:sym typeface="+mn-ea"/>
            </a:endParaRPr>
          </a:p>
        </p:txBody>
      </p:sp>
      <p:sp>
        <p:nvSpPr>
          <p:cNvPr id="104976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案例简介：通过移动APP为聋哑儿童提供语言训练，帮助他们提高语言能力</a:t>
            </a:r>
            <a:endParaRPr altLang="en-US" dirty="0" sz="2000" lang="zh-CN" spc="150">
              <a:solidFill>
                <a:schemeClr val="tx1">
                  <a:lumMod val="85000"/>
                  <a:lumOff val="15000"/>
                </a:schemeClr>
              </a:solidFill>
              <a:latin typeface="+mn-ea"/>
              <a:sym typeface="+mn-ea"/>
            </a:endParaRPr>
          </a:p>
        </p:txBody>
      </p:sp>
      <p:sp>
        <p:nvSpPr>
          <p:cNvPr id="104977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实施效果：经过一段时间的使用，孩子们的语言表达能力得到显著提高</a:t>
            </a:r>
            <a:endParaRPr altLang="en-US" dirty="0" sz="2000" lang="zh-CN" spc="150">
              <a:solidFill>
                <a:schemeClr val="tx1">
                  <a:lumMod val="85000"/>
                  <a:lumOff val="15000"/>
                </a:schemeClr>
              </a:solidFill>
              <a:latin typeface="+mn-ea"/>
              <a:sym typeface="+mn-ea"/>
            </a:endParaRPr>
          </a:p>
        </p:txBody>
      </p:sp>
      <p:sp>
        <p:nvSpPr>
          <p:cNvPr id="104977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案例总结：移动学习为特殊教育提供了新的教学思路和方法，有助于提高教育质量</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20" name="标题 3"/>
          <p:cNvSpPr>
            <a:spLocks noGrp="1"/>
          </p:cNvSpPr>
          <p:nvPr>
            <p:ph type="title" idx="4"/>
            <p:custDataLst>
              <p:tags r:id="rId1"/>
            </p:custDataLst>
          </p:nvPr>
        </p:nvSpPr>
        <p:spPr/>
        <p:txBody>
          <a:bodyPr>
            <a:normAutofit fontScale="90000"/>
          </a:bodyPr>
          <a:p>
            <a:r>
              <a:rPr altLang="en-US" lang="zh-CN"/>
              <a:t>移动学习在初中教学中的效果评估</a:t>
            </a:r>
            <a:endParaRPr altLang="en-US" lang="zh-CN"/>
          </a:p>
        </p:txBody>
      </p:sp>
      <p:sp>
        <p:nvSpPr>
          <p:cNvPr id="1049822"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66" name="标题 1"/>
          <p:cNvSpPr>
            <a:spLocks noGrp="1"/>
          </p:cNvSpPr>
          <p:nvPr>
            <p:ph type="title" idx="2"/>
          </p:nvPr>
        </p:nvSpPr>
        <p:spPr/>
        <p:txBody>
          <a:bodyPr/>
          <a:p>
            <a:r>
              <a:rPr altLang="en-US" lang="zh-CN"/>
              <a:t>提升学生学习兴趣和主动性</a:t>
            </a:r>
            <a:endParaRPr altLang="en-US" lang="zh-CN"/>
          </a:p>
        </p:txBody>
      </p:sp>
      <p:sp>
        <p:nvSpPr>
          <p:cNvPr id="104986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移动学习应用中的游戏化元素和激励机制，可以提高学生的参与度和投入度，进一步增强学生的学习兴趣和主动性。</a:t>
            </a:r>
            <a:endParaRPr altLang="zh-CN" dirty="0" lang="en-US">
              <a:solidFill>
                <a:schemeClr val="dk1">
                  <a:lumMod val="80000"/>
                  <a:lumOff val="20000"/>
                </a:schemeClr>
              </a:solidFill>
              <a:latin typeface="+mn-ea"/>
              <a:sym typeface="+mn-ea"/>
            </a:endParaRPr>
          </a:p>
        </p:txBody>
      </p:sp>
      <p:sp>
        <p:nvSpPr>
          <p:cNvPr id="104987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移动学习应用通过丰富的互动功能和个性化学习体验，激发学生对学习的兴趣和好奇心。</a:t>
            </a:r>
            <a:endParaRPr altLang="en-US" dirty="0" lang="zh-CN">
              <a:solidFill>
                <a:schemeClr val="dk1">
                  <a:lumMod val="80000"/>
                  <a:lumOff val="20000"/>
                </a:schemeClr>
              </a:solidFill>
              <a:latin typeface="+mn-ea"/>
              <a:sym typeface="+mn-ea"/>
            </a:endParaRPr>
          </a:p>
        </p:txBody>
      </p:sp>
      <p:sp>
        <p:nvSpPr>
          <p:cNvPr id="104988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移动学习能够提供及时的学习反馈，帮助学生及时了解自己的学习状况，从而增强学习的主动性和积极性。</a:t>
            </a:r>
            <a:endParaRPr altLang="en-US" dirty="0" lang="zh-CN">
              <a:solidFill>
                <a:schemeClr val="dk1">
                  <a:lumMod val="80000"/>
                  <a:lumOff val="20000"/>
                </a:schemeClr>
              </a:solidFill>
              <a:latin typeface="+mn-ea"/>
              <a:sym typeface="+mn-ea"/>
            </a:endParaRPr>
          </a:p>
        </p:txBody>
      </p:sp>
      <p:sp>
        <p:nvSpPr>
          <p:cNvPr id="104989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移动学习能够打破传统课堂的限制，让学生随时随地地进行学习，从而提高学生的自主学习能力和时间管理能力。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38" name="标题 1"/>
          <p:cNvSpPr>
            <a:spLocks noGrp="1"/>
          </p:cNvSpPr>
          <p:nvPr>
            <p:ph type="title" idx="2"/>
          </p:nvPr>
        </p:nvSpPr>
        <p:spPr/>
        <p:txBody>
          <a:bodyPr/>
          <a:p>
            <a:r>
              <a:rPr altLang="en-US" lang="zh-CN"/>
              <a:t>提高教学质量和效果</a:t>
            </a:r>
            <a:endParaRPr altLang="en-US" lang="zh-CN"/>
          </a:p>
        </p:txBody>
      </p:sp>
      <p:sp>
        <p:nvSpPr>
          <p:cNvPr id="104994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移动学习应用能够提供丰富的学习资源和多样化的学习方式，激发学生的学习兴趣和主动性，提高学习效果。</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移动学习能够打破传统课堂的限制，实现随时随地的互动学习，加强师生之间的交流与合作，提高教学质量。</a:t>
            </a:r>
            <a:endParaRPr dirty="0" sz="2000" err="1">
              <a:solidFill>
                <a:schemeClr val="tx1">
                  <a:lumMod val="75000"/>
                  <a:lumOff val="25000"/>
                </a:schemeClr>
              </a:solidFill>
              <a:latin typeface="+mn-ea"/>
              <a:ea typeface="+mn-ea"/>
              <a:cs typeface="+mn-ea"/>
              <a:sym typeface="+mn-lt"/>
            </a:endParaRPr>
          </a:p>
        </p:txBody>
      </p:sp>
      <p:sp>
        <p:nvSpPr>
          <p:cNvPr id="104996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6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移动学习应用能够对学生的学习进度和成果进行实时跟踪和反馈，帮助教师及时调整教学策略，提高教学效果。</a:t>
            </a:r>
            <a:endParaRPr dirty="0" sz="2000" err="1">
              <a:solidFill>
                <a:schemeClr val="tx1">
                  <a:lumMod val="75000"/>
                  <a:lumOff val="25000"/>
                </a:schemeClr>
              </a:solidFill>
              <a:latin typeface="+mn-ea"/>
              <a:ea typeface="+mn-ea"/>
              <a:cs typeface="+mn-ea"/>
              <a:sym typeface="+mn-lt"/>
            </a:endParaRPr>
          </a:p>
        </p:txBody>
      </p:sp>
      <p:sp>
        <p:nvSpPr>
          <p:cNvPr id="10499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移动学习能够实现个性化学习，根据学生的需求和能力水平，提供定制化的学习方案，提高教学效果。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18" name="标题 1"/>
          <p:cNvSpPr>
            <a:spLocks noGrp="1"/>
          </p:cNvSpPr>
          <p:nvPr>
            <p:ph type="title" idx="2"/>
          </p:nvPr>
        </p:nvSpPr>
        <p:spPr/>
        <p:txBody>
          <a:bodyPr/>
          <a:p>
            <a:r>
              <a:rPr altLang="en-US" lang="zh-CN"/>
              <a:t>促进家校互动与合作</a:t>
            </a:r>
            <a:endParaRPr altLang="en-US" lang="zh-CN"/>
          </a:p>
        </p:txBody>
      </p:sp>
      <p:sp>
        <p:nvSpPr>
          <p:cNvPr id="105002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移动学习应用可以提供便捷的家校沟通渠道，加强家长与学校之间的联系。</a:t>
            </a:r>
            <a:endParaRPr altLang="en-US" dirty="0" sz="1200" lang="zh-CN" spc="150">
              <a:solidFill>
                <a:schemeClr val="tx1">
                  <a:lumMod val="65000"/>
                  <a:lumOff val="35000"/>
                </a:schemeClr>
              </a:solidFill>
              <a:latin typeface="+mn-ea"/>
              <a:sym typeface="+mn-ea"/>
            </a:endParaRPr>
          </a:p>
        </p:txBody>
      </p:sp>
      <p:sp>
        <p:nvSpPr>
          <p:cNvPr id="105002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移动学习平台可以发布学校通知、作业等信息，方便家长了解学生的学习情况。</a:t>
            </a:r>
            <a:endParaRPr altLang="en-US" dirty="0" sz="1200" lang="zh-CN" spc="150">
              <a:solidFill>
                <a:schemeClr val="tx1">
                  <a:lumMod val="65000"/>
                  <a:lumOff val="35000"/>
                </a:schemeClr>
              </a:solidFill>
              <a:latin typeface="+mn-ea"/>
              <a:sym typeface="+mn-ea"/>
            </a:endParaRPr>
          </a:p>
        </p:txBody>
      </p:sp>
      <p:sp>
        <p:nvSpPr>
          <p:cNvPr id="105002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移动学习工具支持家长参与学生的学习过程，如在线辅导、共同完成学习任务等。</a:t>
            </a:r>
            <a:endParaRPr altLang="en-US" dirty="0" sz="1200" lang="zh-CN" spc="150">
              <a:solidFill>
                <a:schemeClr val="tx1">
                  <a:lumMod val="65000"/>
                  <a:lumOff val="35000"/>
                </a:schemeClr>
              </a:solidFill>
              <a:latin typeface="+mn-ea"/>
              <a:sym typeface="+mn-ea"/>
            </a:endParaRPr>
          </a:p>
        </p:txBody>
      </p:sp>
      <p:sp>
        <p:nvSpPr>
          <p:cNvPr id="105002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家校互动与合作有助于提高学生的学习积极性，促进家庭教育与学校教育的协同发展。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66" name="标题 1"/>
          <p:cNvSpPr>
            <a:spLocks noGrp="1"/>
          </p:cNvSpPr>
          <p:nvPr>
            <p:ph type="title" idx="2"/>
          </p:nvPr>
        </p:nvSpPr>
        <p:spPr/>
        <p:txBody>
          <a:bodyPr/>
          <a:p>
            <a:r>
              <a:rPr altLang="en-US" lang="zh-CN"/>
              <a:t>特殊教育的支持与改善</a:t>
            </a:r>
            <a:endParaRPr altLang="en-US" lang="zh-CN"/>
          </a:p>
        </p:txBody>
      </p:sp>
      <p:sp>
        <p:nvSpPr>
          <p:cNvPr id="105006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移动学习应用能够提供个性化的学习资源，满足特殊教育的特殊需求。</a:t>
            </a:r>
            <a:endParaRPr altLang="en-US" dirty="0" sz="1200" lang="zh-CN" spc="150">
              <a:solidFill>
                <a:schemeClr val="tx1">
                  <a:lumMod val="85000"/>
                  <a:lumOff val="15000"/>
                </a:schemeClr>
              </a:solidFill>
              <a:latin typeface="+mn-ea"/>
              <a:sym typeface="+mn-ea"/>
            </a:endParaRPr>
          </a:p>
        </p:txBody>
      </p:sp>
      <p:sp>
        <p:nvSpPr>
          <p:cNvPr id="105007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移动学习能够促进特殊教育中的师生互动，提高教学效果。</a:t>
            </a:r>
            <a:endParaRPr altLang="en-US" dirty="0" sz="1200" lang="zh-CN" spc="150">
              <a:solidFill>
                <a:schemeClr val="tx1">
                  <a:lumMod val="85000"/>
                  <a:lumOff val="15000"/>
                </a:schemeClr>
              </a:solidFill>
              <a:latin typeface="+mn-ea"/>
              <a:sym typeface="+mn-ea"/>
            </a:endParaRPr>
          </a:p>
        </p:txBody>
      </p:sp>
      <p:sp>
        <p:nvSpPr>
          <p:cNvPr id="105007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移动学习能够提供及时的学习反馈，帮助教师调整教学策略。</a:t>
            </a:r>
            <a:endParaRPr altLang="en-US" dirty="0" sz="1200" lang="zh-CN" spc="150">
              <a:solidFill>
                <a:schemeClr val="tx1">
                  <a:lumMod val="85000"/>
                  <a:lumOff val="15000"/>
                </a:schemeClr>
              </a:solidFill>
              <a:latin typeface="+mn-ea"/>
              <a:sym typeface="+mn-ea"/>
            </a:endParaRPr>
          </a:p>
        </p:txBody>
      </p:sp>
      <p:sp>
        <p:nvSpPr>
          <p:cNvPr id="105008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移动学习能够提高特殊学生的学习积极性，增强他们的学习兴趣。</a:t>
            </a:r>
            <a:endParaRPr altLang="en-US" dirty="0" sz="1200" lang="zh-CN" spc="150">
              <a:solidFill>
                <a:schemeClr val="tx1">
                  <a:lumMod val="85000"/>
                  <a:lumOff val="15000"/>
                </a:schemeClr>
              </a:solidFill>
              <a:latin typeface="+mn-ea"/>
              <a:sym typeface="+mn-ea"/>
            </a:endParaRPr>
          </a:p>
        </p:txBody>
      </p:sp>
      <p:sp>
        <p:nvSpPr>
          <p:cNvPr id="105008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30" name="标题 3"/>
          <p:cNvSpPr>
            <a:spLocks noGrp="1"/>
          </p:cNvSpPr>
          <p:nvPr>
            <p:ph type="title" idx="4"/>
            <p:custDataLst>
              <p:tags r:id="rId1"/>
            </p:custDataLst>
          </p:nvPr>
        </p:nvSpPr>
        <p:spPr/>
        <p:txBody>
          <a:bodyPr>
            <a:normAutofit fontScale="90000"/>
          </a:bodyPr>
          <a:p>
            <a:r>
              <a:rPr altLang="en-US" lang="zh-CN"/>
              <a:t>初中教育中移动学习的挑战与对策</a:t>
            </a:r>
            <a:endParaRPr altLang="en-US" lang="zh-CN"/>
          </a:p>
        </p:txBody>
      </p:sp>
      <p:sp>
        <p:nvSpPr>
          <p:cNvPr id="1050132" name="文本占位符 8"/>
          <p:cNvSpPr>
            <a:spLocks noGrp="1"/>
          </p:cNvSpPr>
          <p:nvPr>
            <p:ph type="body" idx="3"/>
            <p:custDataLst>
              <p:tags r:id="rId2"/>
            </p:custDataLst>
          </p:nvPr>
        </p:nvSpPr>
        <p:spPr/>
        <p:txBody>
          <a:bodyPr/>
          <a:p>
            <a:r>
              <a:rPr altLang="en-US" lang="zh-CN"/>
              <a:t>05</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76" name="标题 1"/>
          <p:cNvSpPr>
            <a:spLocks noGrp="1"/>
          </p:cNvSpPr>
          <p:nvPr>
            <p:ph type="title" idx="2"/>
          </p:nvPr>
        </p:nvSpPr>
        <p:spPr/>
        <p:txBody>
          <a:bodyPr/>
          <a:p>
            <a:r>
              <a:rPr altLang="en-US" lang="zh-CN"/>
              <a:t>技术设备问题</a:t>
            </a:r>
            <a:endParaRPr altLang="en-US" lang="zh-CN"/>
          </a:p>
        </p:txBody>
      </p:sp>
      <p:sp>
        <p:nvSpPr>
          <p:cNvPr id="105017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8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设备不足：部分学生缺乏移动设备，影响学习效果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8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8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设备差异：不同设备间的兼容性问题，影响学习资源的共享</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9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9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网络覆盖：部分地区网络覆盖不足，影响在线学习的进行</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9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9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设备管理：如何有效管理学生移动设备，保证学习效率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40" name="标题 1"/>
          <p:cNvSpPr>
            <a:spLocks noGrp="1"/>
          </p:cNvSpPr>
          <p:nvPr>
            <p:ph type="title" idx="2"/>
          </p:nvPr>
        </p:nvSpPr>
        <p:spPr/>
        <p:txBody>
          <a:bodyPr/>
          <a:p>
            <a:r>
              <a:rPr altLang="en-US" lang="zh-CN"/>
              <a:t>教师培训问题</a:t>
            </a:r>
            <a:endParaRPr altLang="en-US" lang="zh-CN"/>
          </a:p>
        </p:txBody>
      </p:sp>
      <p:sp>
        <p:nvSpPr>
          <p:cNvPr id="105024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4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5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5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5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5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5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教师缺乏足够的时间和资源进行移动学习的教学设计</a:t>
            </a:r>
            <a:endParaRPr altLang="en-US" dirty="0" sz="2400" lang="zh-CN">
              <a:latin typeface="+mn-ea"/>
              <a:ea typeface="+mn-ea"/>
            </a:endParaRPr>
          </a:p>
        </p:txBody>
      </p:sp>
      <p:sp>
        <p:nvSpPr>
          <p:cNvPr id="105026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教师对学生的学习情况缺乏有效的跟踪和评估方式</a:t>
            </a:r>
            <a:endParaRPr altLang="en-US" dirty="0" sz="2400" lang="zh-CN">
              <a:latin typeface="+mn-ea"/>
              <a:ea typeface="+mn-ea"/>
            </a:endParaRPr>
          </a:p>
        </p:txBody>
      </p:sp>
      <p:sp>
        <p:nvSpPr>
          <p:cNvPr id="105026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教师缺乏对移动学习技术的了解和掌握</a:t>
            </a:r>
            <a:endParaRPr altLang="en-US" dirty="0" sz="2400" lang="zh-CN">
              <a:latin typeface="+mn-ea"/>
              <a:ea typeface="+mn-ea"/>
            </a:endParaRPr>
          </a:p>
        </p:txBody>
      </p:sp>
      <p:sp>
        <p:nvSpPr>
          <p:cNvPr id="105026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教师对传统教学方法的依赖，难以适应新的教学方式</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04" name="标题 1"/>
          <p:cNvSpPr>
            <a:spLocks noGrp="1"/>
          </p:cNvSpPr>
          <p:nvPr>
            <p:ph type="title" idx="2"/>
          </p:nvPr>
        </p:nvSpPr>
        <p:spPr/>
        <p:txBody>
          <a:bodyPr/>
          <a:p>
            <a:r>
              <a:rPr altLang="en-US" lang="zh-CN"/>
              <a:t>学生自控力问题</a:t>
            </a:r>
            <a:endParaRPr altLang="en-US" lang="zh-CN"/>
          </a:p>
        </p:txBody>
      </p:sp>
      <p:sp>
        <p:nvSpPr>
          <p:cNvPr id="105030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学生在使用移动学习时容易受到干扰，影响学习效果</a:t>
            </a:r>
            <a:endParaRPr altLang="en-US" dirty="0" sz="2000" lang="zh-CN" spc="150">
              <a:solidFill>
                <a:schemeClr val="tx1">
                  <a:lumMod val="85000"/>
                  <a:lumOff val="15000"/>
                </a:schemeClr>
              </a:solidFill>
              <a:latin typeface="+mn-ea"/>
              <a:sym typeface="+mn-ea"/>
            </a:endParaRPr>
          </a:p>
        </p:txBody>
      </p:sp>
      <p:sp>
        <p:nvSpPr>
          <p:cNvPr id="105031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学生在移动学习过程中容易产生沉迷于社交媒体等问题</a:t>
            </a:r>
            <a:endParaRPr altLang="en-US" dirty="0" sz="2000" lang="zh-CN" spc="150">
              <a:solidFill>
                <a:schemeClr val="tx1">
                  <a:lumMod val="85000"/>
                  <a:lumOff val="15000"/>
                </a:schemeClr>
              </a:solidFill>
              <a:latin typeface="+mn-ea"/>
              <a:sym typeface="+mn-ea"/>
            </a:endParaRPr>
          </a:p>
        </p:txBody>
      </p:sp>
      <p:sp>
        <p:nvSpPr>
          <p:cNvPr id="105031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学生自控力差会导致学习进度缓慢，难以按时完成学习任务</a:t>
            </a:r>
            <a:endParaRPr altLang="en-US" dirty="0" sz="2000" lang="zh-CN" spc="150">
              <a:solidFill>
                <a:schemeClr val="tx1">
                  <a:lumMod val="85000"/>
                  <a:lumOff val="15000"/>
                </a:schemeClr>
              </a:solidFill>
              <a:latin typeface="+mn-ea"/>
              <a:sym typeface="+mn-ea"/>
            </a:endParaRPr>
          </a:p>
        </p:txBody>
      </p:sp>
      <p:sp>
        <p:nvSpPr>
          <p:cNvPr id="105032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学生需要培养良好的自控力，合理规划移动学习时间和内容</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68" name="标题 1"/>
          <p:cNvSpPr>
            <a:spLocks noGrp="1"/>
          </p:cNvSpPr>
          <p:nvPr>
            <p:ph type="title" idx="2"/>
          </p:nvPr>
        </p:nvSpPr>
        <p:spPr/>
        <p:txBody>
          <a:bodyPr/>
          <a:p>
            <a:r>
              <a:rPr altLang="en-US" lang="zh-CN"/>
              <a:t>数据安全与隐私保护问题</a:t>
            </a:r>
            <a:endParaRPr altLang="en-US" lang="zh-CN"/>
          </a:p>
        </p:txBody>
      </p:sp>
      <p:sp>
        <p:nvSpPr>
          <p:cNvPr id="105037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移动学习应用涉及学生个人信息，需要加强数据安全保护</a:t>
            </a:r>
            <a:endParaRPr altLang="en-US" dirty="0" sz="1200" lang="zh-CN" spc="150">
              <a:solidFill>
                <a:schemeClr val="tx1">
                  <a:lumMod val="65000"/>
                  <a:lumOff val="35000"/>
                </a:schemeClr>
              </a:solidFill>
              <a:latin typeface="+mn-ea"/>
              <a:sym typeface="+mn-ea"/>
            </a:endParaRPr>
          </a:p>
        </p:txBody>
      </p:sp>
      <p:sp>
        <p:nvSpPr>
          <p:cNvPr id="105037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隐私泄露风险较高，需要采取有效的隐私保护措施</a:t>
            </a:r>
            <a:endParaRPr altLang="en-US" dirty="0" sz="1200" lang="zh-CN" spc="150">
              <a:solidFill>
                <a:schemeClr val="tx1">
                  <a:lumMod val="65000"/>
                  <a:lumOff val="35000"/>
                </a:schemeClr>
              </a:solidFill>
              <a:latin typeface="+mn-ea"/>
              <a:sym typeface="+mn-ea"/>
            </a:endParaRPr>
          </a:p>
        </p:txBody>
      </p:sp>
      <p:sp>
        <p:nvSpPr>
          <p:cNvPr id="105037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应对数据安全和隐私保护问题，需要建立完善的安全管理制度和技术保障体系</a:t>
            </a:r>
            <a:endParaRPr altLang="en-US" dirty="0" sz="1200" lang="zh-CN" spc="150">
              <a:solidFill>
                <a:schemeClr val="tx1">
                  <a:lumMod val="65000"/>
                  <a:lumOff val="35000"/>
                </a:schemeClr>
              </a:solidFill>
              <a:latin typeface="+mn-ea"/>
              <a:sym typeface="+mn-ea"/>
            </a:endParaRPr>
          </a:p>
        </p:txBody>
      </p:sp>
      <p:sp>
        <p:nvSpPr>
          <p:cNvPr id="105037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加强对学生的数据安全和隐私保护教育，提高其安全意识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16" name="标题 3"/>
          <p:cNvSpPr>
            <a:spLocks noGrp="1"/>
          </p:cNvSpPr>
          <p:nvPr>
            <p:ph type="title" idx="4"/>
            <p:custDataLst>
              <p:tags r:id="rId1"/>
            </p:custDataLst>
          </p:nvPr>
        </p:nvSpPr>
        <p:spPr/>
        <p:txBody>
          <a:bodyPr>
            <a:normAutofit fontScale="95556"/>
          </a:bodyPr>
          <a:p>
            <a:r>
              <a:rPr altLang="en-US" lang="zh-CN"/>
              <a:t>未来初中教育中移动学习的展望</a:t>
            </a:r>
            <a:endParaRPr altLang="en-US" lang="zh-CN"/>
          </a:p>
        </p:txBody>
      </p:sp>
      <p:sp>
        <p:nvSpPr>
          <p:cNvPr id="1050418" name="文本占位符 8"/>
          <p:cNvSpPr>
            <a:spLocks noGrp="1"/>
          </p:cNvSpPr>
          <p:nvPr>
            <p:ph type="body" idx="3"/>
            <p:custDataLst>
              <p:tags r:id="rId2"/>
            </p:custDataLst>
          </p:nvPr>
        </p:nvSpPr>
        <p:spPr/>
        <p:txBody>
          <a:bodyPr/>
          <a:p>
            <a:r>
              <a:rPr altLang="en-US" lang="zh-CN"/>
              <a:t>06</a:t>
            </a:r>
            <a:endParaRPr altLang="en-US" lang="zh-CN"/>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62" name="标题 1"/>
          <p:cNvSpPr>
            <a:spLocks noGrp="1"/>
          </p:cNvSpPr>
          <p:nvPr>
            <p:ph type="title" idx="2"/>
          </p:nvPr>
        </p:nvSpPr>
        <p:spPr/>
        <p:txBody>
          <a:bodyPr/>
          <a:p>
            <a:r>
              <a:rPr altLang="en-US" lang="zh-CN"/>
              <a:t>移动学习技术的发展趋势</a:t>
            </a:r>
            <a:endParaRPr altLang="en-US" lang="zh-CN"/>
          </a:p>
        </p:txBody>
      </p:sp>
      <p:sp>
        <p:nvSpPr>
          <p:cNvPr id="105046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6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6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7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7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7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7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7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8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8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8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8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8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9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9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9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9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9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0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5G技术的普及将进一步提升移动学习的速度和稳定性。</a:t>
            </a:r>
            <a:endParaRPr altLang="en-US" dirty="0" sz="1200" lang="zh-CN" spc="150">
              <a:solidFill>
                <a:schemeClr val="tx1">
                  <a:lumMod val="65000"/>
                  <a:lumOff val="35000"/>
                </a:schemeClr>
              </a:solidFill>
              <a:latin typeface="+mn-ea"/>
              <a:sym typeface="+mn-ea"/>
            </a:endParaRPr>
          </a:p>
        </p:txBody>
      </p:sp>
      <p:sp>
        <p:nvSpPr>
          <p:cNvPr id="105050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移动学习将更加注重与线下学习的结合，形成线上线下相融合的教学模式。</a:t>
            </a:r>
            <a:endParaRPr altLang="en-US" dirty="0" sz="1200" lang="zh-CN" spc="150">
              <a:solidFill>
                <a:schemeClr val="tx1">
                  <a:lumMod val="65000"/>
                  <a:lumOff val="35000"/>
                </a:schemeClr>
              </a:solidFill>
              <a:latin typeface="+mn-ea"/>
              <a:sym typeface="+mn-ea"/>
            </a:endParaRPr>
          </a:p>
        </p:txBody>
      </p:sp>
      <p:sp>
        <p:nvSpPr>
          <p:cNvPr id="105050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虚拟现实和增强现实技术将在移动学习中发挥更大的作用。</a:t>
            </a:r>
            <a:endParaRPr altLang="en-US" dirty="0" sz="1200" lang="zh-CN" spc="150">
              <a:solidFill>
                <a:schemeClr val="tx1">
                  <a:lumMod val="65000"/>
                  <a:lumOff val="35000"/>
                </a:schemeClr>
              </a:solidFill>
              <a:latin typeface="+mn-ea"/>
              <a:sym typeface="+mn-ea"/>
            </a:endParaRPr>
          </a:p>
        </p:txBody>
      </p:sp>
      <p:sp>
        <p:nvSpPr>
          <p:cNvPr id="105050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AI和大数据技术将助力个性化移动学习的发展。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546" name="标题 1"/>
          <p:cNvSpPr>
            <a:spLocks noGrp="1"/>
          </p:cNvSpPr>
          <p:nvPr>
            <p:ph type="title" idx="2"/>
          </p:nvPr>
        </p:nvSpPr>
        <p:spPr/>
        <p:txBody>
          <a:bodyPr/>
          <a:p>
            <a:r>
              <a:rPr altLang="en-US" lang="zh-CN"/>
              <a:t>移动学习在初中教育中的普及程度预测</a:t>
            </a:r>
            <a:endParaRPr altLang="en-US" lang="zh-CN"/>
          </a:p>
        </p:txBody>
      </p:sp>
      <p:sp>
        <p:nvSpPr>
          <p:cNvPr id="105054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未来初中教育将更加注重个性化学习，移动学习将得到更广泛的应用。</a:t>
            </a:r>
            <a:endParaRPr altLang="en-US" dirty="0" sz="1200" lang="zh-CN" spc="150">
              <a:solidFill>
                <a:schemeClr val="tx1">
                  <a:lumMod val="65000"/>
                  <a:lumOff val="35000"/>
                </a:schemeClr>
              </a:solidFill>
              <a:latin typeface="+mn-ea"/>
              <a:sym typeface="+mn-ea"/>
            </a:endParaRPr>
          </a:p>
        </p:txBody>
      </p:sp>
      <p:sp>
        <p:nvSpPr>
          <p:cNvPr id="105055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随着技术的发展和普及，移动学习将成为初中学生学习的重要方式之一。</a:t>
            </a:r>
            <a:endParaRPr altLang="en-US" dirty="0" sz="1200" lang="zh-CN" spc="150">
              <a:solidFill>
                <a:schemeClr val="tx1">
                  <a:lumMod val="65000"/>
                  <a:lumOff val="35000"/>
                </a:schemeClr>
              </a:solidFill>
              <a:latin typeface="+mn-ea"/>
              <a:sym typeface="+mn-ea"/>
            </a:endParaRPr>
          </a:p>
        </p:txBody>
      </p:sp>
      <p:sp>
        <p:nvSpPr>
          <p:cNvPr id="105055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未来移动学习将更加注重与线下学习的结合，形成线上线下相融合的学习模式。</a:t>
            </a:r>
            <a:endParaRPr altLang="en-US" dirty="0" sz="1200" lang="zh-CN" spc="150">
              <a:solidFill>
                <a:schemeClr val="tx1">
                  <a:lumMod val="65000"/>
                  <a:lumOff val="35000"/>
                </a:schemeClr>
              </a:solidFill>
              <a:latin typeface="+mn-ea"/>
              <a:sym typeface="+mn-ea"/>
            </a:endParaRPr>
          </a:p>
        </p:txBody>
      </p:sp>
      <p:sp>
        <p:nvSpPr>
          <p:cNvPr id="105055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移动学习将为学生提供更加灵活、便捷的学习方式，满足不同学生的学习需求。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594" name="标题 1"/>
          <p:cNvSpPr>
            <a:spLocks noGrp="1"/>
          </p:cNvSpPr>
          <p:nvPr>
            <p:ph type="title" idx="2"/>
          </p:nvPr>
        </p:nvSpPr>
        <p:spPr/>
        <p:txBody>
          <a:bodyPr/>
          <a:p>
            <a:r>
              <a:rPr altLang="en-US" lang="zh-CN"/>
              <a:t>未来移动学习在初中教育中的创新点与突破口</a:t>
            </a:r>
            <a:endParaRPr altLang="en-US" lang="zh-CN"/>
          </a:p>
        </p:txBody>
      </p:sp>
      <p:sp>
        <p:nvSpPr>
          <p:cNvPr id="105059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个性化学习：根据学生的需求和能力，提供定制化的学习资源和路径。</a:t>
            </a:r>
            <a:endParaRPr altLang="en-US" dirty="0" sz="1200" lang="zh-CN" spc="150">
              <a:solidFill>
                <a:schemeClr val="tx1">
                  <a:lumMod val="85000"/>
                  <a:lumOff val="15000"/>
                </a:schemeClr>
              </a:solidFill>
              <a:latin typeface="+mn-ea"/>
              <a:sym typeface="+mn-ea"/>
            </a:endParaRPr>
          </a:p>
        </p:txBody>
      </p:sp>
      <p:sp>
        <p:nvSpPr>
          <p:cNvPr id="105059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混合式学习：结合线上和线下的学习方式，提高学习效果和学生的参与度。</a:t>
            </a:r>
            <a:endParaRPr altLang="en-US" dirty="0" sz="1200" lang="zh-CN" spc="150">
              <a:solidFill>
                <a:schemeClr val="tx1">
                  <a:lumMod val="85000"/>
                  <a:lumOff val="15000"/>
                </a:schemeClr>
              </a:solidFill>
              <a:latin typeface="+mn-ea"/>
              <a:sym typeface="+mn-ea"/>
            </a:endParaRPr>
          </a:p>
        </p:txBody>
      </p:sp>
      <p:sp>
        <p:nvSpPr>
          <p:cNvPr id="105060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智能辅助：利用人工智能技术，实现智能推荐、智能评估等功能，提升学习效率。</a:t>
            </a:r>
            <a:endParaRPr altLang="en-US" dirty="0" sz="1200" lang="zh-CN" spc="150">
              <a:solidFill>
                <a:schemeClr val="tx1">
                  <a:lumMod val="85000"/>
                  <a:lumOff val="15000"/>
                </a:schemeClr>
              </a:solidFill>
              <a:latin typeface="+mn-ea"/>
              <a:sym typeface="+mn-ea"/>
            </a:endParaRPr>
          </a:p>
        </p:txBody>
      </p:sp>
      <p:sp>
        <p:nvSpPr>
          <p:cNvPr id="105061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跨学科融合：打破传统学科界限，实现跨学科的知识融合和交叉培养。</a:t>
            </a:r>
            <a:endParaRPr altLang="en-US" dirty="0" sz="1200" lang="zh-CN" spc="150">
              <a:solidFill>
                <a:schemeClr val="tx1">
                  <a:lumMod val="85000"/>
                  <a:lumOff val="15000"/>
                </a:schemeClr>
              </a:solidFill>
              <a:latin typeface="+mn-ea"/>
              <a:sym typeface="+mn-ea"/>
            </a:endParaRPr>
          </a:p>
        </p:txBody>
      </p:sp>
      <p:sp>
        <p:nvSpPr>
          <p:cNvPr id="105061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658"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660"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1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1_2"/>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6*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2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2_2"/>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6*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3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3_2"/>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6*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4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4_2"/>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6*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5_1"/>
  <p:tag name="KSO_WM_TEMPLATE_CATEGORY" val="custom"/>
  <p:tag name="KSO_WM_TEMPLATE_INDEX" val="20230915"/>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5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5_2"/>
  <p:tag name="KSO_WM_DIAGRAM_VERSION" val="3"/>
  <p:tag name="KSO_WM_UNIT_PRESET_TEXT" val="05"/>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5_1"/>
  <p:tag name="KSO_WM_UNIT_TYPE" val="l_h_a"/>
  <p:tag name="KSO_WM_UNIT_ID" val="custom20230915_6*l_h_a*1_5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6_1"/>
  <p:tag name="KSO_WM_TEMPLATE_CATEGORY" val="custom"/>
  <p:tag name="KSO_WM_TEMPLATE_INDEX" val="20230915"/>
  <p:tag name="KSO_WM_UNIT_LAYERLEVEL" val="1_1_1"/>
  <p:tag name="KSO_WM_TAG_VERSION" val="1.0"/>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6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6_2"/>
  <p:tag name="KSO_WM_DIAGRAM_VERSION" val="3"/>
  <p:tag name="KSO_WM_UNIT_PRESET_TEXT" val="06"/>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6_1"/>
  <p:tag name="KSO_WM_UNIT_TYPE" val="l_h_a"/>
  <p:tag name="KSO_WM_UNIT_ID" val="custom20230915_6*l_h_a*1_6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SLIDE_ID" val="custom2023091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5"/>
  <p:tag name="KSO_WM_SLIDE_LAYOUT_CNT" val="1_1"/>
  <p:tag name="KSO_WM_SLIDE_TYPE" val="contents"/>
  <p:tag name="KSO_WM_SLIDE_SUBTYPE" val="diag"/>
  <p:tag name="KSO_WM_DIAGRAM_GROUP_CODE" val="l1-1"/>
  <p:tag name="KSO_WM_SLIDE_DIAGTYPE" val="l"/>
  <p:tag name="KSO_WM_SLIDE_LAYOUT" val="a_l"/>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3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3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9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4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46.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0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30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5"/>
</p:tagLst>
</file>

<file path=ppt/tags/tag356.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9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6"/>
</p:tagLst>
</file>

<file path=ppt/tags/tag399.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446.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447.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2024-01-01T06:13:34Z</dcterms:created>
  <dcterms:modified xsi:type="dcterms:W3CDTF">2024-01-01T06:13:34Z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33752cb06d29462189e8d957edd3f806_21</vt:lpwstr>
  </property>
</Properties>
</file>