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785" r:id="rId1"/>
    <p:sldMasterId id="2147505822" r:id="rId2"/>
  </p:sldMasterIdLst>
  <p:notesMasterIdLst>
    <p:notesMasterId r:id="rId3"/>
  </p:notesMasterIdLst>
  <p:sldIdLst>
    <p:sldId id="9917" r:id="rId4"/>
    <p:sldId id="9922" r:id="rId5"/>
    <p:sldId id="9927" r:id="rId6"/>
    <p:sldId id="9931" r:id="rId7"/>
    <p:sldId id="9934" r:id="rId8"/>
    <p:sldId id="9937" r:id="rId9"/>
    <p:sldId id="9941" r:id="rId10"/>
    <p:sldId id="9945" r:id="rId11"/>
    <p:sldId id="9948" r:id="rId12"/>
    <p:sldId id="9951" r:id="rId13"/>
    <p:sldId id="9954" r:id="rId14"/>
    <p:sldId id="9958" r:id="rId15"/>
    <p:sldId id="9962" r:id="rId16"/>
    <p:sldId id="9965" r:id="rId17"/>
    <p:sldId id="9968" r:id="rId18"/>
    <p:sldId id="9972" r:id="rId19"/>
    <p:sldId id="9976" r:id="rId20"/>
    <p:sldId id="9979" r:id="rId21"/>
    <p:sldId id="9982" r:id="rId22"/>
    <p:sldId id="9986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786" r:id="rId1"/>
    <p:sldLayoutId id="2147505787" r:id="rId2"/>
    <p:sldLayoutId id="2147505788" r:id="rId3"/>
    <p:sldLayoutId id="2147505789" r:id="rId4"/>
    <p:sldLayoutId id="2147505790" r:id="rId5"/>
    <p:sldLayoutId id="2147505791" r:id="rId6"/>
    <p:sldLayoutId id="2147505792" r:id="rId7"/>
    <p:sldLayoutId id="2147505793" r:id="rId8"/>
    <p:sldLayoutId id="2147505794" r:id="rId9"/>
    <p:sldLayoutId id="2147505795" r:id="rId10"/>
    <p:sldLayoutId id="21475057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823" r:id="rId1"/>
    <p:sldLayoutId id="2147505824" r:id="rId2"/>
    <p:sldLayoutId id="2147505825" r:id="rId3"/>
    <p:sldLayoutId id="2147505826" r:id="rId4"/>
    <p:sldLayoutId id="2147505827" r:id="rId5"/>
    <p:sldLayoutId id="2147505828" r:id="rId6"/>
    <p:sldLayoutId id="2147505829" r:id="rId7"/>
    <p:sldLayoutId id="2147505830" r:id="rId8"/>
    <p:sldLayoutId id="2147505831" r:id="rId9"/>
    <p:sldLayoutId id="2147505832" r:id="rId10"/>
    <p:sldLayoutId id="2147505833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tags" Target="../tags/tag244.xml"/><Relationship Id="rId22" Type="http://schemas.openxmlformats.org/officeDocument/2006/relationships/tags" Target="../tags/tag245.xml"/><Relationship Id="rId23" Type="http://schemas.openxmlformats.org/officeDocument/2006/relationships/tags" Target="../tags/tag246.xml"/><Relationship Id="rId24" Type="http://schemas.openxmlformats.org/officeDocument/2006/relationships/tags" Target="../tags/tag247.xml"/><Relationship Id="rId25" Type="http://schemas.openxmlformats.org/officeDocument/2006/relationships/tags" Target="../tags/tag248.xml"/><Relationship Id="rId26" Type="http://schemas.openxmlformats.org/officeDocument/2006/relationships/tags" Target="../tags/tag249.xml"/><Relationship Id="rId27" Type="http://schemas.openxmlformats.org/officeDocument/2006/relationships/tags" Target="../tags/tag250.xml"/><Relationship Id="rId28" Type="http://schemas.openxmlformats.org/officeDocument/2006/relationships/tags" Target="../tags/tag251.xml"/><Relationship Id="rId29" Type="http://schemas.openxmlformats.org/officeDocument/2006/relationships/tags" Target="../tags/tag252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小学生社区教育的创新与实践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社区教育的背景与意义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小学生社区教育的创新模式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实践经验与成果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未来发展与展望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社区教育的背景与意义</a:t>
            </a:r>
            <a:endParaRPr altLang="en-US" dirty="0" lang="zh-CN"/>
          </a:p>
        </p:txBody>
      </p:sp>
      <p:sp>
        <p:nvSpPr>
          <p:cNvPr id="1048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社区教育的发展历程</a:t>
            </a:r>
            <a:endParaRPr altLang="en-US" lang="zh-CN"/>
          </a:p>
        </p:txBody>
      </p:sp>
      <p:sp>
        <p:nvSpPr>
          <p:cNvPr id="104891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当前现状：已经成为全球范围内的教育趋势，被广泛应用于不同年龄段的人群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社区教育的起源：起源于美国，旨在为社区居民提供教育服务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发展阶段：经历了初步发展、成熟发展、创新发展等阶段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未来展望：随着社会的发展，社区教育将更加注重个性化和多元化，满足人们不断增长的学习需求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社区教育对小学生的影响</a:t>
            </a:r>
            <a:endParaRPr altLang="en-US" lang="zh-CN"/>
          </a:p>
        </p:txBody>
      </p:sp>
      <p:sp>
        <p:nvSpPr>
          <p:cNvPr id="1048980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提高综合素质：社区教育能够提供丰富的课程和活动，促进小学生的全面发展。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培养社会责任感：通过参与社区活动，小学生可以更好地了解社会，培养社会责任感。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增强实践能力：社区教育注重实践操作，有助于培养小学生的动手能力和解决问题的能力。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促进心理健康：社区教育能够提供心理辅导和关爱，促进小学生的心理健康发展。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社区教育的重要性</a:t>
            </a:r>
            <a:endParaRPr altLang="en-US" lang="zh-CN"/>
          </a:p>
        </p:txBody>
      </p:sp>
      <p:sp>
        <p:nvSpPr>
          <p:cNvPr id="10490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提高小学生综合素质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促进家庭、学校、社区三位一体教育体系的形成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6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培养小学生的社会责任感和实践能力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2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推动社区文化的传承与发展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小学生社区教育的创新模式</a:t>
            </a:r>
            <a:endParaRPr altLang="en-US" dirty="0" lang="zh-CN"/>
          </a:p>
        </p:txBody>
      </p:sp>
      <p:sp>
        <p:nvSpPr>
          <p:cNvPr id="10490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创新的教育理念</a:t>
            </a:r>
            <a:endParaRPr altLang="en-US" lang="zh-CN"/>
          </a:p>
        </p:txBody>
      </p:sp>
      <p:sp>
        <p:nvSpPr>
          <p:cNvPr id="104912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整合社区资源，构建多元化教育生态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借助现代信息技术手段，实现教育资源共享和优化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以学生为中心，注重个性化和差异化教育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强化实践和体验，提高学生动手能力和创新精神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多元化的教育方式</a:t>
            </a:r>
            <a:endParaRPr altLang="en-US" lang="zh-CN"/>
          </a:p>
        </p:txBody>
      </p:sp>
      <p:sp>
        <p:nvSpPr>
          <p:cNvPr id="104918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线上教育：利用互联网技术，提供丰富的在线课程和教学资源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线下实践：组织各类社区活动，让学生在实践中学习和成长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家校合作：加强学校与家庭之间的合作，共同促进学生的发展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企业参与：引导企业参与社区教育，提供资金、技术和人力资源支持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结合科技手段的教育方法</a:t>
            </a:r>
            <a:endParaRPr altLang="en-US" lang="zh-CN"/>
          </a:p>
        </p:txBody>
      </p:sp>
      <p:sp>
        <p:nvSpPr>
          <p:cNvPr id="104922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利用大数据和人工智能进行个性化学习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利用社交媒体和社区平台进行协作学习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利用互联网和移动设备进行在线学习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利用虚拟现实技术进行沉浸式学习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社区与学校的合作模式</a:t>
            </a:r>
            <a:endParaRPr altLang="en-US" lang="zh-CN"/>
          </a:p>
        </p:txBody>
      </p:sp>
      <p:sp>
        <p:nvSpPr>
          <p:cNvPr id="104928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合作目标：提高教育质量，培养具有社会责任感和创新精神的人才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合作效果：增强学校与社区之间的联系，提高学生的学习兴趣和参与度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合作方式：社区与学校共同制定教育计划和活动，资源共享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合作内容：开展课外拓展、社会实践、志愿服务等活动，促进学生的全面发展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实践经验与成果</a:t>
            </a:r>
            <a:endParaRPr altLang="en-US" dirty="0" lang="zh-CN"/>
          </a:p>
        </p:txBody>
      </p:sp>
      <p:sp>
        <p:nvSpPr>
          <p:cNvPr id="10493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成功的实践案例</a:t>
            </a:r>
            <a:endParaRPr altLang="en-US" lang="zh-CN"/>
          </a:p>
        </p:txBody>
      </p:sp>
      <p:sp>
        <p:nvSpPr>
          <p:cNvPr id="10493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4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案例名称：小学生社区教育活动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实施时间：XXXX年至今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6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实施地点：某小学周边社区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8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2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实施效果：提高了小学生的综合素质和社区归属感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实践中的问题与解决方案</a:t>
            </a:r>
            <a:endParaRPr altLang="en-US" lang="zh-CN"/>
          </a:p>
        </p:txBody>
      </p:sp>
      <p:sp>
        <p:nvSpPr>
          <p:cNvPr id="1049450" name="矩形 38"/>
          <p:cNvSpPr/>
          <p:nvPr>
            <p:custDataLst>
              <p:tags r:id="rId1"/>
            </p:custDataLst>
          </p:nvPr>
        </p:nvSpPr>
        <p:spPr>
          <a:xfrm rot="204112">
            <a:off x="1333904" y="1289050"/>
            <a:ext cx="4220707" cy="2203017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矩形 39"/>
          <p:cNvSpPr/>
          <p:nvPr>
            <p:custDataLst>
              <p:tags r:id="rId2"/>
            </p:custDataLst>
          </p:nvPr>
        </p:nvSpPr>
        <p:spPr>
          <a:xfrm>
            <a:off x="1338781" y="1289747"/>
            <a:ext cx="4220707" cy="2203017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TextBox 2"/>
          <p:cNvSpPr txBox="1"/>
          <p:nvPr>
            <p:custDataLst>
              <p:tags r:id="rId3"/>
            </p:custDataLst>
          </p:nvPr>
        </p:nvSpPr>
        <p:spPr>
          <a:xfrm>
            <a:off x="1583329" y="1461836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问题：小学生参与度不高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56" name="矩形 100"/>
          <p:cNvSpPr/>
          <p:nvPr>
            <p:custDataLst>
              <p:tags r:id="rId4"/>
            </p:custDataLst>
          </p:nvPr>
        </p:nvSpPr>
        <p:spPr>
          <a:xfrm rot="204112">
            <a:off x="6625465" y="1289050"/>
            <a:ext cx="4220707" cy="2203017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矩形 101"/>
          <p:cNvSpPr/>
          <p:nvPr>
            <p:custDataLst>
              <p:tags r:id="rId5"/>
            </p:custDataLst>
          </p:nvPr>
        </p:nvSpPr>
        <p:spPr>
          <a:xfrm>
            <a:off x="6631038" y="1289747"/>
            <a:ext cx="4220707" cy="220301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TextBox 2"/>
          <p:cNvSpPr txBox="1"/>
          <p:nvPr>
            <p:custDataLst>
              <p:tags r:id="rId6"/>
            </p:custDataLst>
          </p:nvPr>
        </p:nvSpPr>
        <p:spPr>
          <a:xfrm>
            <a:off x="6876283" y="1461836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问题：社区资源有限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62" name="矩形 122"/>
          <p:cNvSpPr/>
          <p:nvPr>
            <p:custDataLst>
              <p:tags r:id="rId7"/>
            </p:custDataLst>
          </p:nvPr>
        </p:nvSpPr>
        <p:spPr>
          <a:xfrm rot="204112">
            <a:off x="1333904" y="4045956"/>
            <a:ext cx="4220707" cy="2203017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矩形 123"/>
          <p:cNvSpPr/>
          <p:nvPr>
            <p:custDataLst>
              <p:tags r:id="rId8"/>
            </p:custDataLst>
          </p:nvPr>
        </p:nvSpPr>
        <p:spPr>
          <a:xfrm>
            <a:off x="1338781" y="4046653"/>
            <a:ext cx="4220707" cy="220301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TextBox 2"/>
          <p:cNvSpPr txBox="1"/>
          <p:nvPr>
            <p:custDataLst>
              <p:tags r:id="rId9"/>
            </p:custDataLst>
          </p:nvPr>
        </p:nvSpPr>
        <p:spPr>
          <a:xfrm>
            <a:off x="1582632" y="4218742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问题：教育效果不明显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68" name="矩形 89"/>
          <p:cNvSpPr/>
          <p:nvPr>
            <p:custDataLst>
              <p:tags r:id="rId10"/>
            </p:custDataLst>
          </p:nvPr>
        </p:nvSpPr>
        <p:spPr>
          <a:xfrm rot="204112">
            <a:off x="6625465" y="4045956"/>
            <a:ext cx="4220707" cy="2203017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矩形 90"/>
          <p:cNvSpPr/>
          <p:nvPr>
            <p:custDataLst>
              <p:tags r:id="rId11"/>
            </p:custDataLst>
          </p:nvPr>
        </p:nvSpPr>
        <p:spPr>
          <a:xfrm>
            <a:off x="6631038" y="4046653"/>
            <a:ext cx="4220707" cy="220301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TextBox 2"/>
          <p:cNvSpPr txBox="1"/>
          <p:nvPr>
            <p:custDataLst>
              <p:tags r:id="rId12"/>
            </p:custDataLst>
          </p:nvPr>
        </p:nvSpPr>
        <p:spPr>
          <a:xfrm>
            <a:off x="6874889" y="4218742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问题：安全问题难以保障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实践成果的评估与反馈</a:t>
            </a:r>
            <a:endParaRPr altLang="en-US" lang="zh-CN"/>
          </a:p>
        </p:txBody>
      </p:sp>
      <p:sp>
        <p:nvSpPr>
          <p:cNvPr id="1049508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评估方法：采用问卷调查、实地考察和专家评估等多种方式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评估内容：对小学生社区教育的实践成果进行全面评估，包括教育质量、学生参与度、教师教学水平等方面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反馈机制：根据评估结果，及时调整和改进教育实践，确保教育质量和效果不断提升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实践成果：通过不断实践和改进，小学生社区教育取得了显著成果，包括学生综合素质提升、教师教学水平提高、社区教育资源优化等方面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未来发展与展望</a:t>
            </a:r>
            <a:endParaRPr altLang="en-US" dirty="0" lang="zh-CN"/>
          </a:p>
        </p:txBody>
      </p:sp>
      <p:sp>
        <p:nvSpPr>
          <p:cNvPr id="10495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社区教育的发展趋势</a:t>
            </a:r>
            <a:endParaRPr altLang="en-US" lang="zh-CN"/>
          </a:p>
        </p:txBody>
      </p:sp>
      <p:sp>
        <p:nvSpPr>
          <p:cNvPr id="104959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数字化：利用信息技术提升教育质量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社区化：加强与社区的合作与交流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多元化：提供多种形式的教育服务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个性化：满足学生的个性化需求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未来发展的挑战与机遇</a:t>
            </a:r>
            <a:endParaRPr altLang="en-US" lang="zh-CN"/>
          </a:p>
        </p:txBody>
      </p:sp>
      <p:sp>
        <p:nvSpPr>
          <p:cNvPr id="10496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8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挑战：如何平衡学校教育和社会需求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4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机遇：利用科技手段提升教育质量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0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挑战：培养创新能力和综合素质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2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6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机遇：加强家校合作和社区资源整合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对未来的展望与建议</a:t>
            </a:r>
            <a:endParaRPr altLang="en-US" lang="zh-CN"/>
          </a:p>
        </p:txBody>
      </p:sp>
      <p:sp>
        <p:nvSpPr>
          <p:cNvPr id="10497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完善社区教育体系，提高教育质量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创新教育模式，引入更多科技手段和数字化资源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培养专业人才，提升教师素质和教学水平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加强与学校、家庭、社会等多方合作，形成教育合力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980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87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2024-01-03T13:30:37Z</dcterms:created>
  <dcterms:modified xsi:type="dcterms:W3CDTF">2024-01-03T13:30:37Z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abf5b4443e5f4afea03d47100833c9f8_21</vt:lpwstr>
  </property>
</Properties>
</file>