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62" r:id="rId1"/>
    <p:sldMasterId id="2147487899" r:id="rId2"/>
  </p:sldMasterIdLst>
  <p:notesMasterIdLst>
    <p:notesMasterId r:id="rId3"/>
  </p:notesMasterIdLst>
  <p:sldIdLst>
    <p:sldId id="2211" r:id="rId4"/>
    <p:sldId id="2215" r:id="rId5"/>
    <p:sldId id="2218" r:id="rId6"/>
    <p:sldId id="2221" r:id="rId7"/>
    <p:sldId id="2224" r:id="rId8"/>
    <p:sldId id="2227" r:id="rId9"/>
    <p:sldId id="2230" r:id="rId10"/>
    <p:sldId id="2233" r:id="rId11"/>
    <p:sldId id="2236" r:id="rId12"/>
    <p:sldId id="2239" r:id="rId13"/>
    <p:sldId id="2242" r:id="rId14"/>
    <p:sldId id="2245" r:id="rId15"/>
    <p:sldId id="2248" r:id="rId16"/>
    <p:sldId id="2251" r:id="rId17"/>
    <p:sldId id="2254" r:id="rId18"/>
    <p:sldId id="2257" r:id="rId19"/>
    <p:sldId id="2260" r:id="rId20"/>
    <p:sldId id="2263" r:id="rId21"/>
    <p:sldId id="2266" r:id="rId22"/>
    <p:sldId id="2269" r:id="rId23"/>
    <p:sldId id="2272" r:id="rId24"/>
    <p:sldId id="2275" r:id="rId25"/>
    <p:sldId id="2278" r:id="rId26"/>
    <p:sldId id="2281" r:id="rId27"/>
    <p:sldId id="2284" r:id="rId28"/>
    <p:sldId id="2287" r:id="rId29"/>
    <p:sldId id="2290" r:id="rId30"/>
    <p:sldId id="2293" r:id="rId31"/>
    <p:sldId id="229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63" r:id="rId1"/>
    <p:sldLayoutId id="2147487864" r:id="rId2"/>
    <p:sldLayoutId id="2147487865" r:id="rId3"/>
    <p:sldLayoutId id="2147487866" r:id="rId4"/>
    <p:sldLayoutId id="2147487867" r:id="rId5"/>
    <p:sldLayoutId id="2147487868" r:id="rId6"/>
    <p:sldLayoutId id="2147487869" r:id="rId7"/>
    <p:sldLayoutId id="2147487870" r:id="rId8"/>
    <p:sldLayoutId id="2147487871" r:id="rId9"/>
    <p:sldLayoutId id="2147487872" r:id="rId10"/>
    <p:sldLayoutId id="21474878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00" r:id="rId1"/>
    <p:sldLayoutId id="2147487901" r:id="rId2"/>
    <p:sldLayoutId id="2147487902" r:id="rId3"/>
    <p:sldLayoutId id="2147487903" r:id="rId4"/>
    <p:sldLayoutId id="2147487904" r:id="rId5"/>
    <p:sldLayoutId id="2147487905" r:id="rId6"/>
    <p:sldLayoutId id="2147487906" r:id="rId7"/>
    <p:sldLayoutId id="2147487907" r:id="rId8"/>
    <p:sldLayoutId id="2147487908" r:id="rId9"/>
    <p:sldLayoutId id="2147487909" r:id="rId10"/>
    <p:sldLayoutId id="214748791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tags" Target="../tags/tag121.xml"/><Relationship Id="rId25" Type="http://schemas.openxmlformats.org/officeDocument/2006/relationships/tags" Target="../tags/tag122.xml"/><Relationship Id="rId26" Type="http://schemas.openxmlformats.org/officeDocument/2006/relationships/tags" Target="../tags/tag123.xml"/><Relationship Id="rId27" Type="http://schemas.openxmlformats.org/officeDocument/2006/relationships/tags" Target="../tags/tag124.xml"/><Relationship Id="rId2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20" Type="http://schemas.openxmlformats.org/officeDocument/2006/relationships/tags" Target="../tags/tag18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2024年电商行业发展策略研究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电子商务行业概述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2024年电商行业发展趋势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2024年电商行业发展策略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不同类型电商企业的应对策略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政策环境和法律法规的影响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3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6442710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6" name="项标题"/>
          <p:cNvSpPr txBox="1"/>
          <p:nvPr>
            <p:custDataLst>
              <p:tags r:id="rId24"/>
            </p:custDataLst>
          </p:nvPr>
        </p:nvSpPr>
        <p:spPr>
          <a:xfrm>
            <a:off x="6442710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案例分析和发展建议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序号"/>
          <p:cNvSpPr txBox="1"/>
          <p:nvPr>
            <p:custDataLst>
              <p:tags r:id="rId25"/>
            </p:custDataLst>
          </p:nvPr>
        </p:nvSpPr>
        <p:spPr>
          <a:xfrm>
            <a:off x="10530205" y="530923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06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51" name="直接连接符 26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10664190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电子商务行业概述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电子商务的定义和特点</a:t>
            </a:r>
            <a:endParaRPr altLang="en-US" lang="zh-CN"/>
          </a:p>
        </p:txBody>
      </p:sp>
      <p:sp>
        <p:nvSpPr>
          <p:cNvPr id="10489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电子商务是一种通过互联网、移动设备等电子手段进行商业活动的新型商业模式，包括B2B、B2C、C2C等多种类型。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电子商务具有全球性、便捷性、高效性、低成本等特点，能够突破地域和时间的限制，实现快速交易和高效流通。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电子商务的发展促进了传统产业的转型升级，为企业提供了更广阔的市场和商业机会。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电子商务在发展中也面临着安全、物流、支付等方面的挑战，需要不断创新和完善。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电子商务的发展历程和现状</a:t>
            </a:r>
            <a:endParaRPr altLang="en-US" lang="zh-CN"/>
          </a:p>
        </p:txBody>
      </p:sp>
      <p:sp>
        <p:nvSpPr>
          <p:cNvPr id="1049026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28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30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电子商务的起源可以追溯到20世纪60年代，当时计算机系统开始应用于商业数据处理。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2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34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36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电子商务在20世纪90年代开始快速发展，随着互联网的普及，越来越多的企业开始建立自己的网站，进行在线销售和营销。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8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0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42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进入21世纪，电子商务行业继续保持快速增长，移动支付、社交电商等新型商业模式不断涌现。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44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6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48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当前，电子商务已经成为全球商业的重要组成部分，对传统零售业、物流业等产生了深远的影响。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电子商务的主要模式和平台</a:t>
            </a:r>
            <a:endParaRPr altLang="en-US" lang="zh-CN"/>
          </a:p>
        </p:txBody>
      </p:sp>
      <p:sp>
        <p:nvSpPr>
          <p:cNvPr id="10490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B2C模式：企业与消费者之间的电子商务，如天猫、京东等。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B2B模式：企业与企业之间的电子商务，如阿里巴巴、慧聪网等。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C2C模式：消费者与消费者之间的电子商务，如淘宝、闲鱼等。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O2O模式：线上与线下结合的电子商务，如美团、饿了么等。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2024年电商行业发展趋势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4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市场规模和用户规模预测</a:t>
            </a:r>
            <a:endParaRPr altLang="en-US" lang="zh-CN"/>
          </a:p>
        </p:txBody>
      </p:sp>
      <p:sp>
        <p:nvSpPr>
          <p:cNvPr id="1049200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02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4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206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市场规模：随着互联网技术的不断发展和普及，2024年电商行业的市场规模将继续保持高速增长，预计将达到数十万亿元人民币。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8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12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216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用户规模：随着智能手机的普及和移动互联网的发展，2024年电商行业用户规模将达到数亿人，其中移动端用户将占据主导地位。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8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0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22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226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用户行为：未来电商行业用户将更加注重个性化、品质化、便捷化的消费体验，对于购物方式、支付方式等方面的需求也将更加多样化。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8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0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232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4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236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竞争格局：未来电商行业的竞争将更加激烈，平台化、垂直化、社交化等多元化的发展模式将不断涌现，对于企业的创新能力和市场竞争力要求将更加严格。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8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电商行业的主要增长点</a:t>
            </a:r>
            <a:endParaRPr altLang="en-US" lang="zh-CN"/>
          </a:p>
        </p:txBody>
      </p:sp>
      <p:sp>
        <p:nvSpPr>
          <p:cNvPr id="10492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社交电商的崛起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直播电商的普及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电商与线下实体店的融合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电商行业面临的主要挑战和机遇</a:t>
            </a:r>
            <a:endParaRPr altLang="en-US" lang="zh-CN"/>
          </a:p>
        </p:txBody>
      </p:sp>
      <p:sp>
        <p:nvSpPr>
          <p:cNvPr id="1049324" name="矩形: 圆角 44"/>
          <p:cNvSpPr/>
          <p:nvPr>
            <p:custDataLst>
              <p:tags r:id="rId1"/>
            </p:custDataLst>
          </p:nvPr>
        </p:nvSpPr>
        <p:spPr>
          <a:xfrm>
            <a:off x="838200" y="14933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1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178820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26" name="标题"/>
          <p:cNvSpPr txBox="1"/>
          <p:nvPr>
            <p:custDataLst>
              <p:tags r:id="rId3"/>
            </p:custDataLst>
          </p:nvPr>
        </p:nvSpPr>
        <p:spPr>
          <a:xfrm>
            <a:off x="963096" y="160908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28" name="正文"/>
          <p:cNvSpPr txBox="1"/>
          <p:nvPr>
            <p:custDataLst>
              <p:tags r:id="rId4"/>
            </p:custDataLst>
          </p:nvPr>
        </p:nvSpPr>
        <p:spPr>
          <a:xfrm>
            <a:off x="2077408" y="159751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竞争激烈：随着电商市场的不断扩大，竞争越来越激烈，企业需要不断提升自身竞争力。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0" name="矩形: 圆角 48"/>
          <p:cNvSpPr/>
          <p:nvPr>
            <p:custDataLst>
              <p:tags r:id="rId5"/>
            </p:custDataLst>
          </p:nvPr>
        </p:nvSpPr>
        <p:spPr>
          <a:xfrm>
            <a:off x="6234908" y="14933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3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178820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32" name="标题"/>
          <p:cNvSpPr txBox="1"/>
          <p:nvPr>
            <p:custDataLst>
              <p:tags r:id="rId7"/>
            </p:custDataLst>
          </p:nvPr>
        </p:nvSpPr>
        <p:spPr>
          <a:xfrm>
            <a:off x="6359804" y="160908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34" name="正文"/>
          <p:cNvSpPr txBox="1"/>
          <p:nvPr>
            <p:custDataLst>
              <p:tags r:id="rId8"/>
            </p:custDataLst>
          </p:nvPr>
        </p:nvSpPr>
        <p:spPr>
          <a:xfrm>
            <a:off x="7473507" y="159751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消费者需求多样化：消费者对商品和服务的品质和个性化需求越来越高，需要企业不断创新以满足消费者需求。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6" name="矩形: 圆角 53"/>
          <p:cNvSpPr/>
          <p:nvPr>
            <p:custDataLst>
              <p:tags r:id="rId9"/>
            </p:custDataLst>
          </p:nvPr>
        </p:nvSpPr>
        <p:spPr>
          <a:xfrm>
            <a:off x="838200" y="307798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5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337346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38" name="标题"/>
          <p:cNvSpPr txBox="1"/>
          <p:nvPr>
            <p:custDataLst>
              <p:tags r:id="rId11"/>
            </p:custDataLst>
          </p:nvPr>
        </p:nvSpPr>
        <p:spPr>
          <a:xfrm>
            <a:off x="963096" y="31943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40" name="正文"/>
          <p:cNvSpPr txBox="1"/>
          <p:nvPr>
            <p:custDataLst>
              <p:tags r:id="rId12"/>
            </p:custDataLst>
          </p:nvPr>
        </p:nvSpPr>
        <p:spPr>
          <a:xfrm>
            <a:off x="2077408" y="318277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物流配送挑战：随着电商业务量的增长，物流配送的效率和准确性成为一大挑战，需要企业加强物流体系建设。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2" name="矩形: 圆角 57"/>
          <p:cNvSpPr/>
          <p:nvPr>
            <p:custDataLst>
              <p:tags r:id="rId13"/>
            </p:custDataLst>
          </p:nvPr>
        </p:nvSpPr>
        <p:spPr>
          <a:xfrm>
            <a:off x="6234908" y="307798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7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337346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44" name="标题"/>
          <p:cNvSpPr txBox="1"/>
          <p:nvPr>
            <p:custDataLst>
              <p:tags r:id="rId15"/>
            </p:custDataLst>
          </p:nvPr>
        </p:nvSpPr>
        <p:spPr>
          <a:xfrm>
            <a:off x="6359804" y="31943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46" name="正文"/>
          <p:cNvSpPr txBox="1"/>
          <p:nvPr>
            <p:custDataLst>
              <p:tags r:id="rId16"/>
            </p:custDataLst>
          </p:nvPr>
        </p:nvSpPr>
        <p:spPr>
          <a:xfrm>
            <a:off x="7473507" y="318277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数据安全和隐私保护：电商交易涉及到大量的个人信息和交易数据，需要企业加强数据安全和隐私保护措施，保障消费者权益。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8" name="矩形: 圆角 62"/>
          <p:cNvSpPr/>
          <p:nvPr>
            <p:custDataLst>
              <p:tags r:id="rId17"/>
            </p:custDataLst>
          </p:nvPr>
        </p:nvSpPr>
        <p:spPr>
          <a:xfrm>
            <a:off x="838200" y="466324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9" name="直接连接符 6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00034" y="4958727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50" name="标题"/>
          <p:cNvSpPr txBox="1"/>
          <p:nvPr>
            <p:custDataLst>
              <p:tags r:id="rId19"/>
            </p:custDataLst>
          </p:nvPr>
        </p:nvSpPr>
        <p:spPr>
          <a:xfrm>
            <a:off x="963096" y="4778999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52" name="正文"/>
          <p:cNvSpPr txBox="1"/>
          <p:nvPr>
            <p:custDataLst>
              <p:tags r:id="rId20"/>
            </p:custDataLst>
          </p:nvPr>
        </p:nvSpPr>
        <p:spPr>
          <a:xfrm>
            <a:off x="2077408" y="476803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跨境电商的兴起：随着全球化的加速和跨境贸易的增加，跨境电商成为电商行业的一大趋势，需要企业加强全球化战略布局。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2024年电商行业发展策略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39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3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提升用户体验和服务质量</a:t>
            </a:r>
            <a:endParaRPr altLang="en-US" lang="zh-CN"/>
          </a:p>
        </p:txBody>
      </p:sp>
      <p:sp>
        <p:nvSpPr>
          <p:cNvPr id="10494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优化购物流程：简化购物步骤，提高购物便利性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提升物流配送：提高配送速度，确保商品安全准时送达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个性化推荐：利用大数据分析用户喜好，提供定制化推荐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建立客服体系：提供专业、及时、友好的客户服务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加强供应链管理和物流体系建设</a:t>
            </a:r>
            <a:endParaRPr altLang="en-US" lang="zh-CN"/>
          </a:p>
        </p:txBody>
      </p:sp>
      <p:sp>
        <p:nvSpPr>
          <p:cNvPr id="10494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供应链管理：整合资源，优化流程，提高效率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智能化技术应用：提高供应链和物流体系的智能化水平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绿色环保：推动可持续发展，降低碳排放，实现绿色物流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物流体系建设：降低成本，提升配送速度，增强客户体验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创新营销策略和推广手段</a:t>
            </a:r>
            <a:endParaRPr altLang="en-US" lang="zh-CN"/>
          </a:p>
        </p:txBody>
      </p:sp>
      <p:sp>
        <p:nvSpPr>
          <p:cNvPr id="10495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利用社交媒体平台进行精准营销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跨界合作，实现品牌共赢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创新广告形式，提高广告效果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短视频和直播带货成为主流营销方式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强化数据分析和人工智能应用</a:t>
            </a:r>
            <a:endParaRPr altLang="en-US" lang="zh-CN"/>
          </a:p>
        </p:txBody>
      </p:sp>
      <p:sp>
        <p:nvSpPr>
          <p:cNvPr id="10496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利用大数据分析用户行为和消费习惯，为精准营销提供支持。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引入人工智能技术，提升客户服务体验和智能化水平。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利用数据挖掘和机器学习技术，优化产品推荐和个性化服务。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强化数据安全和隐私保护，确保用户信息安全和合规性。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不同类型电商企业的应对策略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69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平台型电商企业</a:t>
            </a:r>
            <a:endParaRPr altLang="en-US" lang="zh-CN"/>
          </a:p>
        </p:txBody>
      </p:sp>
      <p:sp>
        <p:nvSpPr>
          <p:cNvPr id="1049756" name="文本框 10"/>
          <p:cNvSpPr txBox="1"/>
          <p:nvPr>
            <p:custDataLst>
              <p:tags r:id="rId1"/>
            </p:custDataLst>
          </p:nvPr>
        </p:nvSpPr>
        <p:spPr>
          <a:xfrm>
            <a:off x="971733" y="465640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定义：平台型电商企业是指通过搭建在线交易平台，吸引商家入驻，为消费者提供商品或服务的电商企业。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8" name="矩形 11"/>
          <p:cNvSpPr/>
          <p:nvPr>
            <p:custDataLst>
              <p:tags r:id="rId2"/>
            </p:custDataLst>
          </p:nvPr>
        </p:nvSpPr>
        <p:spPr>
          <a:xfrm>
            <a:off x="971733" y="4485696"/>
            <a:ext cx="3225239" cy="1689627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760" name="文本框 17"/>
          <p:cNvSpPr txBox="1"/>
          <p:nvPr>
            <p:custDataLst>
              <p:tags r:id="rId3"/>
            </p:custDataLst>
          </p:nvPr>
        </p:nvSpPr>
        <p:spPr>
          <a:xfrm>
            <a:off x="3288806" y="1535108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应对策略：平台型电商企业应注重提升用户体验，加强平台治理和监管，提高入驻商家的质量和服务水平，以吸引更多消费者。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2" name="矩形 18"/>
          <p:cNvSpPr/>
          <p:nvPr>
            <p:custDataLst>
              <p:tags r:id="rId4"/>
            </p:custDataLst>
          </p:nvPr>
        </p:nvSpPr>
        <p:spPr>
          <a:xfrm>
            <a:off x="3288806" y="1364400"/>
            <a:ext cx="3225239" cy="1689627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764" name="燕尾形 3"/>
          <p:cNvSpPr/>
          <p:nvPr>
            <p:custDataLst>
              <p:tags r:id="rId5"/>
            </p:custDataLst>
          </p:nvPr>
        </p:nvSpPr>
        <p:spPr>
          <a:xfrm>
            <a:off x="1315424" y="3410617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66" name="文本框 13"/>
          <p:cNvSpPr txBox="1"/>
          <p:nvPr>
            <p:custDataLst>
              <p:tags r:id="rId6"/>
            </p:custDataLst>
          </p:nvPr>
        </p:nvSpPr>
        <p:spPr>
          <a:xfrm>
            <a:off x="1574900" y="3530492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25"/>
          <p:cNvSpPr/>
          <p:nvPr>
            <p:custDataLst>
              <p:tags r:id="rId7"/>
            </p:custDataLst>
          </p:nvPr>
        </p:nvSpPr>
        <p:spPr>
          <a:xfrm>
            <a:off x="1379914" y="3454622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0" name="燕尾形 29"/>
          <p:cNvSpPr/>
          <p:nvPr>
            <p:custDataLst>
              <p:tags r:id="rId8"/>
            </p:custDataLst>
          </p:nvPr>
        </p:nvSpPr>
        <p:spPr>
          <a:xfrm>
            <a:off x="3668915" y="3412134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2" name="文本框 30"/>
          <p:cNvSpPr txBox="1"/>
          <p:nvPr>
            <p:custDataLst>
              <p:tags r:id="rId9"/>
            </p:custDataLst>
          </p:nvPr>
        </p:nvSpPr>
        <p:spPr>
          <a:xfrm>
            <a:off x="3928391" y="3532009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1"/>
          <p:cNvSpPr/>
          <p:nvPr>
            <p:custDataLst>
              <p:tags r:id="rId10"/>
            </p:custDataLst>
          </p:nvPr>
        </p:nvSpPr>
        <p:spPr>
          <a:xfrm>
            <a:off x="3733405" y="3456139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6" name="燕尾形 33"/>
          <p:cNvSpPr/>
          <p:nvPr>
            <p:custDataLst>
              <p:tags r:id="rId11"/>
            </p:custDataLst>
          </p:nvPr>
        </p:nvSpPr>
        <p:spPr>
          <a:xfrm>
            <a:off x="6022406" y="3413652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8" name="文本框 34"/>
          <p:cNvSpPr txBox="1"/>
          <p:nvPr>
            <p:custDataLst>
              <p:tags r:id="rId12"/>
            </p:custDataLst>
          </p:nvPr>
        </p:nvSpPr>
        <p:spPr>
          <a:xfrm>
            <a:off x="6281882" y="3533527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5"/>
          <p:cNvSpPr/>
          <p:nvPr>
            <p:custDataLst>
              <p:tags r:id="rId13"/>
            </p:custDataLst>
          </p:nvPr>
        </p:nvSpPr>
        <p:spPr>
          <a:xfrm>
            <a:off x="6086896" y="3457656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82" name="燕尾形 37"/>
          <p:cNvSpPr/>
          <p:nvPr>
            <p:custDataLst>
              <p:tags r:id="rId14"/>
            </p:custDataLst>
          </p:nvPr>
        </p:nvSpPr>
        <p:spPr>
          <a:xfrm>
            <a:off x="8375897" y="3415169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84" name="文本框 38"/>
          <p:cNvSpPr txBox="1"/>
          <p:nvPr>
            <p:custDataLst>
              <p:tags r:id="rId15"/>
            </p:custDataLst>
          </p:nvPr>
        </p:nvSpPr>
        <p:spPr>
          <a:xfrm>
            <a:off x="8635373" y="3523663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9"/>
          <p:cNvSpPr/>
          <p:nvPr>
            <p:custDataLst>
              <p:tags r:id="rId16"/>
            </p:custDataLst>
          </p:nvPr>
        </p:nvSpPr>
        <p:spPr>
          <a:xfrm>
            <a:off x="8440387" y="3459174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88" name="文本框 53"/>
          <p:cNvSpPr txBox="1"/>
          <p:nvPr>
            <p:custDataLst>
              <p:tags r:id="rId17"/>
            </p:custDataLst>
          </p:nvPr>
        </p:nvSpPr>
        <p:spPr>
          <a:xfrm>
            <a:off x="7995788" y="153738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挑战：平台型电商企业面临竞争激烈、法律法规限制、消费者权益保护等方面的挑战，需要加强风险控制和合规管理。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0" name="矩形 54"/>
          <p:cNvSpPr/>
          <p:nvPr>
            <p:custDataLst>
              <p:tags r:id="rId18"/>
            </p:custDataLst>
          </p:nvPr>
        </p:nvSpPr>
        <p:spPr>
          <a:xfrm>
            <a:off x="7995788" y="1366676"/>
            <a:ext cx="3225239" cy="1689627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792" name="文本框 63"/>
          <p:cNvSpPr txBox="1"/>
          <p:nvPr>
            <p:custDataLst>
              <p:tags r:id="rId19"/>
            </p:custDataLst>
          </p:nvPr>
        </p:nvSpPr>
        <p:spPr>
          <a:xfrm>
            <a:off x="5642297" y="4659439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优势：平台型电商企业具有丰富的用户资源和数据优势，可以通过大数据分析、个性化推荐等方式提高用户粘性和转化率。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4" name="矩形 64"/>
          <p:cNvSpPr/>
          <p:nvPr>
            <p:custDataLst>
              <p:tags r:id="rId20"/>
            </p:custDataLst>
          </p:nvPr>
        </p:nvSpPr>
        <p:spPr>
          <a:xfrm>
            <a:off x="5642297" y="4488731"/>
            <a:ext cx="3225239" cy="1689627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品牌型电商企业</a:t>
            </a:r>
            <a:endParaRPr altLang="en-US" lang="zh-CN"/>
          </a:p>
        </p:txBody>
      </p:sp>
      <p:sp>
        <p:nvSpPr>
          <p:cNvPr id="10498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品牌建设：注重品牌形象和口碑，提高品牌知名度和美誉度。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品质保证：严格把控产品质量，确保消费者满意度。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创新驱动：不断推出新产品和特色服务，满足消费者个性化需求。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营销推广：利用社交媒体等渠道进行品牌宣传和推广，提高品牌曝光度。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社交电商企业</a:t>
            </a:r>
            <a:endParaRPr altLang="en-US" lang="zh-CN"/>
          </a:p>
        </p:txBody>
      </p:sp>
      <p:sp>
        <p:nvSpPr>
          <p:cNvPr id="10498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定义：利用社交媒体平台进行商品销售的企业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优势：利用社交媒体的用户基础和互动性，提高品牌知名度和用户粘性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应对策略：加强社交媒体营销，提高用户体验和互动性，增加用户忠诚度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案例：拼多多、抖音电商等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新零售企业</a:t>
            </a:r>
            <a:endParaRPr altLang="en-US" lang="zh-CN"/>
          </a:p>
        </p:txBody>
      </p:sp>
      <p:sp>
        <p:nvSpPr>
          <p:cNvPr id="10499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拥抱数字化转型，提升线上线下的融合体验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利用大数据和人工智能技术，精准定位消费者需求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创新商业模式，打造个性化、定制化的产品和服务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加强与供应商、物流合作伙伴的协同，提升供应链效率和客户满意度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政策环境和法律法规的影响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98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9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国家政策对电商行业的影响</a:t>
            </a:r>
            <a:endParaRPr altLang="en-US" lang="zh-CN"/>
          </a:p>
        </p:txBody>
      </p:sp>
      <p:sp>
        <p:nvSpPr>
          <p:cNvPr id="10500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政策环境对电商行业发展的影响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法律法规对电商行业规范和监管的影响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政策优惠和扶持对电商行业发展的推动作用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政策调整对电商行业发展的挑战与机遇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相关法律法规的制定和实施</a:t>
            </a:r>
            <a:endParaRPr altLang="en-US" lang="zh-CN"/>
          </a:p>
        </p:txBody>
      </p:sp>
      <p:sp>
        <p:nvSpPr>
          <p:cNvPr id="10501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电商法：规范电商行业行为，保障消费者权益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支付法规：规范电商支付行为，保障交易安全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知识产权保护法：保护知识产权，防止侵权行为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税收政策：对电商征税的规定和调整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国际电商市场的政策和法律环境</a:t>
            </a:r>
            <a:endParaRPr altLang="en-US" lang="zh-CN"/>
          </a:p>
        </p:txBody>
      </p:sp>
      <p:sp>
        <p:nvSpPr>
          <p:cNvPr id="10501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数据保护法规：各国对个人信息和隐私保护的法规要求，如何合规运营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知识产权保护：如何确保电商平台上销售的商品不侵犯任何知识产权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各国政策差异：不同国家对电商的税收、数据保护、消费者权益等方面的政策差异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跨境税收问题：如何合理规避税收，降低运营成本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案例分析和发展建议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2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25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06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国内外典型电商企业的成功经验和发展策略</a:t>
            </a:r>
            <a:endParaRPr altLang="en-US" lang="zh-CN"/>
          </a:p>
        </p:txBody>
      </p:sp>
      <p:sp>
        <p:nvSpPr>
          <p:cNvPr id="10503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京东：中国电商巨头，成功经验在于自建物流体系和优质客户服务，发展策略为提升用户体验和拓展新品类。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拼多多：中国社交电商代表，成功经验在于借助社交平台和低价策略，发展策略为不断创新和扩大用户规模。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亚马逊：全球电商巨头，成功经验在于技术创新和大数据应用，发展策略为多元化经营和拓展海外市场。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阿里巴巴：中国电商巨头，成功经验在于商业模式创新和生态系统建设，发展策略为持续扩大市场份额和拓展新业务领域。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电商行业的创新案例和启示</a:t>
            </a:r>
            <a:endParaRPr altLang="en-US" lang="zh-CN"/>
          </a:p>
        </p:txBody>
      </p:sp>
      <p:sp>
        <p:nvSpPr>
          <p:cNvPr id="10503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行业启示：注重用户体验、数据驱动、跨界合作等创新思维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发展建议：鼓励企业探索新模式、加强人才培养和政策支持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案例介绍：拼多多、抖音等电商平台的创新模式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创新点分析：社交电商、直播电商等新业态的崛起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对电商企业发展的建议和展望</a:t>
            </a:r>
            <a:endParaRPr altLang="en-US" lang="zh-CN"/>
          </a:p>
        </p:txBody>
      </p:sp>
      <p:sp>
        <p:nvSpPr>
          <p:cNvPr id="10504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建议：加强技术创新，提升用户体验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建议：优化供应链管理，降低运营成本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建议：拓展海外市场，提高品牌影响力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展望：未来电商行业将更加注重品质和服务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49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6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6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6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6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6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6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6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6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6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6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30_6*l_h_a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30_6*l_h_i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123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6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4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4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4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4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4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4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4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4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4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4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4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4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4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4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4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4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8_4*l_h_i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8_4*l_h_i*1_5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8_4*l_h_a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8_4*l_h_f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16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6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6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12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6"/>
</p:tagLst>
</file>

<file path=ppt/tags/tag36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9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2024-01-06T06:46:32Z</dcterms:created>
  <dcterms:modified xsi:type="dcterms:W3CDTF">2024-01-06T06:46:32Z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5b80796f2da440dfa4ae62b18da819ac_21</vt:lpwstr>
  </property>
</Properties>
</file>