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82" r:id="rId1"/>
    <p:sldMasterId id="2147484319" r:id="rId2"/>
  </p:sldMasterIdLst>
  <p:notesMasterIdLst>
    <p:notesMasterId r:id="rId3"/>
  </p:notesMasterIdLst>
  <p:sldIdLst>
    <p:sldId id="564" r:id="rId4"/>
    <p:sldId id="568" r:id="rId5"/>
    <p:sldId id="571" r:id="rId6"/>
    <p:sldId id="574" r:id="rId7"/>
    <p:sldId id="580" r:id="rId9"/>
    <p:sldId id="583" r:id="rId10"/>
    <p:sldId id="586" r:id="rId11"/>
    <p:sldId id="589" r:id="rId12"/>
    <p:sldId id="592" r:id="rId13"/>
    <p:sldId id="598" r:id="rId15"/>
    <p:sldId id="601" r:id="rId16"/>
    <p:sldId id="604" r:id="rId17"/>
    <p:sldId id="607" r:id="rId18"/>
    <p:sldId id="610" r:id="rId19"/>
    <p:sldId id="616" r:id="rId21"/>
    <p:sldId id="619" r:id="rId22"/>
    <p:sldId id="622" r:id="rId23"/>
    <p:sldId id="625" r:id="rId24"/>
    <p:sldId id="628" r:id="rId25"/>
    <p:sldId id="634" r:id="rId27"/>
    <p:sldId id="637" r:id="rId28"/>
    <p:sldId id="640" r:id="rId29"/>
    <p:sldId id="643" r:id="rId30"/>
    <p:sldId id="646" r:id="rId31"/>
    <p:sldId id="652" r:id="rId33"/>
    <p:sldId id="655" r:id="rId34"/>
    <p:sldId id="658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  <p:sldLayoutId id="2147484325" r:id="rId6"/>
    <p:sldLayoutId id="2147484326" r:id="rId7"/>
    <p:sldLayoutId id="2147484327" r:id="rId8"/>
    <p:sldLayoutId id="2147484328" r:id="rId9"/>
    <p:sldLayoutId id="2147484329" r:id="rId10"/>
    <p:sldLayoutId id="21474843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tags" Target="../tags/tag208.xml"/><Relationship Id="rId22" Type="http://schemas.openxmlformats.org/officeDocument/2006/relationships/tags" Target="../tags/tag209.xml"/><Relationship Id="rId23" Type="http://schemas.openxmlformats.org/officeDocument/2006/relationships/tags" Target="../tags/tag210.xml"/><Relationship Id="rId24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人寿保险行业工作总结及工作展望2024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工作亮点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工作不足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行业概况和发展历程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行业规模和增长速度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行业主要产品和业务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行业监管和政策环境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行业发展趋势和未来预测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公司的市场地位和影响力</a:t>
            </a:r>
            <a:endParaRPr altLang="en-US" lang="zh-CN"/>
          </a:p>
        </p:txBody>
      </p:sp>
      <p:sp>
        <p:nvSpPr>
          <p:cNvPr id="10489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公司的品牌知名度和影响力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公司的主要客户群体和客户满意度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公司在保险行业的市场份额和排名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公司的主要竞争对手和市场份额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主要业务板块和产品线</a:t>
            </a:r>
            <a:endParaRPr altLang="en-US" lang="zh-CN"/>
          </a:p>
        </p:txBody>
      </p:sp>
      <p:sp>
        <p:nvSpPr>
          <p:cNvPr id="1049004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人寿保险业务：包括寿险、健康险、意外险等主要产品线，以及其销售渠道和推广策略。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养老保险业务：包括企业年金、个人储蓄性养老保险等，以及其运营模式和投资策略。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资产管理业务：包括保险资金运用、资产管理服务等，以及其投资策略和风险管理措施。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健康管理业务：包括健康咨询、健康保险、健康管理服务等，以及其运营模式和推广策略。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科技支持业务：包括保险科技研发、信息技术服务等，以及其技术架构和解决方案。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经营业绩和财务状况</a:t>
            </a:r>
            <a:endParaRPr altLang="en-US" lang="zh-CN"/>
          </a:p>
        </p:txBody>
      </p:sp>
      <p:sp>
        <p:nvSpPr>
          <p:cNvPr id="10490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经营策略：市场定位、产品策略、渠道策略等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未来展望：市场趋势、竞争态势、公司战略等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2023年经营业绩：保费收入、赔付情况、市场份额等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财务状况：收入结构、支出结构、偿付能力等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工作亮点</a:t>
            </a:r>
            <a:endParaRPr altLang="en-US" lang="zh-CN"/>
          </a:p>
        </p:txBody>
      </p:sp>
      <p:sp>
        <p:nvSpPr>
          <p:cNvPr id="104910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创新业务模式和产品服务</a:t>
            </a:r>
            <a:endParaRPr altLang="en-US" lang="zh-CN"/>
          </a:p>
        </p:txBody>
      </p:sp>
      <p:sp>
        <p:nvSpPr>
          <p:cNvPr id="10491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创新业务模式：探索新的保险销售模式，如互联网保险、直销等，提高业务效率和质量。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创新产品服务：推出符合市场需求的新保险产品，如健康保险、养老保险等，满足客户多样化需求。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提升客户体验：优化客户服务流程，提高服务质量，增强客户满意度和忠诚度。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强化风险管理：加强风险管理和控制，确保公司稳健经营和可持续发展。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提升客户体验和满意度</a:t>
            </a:r>
            <a:endParaRPr altLang="en-US" lang="zh-CN"/>
          </a:p>
        </p:txBody>
      </p:sp>
      <p:sp>
        <p:nvSpPr>
          <p:cNvPr id="10492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提升客户体验：优化产品设计，提高保险产品的易用性和便捷性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提升满意度：加强售后服务，提高客户对保险公司的信任度和满意度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创新业务模式：探索新的业务模式，如互联网保险、移动保险等，提高客户投保的便捷性和体验感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强化风险管理：加强风险管理和控制，提高保险公司的稳健性和可持续性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加强风险管理和内部控制</a:t>
            </a:r>
            <a:endParaRPr altLang="en-US" lang="zh-CN"/>
          </a:p>
        </p:txBody>
      </p:sp>
      <p:sp>
        <p:nvSpPr>
          <p:cNvPr id="10492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提升服务质量：通过加强员工培训和客户服务，提高服务质量，增强客户满意度。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加强风险管理和内部控制：通过完善风险管理制度和加强内部控制，有效降低保险业务风险，提高公司稳健性。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优化产品设计：根据市场需求和客户需求，不断优化保险产品设计，提高产品竞争力。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创新业务模式：积极探索新的业务模式，如互联网保险、健康管理等，拓展业务范围，提高公司盈利能力。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推动数字化转型和智能化升级</a:t>
            </a:r>
            <a:endParaRPr altLang="en-US" lang="zh-CN"/>
          </a:p>
        </p:txBody>
      </p:sp>
      <p:sp>
        <p:nvSpPr>
          <p:cNvPr id="10493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智能化升级：引入人工智能技术，提升客户服务质量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推动数字化转型：采用先进技术，提高业务处理效率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优化产品设计：根据客户需求，创新保险产品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加强风险管理：完善风险评估体系，确保业务稳健发展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工作不足</a:t>
            </a:r>
            <a:endParaRPr altLang="en-US" lang="zh-CN"/>
          </a:p>
        </p:txBody>
      </p:sp>
      <p:sp>
        <p:nvSpPr>
          <p:cNvPr id="104937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市场竞争激烈，业务拓展难度加大</a:t>
            </a:r>
            <a:endParaRPr altLang="en-US" lang="zh-CN"/>
          </a:p>
        </p:txBody>
      </p:sp>
      <p:sp>
        <p:nvSpPr>
          <p:cNvPr id="104942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556"/>
          </a:bodyPr>
          <a:p>
            <a:r>
              <a:rPr altLang="en-US" lang="zh-CN"/>
              <a:t>市场竞争激烈：随着保险市场的不断开放和竞争的加剧，人寿保险行业面临着来自国内外众多保险公司的竞争，市场份额争夺激烈。</a:t>
            </a:r>
            <a:endParaRPr altLang="en-US" lang="zh-CN"/>
          </a:p>
          <a:p>
            <a:r>
              <a:rPr altLang="en-US" lang="zh-CN"/>
              <a:t>业务拓展难度加大：由于市场竞争的加剧，人寿保险行业在拓展新业务时面临更多的困难和挑战，需要付出更多的努力和资源。  以下是用户提供的信息和标题： 我正在写一份主题为“人寿保险行业工作总结及工作展望2024”的PPT,现在准备介绍“工作不足”,请帮我生成“客户服务质量有待提高”为标题的内容 客户服务质量有待提高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我正在写一份主题为“人寿保险行业工作总结及工作展望2024”的PPT,现在准备介绍“工作不足”,请帮我生成“客户服务质量有待提高”为标题的内容</a:t>
            </a:r>
            <a:endParaRPr altLang="en-US" lang="zh-CN"/>
          </a:p>
          <a:p>
            <a:pPr lvl="1"/>
            <a:r>
              <a:rPr altLang="en-US" lang="zh-CN"/>
              <a:t>客户服务质量有待提高</a:t>
            </a:r>
            <a:endParaRPr altLang="en-US" lang="zh-CN"/>
          </a:p>
          <a:p>
            <a:r>
              <a:rPr altLang="en-US" lang="zh-CN"/>
              <a:t>客户服务质量是保险公司赢得客户信任和忠诚度的关键因素之一，但目前人寿保险行业在客户服务方面还存在一些不足。</a:t>
            </a:r>
            <a:endParaRPr altLang="en-US" lang="zh-CN"/>
          </a:p>
          <a:p>
            <a:r>
              <a:rPr altLang="en-US" lang="zh-CN"/>
              <a:t>客户服务人员素质参差不齐，部分人员缺乏专业知识和服务技能，无法为客户提供优质的服务。</a:t>
            </a:r>
            <a:endParaRPr altLang="en-US" lang="zh-CN"/>
          </a:p>
          <a:p>
            <a:r>
              <a:rPr altLang="en-US" lang="zh-CN"/>
              <a:t>客户服务流程不够完善，部分环节存在漏洞和不足，影响了客户体验和服务质量。</a:t>
            </a:r>
            <a:endParaRPr altLang="en-US" lang="zh-CN"/>
          </a:p>
          <a:p>
            <a:r>
              <a:rPr altLang="en-US" lang="zh-CN"/>
              <a:t>客户服务意识和文化尚未深入人心，部分员工缺乏客户至上的服务理念，影响了客户满意度和忠诚度。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客户需求多样化，服务水平有待提升</a:t>
            </a:r>
            <a:endParaRPr altLang="en-US" lang="zh-CN"/>
          </a:p>
        </p:txBody>
      </p:sp>
      <p:cxnSp>
        <p:nvCxnSpPr>
          <p:cNvPr id="3145741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3084256" y="1739273"/>
            <a:ext cx="0" cy="325660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462" name="文本框 3"/>
          <p:cNvSpPr txBox="1"/>
          <p:nvPr>
            <p:custDataLst>
              <p:tags r:id="rId2"/>
            </p:custDataLst>
          </p:nvPr>
        </p:nvSpPr>
        <p:spPr>
          <a:xfrm>
            <a:off x="2798697" y="1364400"/>
            <a:ext cx="569904" cy="344494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01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464" name="文本框 4"/>
          <p:cNvSpPr txBox="1"/>
          <p:nvPr>
            <p:custDataLst>
              <p:tags r:id="rId3"/>
            </p:custDataLst>
          </p:nvPr>
        </p:nvSpPr>
        <p:spPr>
          <a:xfrm>
            <a:off x="3368601" y="1365008"/>
            <a:ext cx="6025310" cy="344494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客户需求多样化：随着市场竞争的加剧，客户对保险产品的需求也越来越多样化，需要公司不断创新和改进产品以满足客户需求。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466" name="文本框 5"/>
          <p:cNvSpPr txBox="1"/>
          <p:nvPr>
            <p:custDataLst>
              <p:tags r:id="rId4"/>
            </p:custDataLst>
          </p:nvPr>
        </p:nvSpPr>
        <p:spPr>
          <a:xfrm>
            <a:off x="3368601" y="1708894"/>
            <a:ext cx="6025310" cy="503679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68" name="文本框 6"/>
          <p:cNvSpPr txBox="1"/>
          <p:nvPr>
            <p:custDataLst>
              <p:tags r:id="rId5"/>
            </p:custDataLst>
          </p:nvPr>
        </p:nvSpPr>
        <p:spPr>
          <a:xfrm>
            <a:off x="2798697" y="2156676"/>
            <a:ext cx="569904" cy="344494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02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470" name="文本框 7"/>
          <p:cNvSpPr txBox="1"/>
          <p:nvPr>
            <p:custDataLst>
              <p:tags r:id="rId6"/>
            </p:custDataLst>
          </p:nvPr>
        </p:nvSpPr>
        <p:spPr>
          <a:xfrm>
            <a:off x="3368601" y="2156676"/>
            <a:ext cx="6025310" cy="344494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服务水平有待提升：在保险行业中，服务水平的高低直接影响到客户的满意度和忠诚度。目前，公司需要进一步提升服务水平，包括提高服务效率、加强售后服务等，以提升客户满意度和忠诚度。  工作不足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7"/>
            </p:custDataLst>
          </p:nvPr>
        </p:nvSpPr>
        <p:spPr>
          <a:xfrm>
            <a:off x="3368601" y="2502993"/>
            <a:ext cx="6025310" cy="503679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工作不足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74" name="文本框 9"/>
          <p:cNvSpPr txBox="1"/>
          <p:nvPr>
            <p:custDataLst>
              <p:tags r:id="rId8"/>
            </p:custDataLst>
          </p:nvPr>
        </p:nvSpPr>
        <p:spPr>
          <a:xfrm>
            <a:off x="2798697" y="2950775"/>
            <a:ext cx="569904" cy="344494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03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476" name="文本框 10"/>
          <p:cNvSpPr txBox="1"/>
          <p:nvPr>
            <p:custDataLst>
              <p:tags r:id="rId9"/>
            </p:custDataLst>
          </p:nvPr>
        </p:nvSpPr>
        <p:spPr>
          <a:xfrm>
            <a:off x="3368601" y="2950775"/>
            <a:ext cx="6025310" cy="344494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创新能力不足：在保险行业中，创新是公司发展的重要驱动力。目前，公司需要加强创新能力，包括产品创新、服务创新等，以适应市场的变化和客户的需求。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478" name="文本框 12"/>
          <p:cNvSpPr txBox="1"/>
          <p:nvPr>
            <p:custDataLst>
              <p:tags r:id="rId10"/>
            </p:custDataLst>
          </p:nvPr>
        </p:nvSpPr>
        <p:spPr>
          <a:xfrm>
            <a:off x="3368601" y="3295877"/>
            <a:ext cx="6025310" cy="503679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80" name="文本框 16"/>
          <p:cNvSpPr txBox="1"/>
          <p:nvPr>
            <p:custDataLst>
              <p:tags r:id="rId11"/>
            </p:custDataLst>
          </p:nvPr>
        </p:nvSpPr>
        <p:spPr>
          <a:xfrm>
            <a:off x="2798697" y="3743659"/>
            <a:ext cx="569904" cy="344494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04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482" name="文本框 17"/>
          <p:cNvSpPr txBox="1"/>
          <p:nvPr>
            <p:custDataLst>
              <p:tags r:id="rId12"/>
            </p:custDataLst>
          </p:nvPr>
        </p:nvSpPr>
        <p:spPr>
          <a:xfrm>
            <a:off x="3368601" y="3743659"/>
            <a:ext cx="6025310" cy="344494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营销策略不够精准：在保险行业中，营销策略的精准度直接影响到公司的市场份额和销售业绩。目前，公司需要加强营销策略的精准度，包括精准定位目标客户、制定有针对性的营销策略等，以提高销售业绩和市场占有率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484" name="文本框 18"/>
          <p:cNvSpPr txBox="1"/>
          <p:nvPr>
            <p:custDataLst>
              <p:tags r:id="rId13"/>
            </p:custDataLst>
          </p:nvPr>
        </p:nvSpPr>
        <p:spPr>
          <a:xfrm>
            <a:off x="3368601" y="4088761"/>
            <a:ext cx="6025310" cy="503679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86" name="文本框 22"/>
          <p:cNvSpPr txBox="1"/>
          <p:nvPr>
            <p:custDataLst>
              <p:tags r:id="rId14"/>
            </p:custDataLst>
          </p:nvPr>
        </p:nvSpPr>
        <p:spPr>
          <a:xfrm>
            <a:off x="2798697" y="4536543"/>
            <a:ext cx="569904" cy="344494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05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488" name="文本框 23"/>
          <p:cNvSpPr txBox="1"/>
          <p:nvPr>
            <p:custDataLst>
              <p:tags r:id="rId15"/>
            </p:custDataLst>
          </p:nvPr>
        </p:nvSpPr>
        <p:spPr>
          <a:xfrm>
            <a:off x="3368601" y="4536543"/>
            <a:ext cx="6025310" cy="344494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风险管理能力有待提高：在保险行业中，风险管理是公司稳健发展的重要保障。目前，公司需要加强风险管理能力，包括完善风险管理制度、提高风险识别和评估能力等，以降低风险对公司的影响。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490" name="文本框 24"/>
          <p:cNvSpPr txBox="1"/>
          <p:nvPr>
            <p:custDataLst>
              <p:tags r:id="rId16"/>
            </p:custDataLst>
          </p:nvPr>
        </p:nvSpPr>
        <p:spPr>
          <a:xfrm>
            <a:off x="3368601" y="4881645"/>
            <a:ext cx="6025310" cy="503679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492" name="文本框 32"/>
          <p:cNvSpPr txBox="1"/>
          <p:nvPr>
            <p:custDataLst>
              <p:tags r:id="rId17"/>
            </p:custDataLst>
          </p:nvPr>
        </p:nvSpPr>
        <p:spPr>
          <a:xfrm>
            <a:off x="2798697" y="5329427"/>
            <a:ext cx="569904" cy="344494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06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494" name="文本框 33"/>
          <p:cNvSpPr txBox="1"/>
          <p:nvPr>
            <p:custDataLst>
              <p:tags r:id="rId18"/>
            </p:custDataLst>
          </p:nvPr>
        </p:nvSpPr>
        <p:spPr>
          <a:xfrm>
            <a:off x="3368601" y="5329427"/>
            <a:ext cx="6025310" cy="344494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人才队伍建设需要加强：在保险行业中，人才是公司发展的重要支撑。目前，公司需要加强人才队伍建设，包括引进优秀人才、加强员工培训等，以提高员工素质和公司整体竞争力。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496" name="文本框 34"/>
          <p:cNvSpPr txBox="1"/>
          <p:nvPr>
            <p:custDataLst>
              <p:tags r:id="rId19"/>
            </p:custDataLst>
          </p:nvPr>
        </p:nvSpPr>
        <p:spPr>
          <a:xfrm>
            <a:off x="3368601" y="5674529"/>
            <a:ext cx="6025310" cy="503679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43" name="直接连接符 35"/>
          <p:cNvCxnSpPr>
            <a:cxnSpLocks/>
          </p:cNvCxnSpPr>
          <p:nvPr>
            <p:custDataLst>
              <p:tags r:id="rId20"/>
            </p:custDataLst>
          </p:nvPr>
        </p:nvCxnSpPr>
        <p:spPr>
          <a:xfrm flipV="1">
            <a:off x="3084256" y="2501171"/>
            <a:ext cx="0" cy="325660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5" name="直接连接符 36"/>
          <p:cNvCxnSpPr>
            <a:cxnSpLocks/>
          </p:cNvCxnSpPr>
          <p:nvPr>
            <p:custDataLst>
              <p:tags r:id="rId21"/>
            </p:custDataLst>
          </p:nvPr>
        </p:nvCxnSpPr>
        <p:spPr>
          <a:xfrm flipV="1">
            <a:off x="3084256" y="3301953"/>
            <a:ext cx="0" cy="325660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7" name="直接连接符 37"/>
          <p:cNvCxnSpPr>
            <a:cxnSpLocks/>
          </p:cNvCxnSpPr>
          <p:nvPr>
            <p:custDataLst>
              <p:tags r:id="rId22"/>
            </p:custDataLst>
          </p:nvPr>
        </p:nvCxnSpPr>
        <p:spPr>
          <a:xfrm flipV="1">
            <a:off x="3084256" y="4102735"/>
            <a:ext cx="0" cy="325660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9" name="直接连接符 38"/>
          <p:cNvCxnSpPr>
            <a:cxnSpLocks/>
          </p:cNvCxnSpPr>
          <p:nvPr>
            <p:custDataLst>
              <p:tags r:id="rId23"/>
            </p:custDataLst>
          </p:nvPr>
        </p:nvCxnSpPr>
        <p:spPr>
          <a:xfrm flipV="1">
            <a:off x="3084256" y="4903518"/>
            <a:ext cx="0" cy="325660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内部管理流程繁琐，效率有待提高</a:t>
            </a:r>
            <a:endParaRPr altLang="en-US" lang="zh-CN"/>
          </a:p>
        </p:txBody>
      </p:sp>
      <p:sp>
        <p:nvSpPr>
          <p:cNvPr id="10495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缺乏标准化管理：人寿保险行业在内部管理方面缺乏标准化管理，导致不同部门之间存在沟通不畅、协作不力等问题。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内部管理流程繁琐：人寿保险行业在内部管理方面存在流程繁琐的问题，导致工作效率低下。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效率有待提高：由于流程繁琐，导致工作效率不高，需要进一步提高。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缺乏创新精神：人寿保险行业在内部管理方面缺乏创新精神，导致管理模式僵化，无法适应市场变化和客户需求。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人才队伍建设不足，缺乏高端人才</a:t>
            </a:r>
            <a:endParaRPr altLang="en-US" lang="zh-CN"/>
          </a:p>
        </p:txBody>
      </p:sp>
      <p:sp>
        <p:nvSpPr>
          <p:cNvPr id="10495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人才流失严重，导致行业人才短缺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人才队伍结构不合理，缺乏高素质、专业化的人才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缺乏人才培养和引进机制，无法满足行业发展的需求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缺乏高端人才，制约了行业的创新和发展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  <p:sp>
        <p:nvSpPr>
          <p:cNvPr id="104966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把握市场机遇，拓展业务领域</a:t>
            </a:r>
            <a:endParaRPr altLang="en-US" lang="zh-CN"/>
          </a:p>
        </p:txBody>
      </p:sp>
      <p:sp>
        <p:nvSpPr>
          <p:cNvPr id="10497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加强与合作伙伴的沟通与合作，共同推动业务发展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提高员工素质，提升服务质量，增强客户满意度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深入了解市场需求，把握市场机遇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拓展业务领域，扩大市场份额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加强产品创新和服务升级</a:t>
            </a:r>
            <a:endParaRPr altLang="en-US" lang="zh-CN"/>
          </a:p>
        </p:txBody>
      </p:sp>
      <p:sp>
        <p:nvSpPr>
          <p:cNvPr id="10497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拓展销售渠道：利用互联网等新型渠道扩大销售规模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加强产品创新：推出更多符合市场需求的新型保险产品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服务升级：提升客户服务体验，增强客户满意度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提高风险管理水平：加强风险识别和评估，确保公司稳健运营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推动数字化转型和智能化升级</a:t>
            </a:r>
            <a:endParaRPr altLang="en-US" lang="zh-CN"/>
          </a:p>
        </p:txBody>
      </p:sp>
      <p:sp>
        <p:nvSpPr>
          <p:cNvPr id="10498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数字化转型：利用大数据、人工智能等技术提高保险业务效率和质量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智能化升级：通过智能客服、智能核保等技术提升客户服务体验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数字化营销：利用社交媒体、短视频等平台拓展保险销售渠道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数字化风控：利用数据挖掘、机器学习等技术提高风险识别和预防能力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加强内部管理和人才队伍建设</a:t>
            </a:r>
            <a:endParaRPr altLang="en-US" lang="zh-CN"/>
          </a:p>
        </p:txBody>
      </p:sp>
      <p:sp>
        <p:nvSpPr>
          <p:cNvPr id="10498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完善内部管理制度：建立科学、规范、高效的内部管理制度，提高公司运营效率和管理水平。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加强人才队伍建设：加大人才培养力度，引进优秀人才，提高员工素质和业务能力，为公司发展提供有力支持。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优化激励机制：建立合理的激励机制，激发员工积极性和创造力，提高员工满意度和忠诚度。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加强企业文化建设：培育积极向上、富有特色的企业文化，增强员工归属感和凝聚力，为公司发展注入新的活力。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499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结论：人寿保险行业在2024年面临机遇和挑战并存，需要不断创新和提升服务水平，加强内部管理和人才队伍建设，以适应市场变化和客户需求。</a:t>
            </a:r>
            <a:endParaRPr altLang="en-US" lang="zh-CN"/>
          </a:p>
        </p:txBody>
      </p:sp>
      <p:sp>
        <p:nvSpPr>
          <p:cNvPr id="104999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altLang="en-US" lang="zh-CN"/>
              <a:t>机遇：随着经济的发展和人口老龄化的加剧，人寿保险市场需求不断增长，为行业提供了广阔的发展空间。</a:t>
            </a:r>
            <a:endParaRPr altLang="en-US" lang="zh-CN"/>
          </a:p>
          <a:p>
            <a:r>
              <a:rPr altLang="en-US" lang="zh-CN"/>
              <a:t>挑战：市场竞争激烈，客户需求多样化，需要不断提升服务水平和产品质量，以满足客户的需求。</a:t>
            </a:r>
            <a:endParaRPr altLang="en-US" lang="zh-CN"/>
          </a:p>
          <a:p>
            <a:r>
              <a:rPr altLang="en-US" lang="zh-CN"/>
              <a:t>创新：加强技术研发和创新，提高产品和服务的质量和效率，提升客户体验和满意度。</a:t>
            </a:r>
            <a:endParaRPr altLang="en-US" lang="zh-CN"/>
          </a:p>
          <a:p>
            <a:r>
              <a:rPr altLang="en-US" lang="zh-CN"/>
              <a:t>内部管理：加强内部管理和人才队伍建设，提高企业的运营效率和风险管理能力。</a:t>
            </a:r>
            <a:endParaRPr altLang="en-US" lang="zh-CN"/>
          </a:p>
          <a:p>
            <a:r>
              <a:rPr altLang="en-US" lang="zh-CN"/>
              <a:t>人才队伍建设：培养和引进高素质的人才，提高员工的专业素质和服务意识，为客户提供更好的服务。  综上所述，人寿保险行业在2024年需要不断创新和提升服务水平，加强内部管理和人才队伍建设，以适应市场变化和客户需求。</a:t>
            </a:r>
            <a:endParaRPr altLang="en-US" lang="zh-CN"/>
          </a:p>
          <a:p>
            <a:pPr lvl="1"/>
            <a:r>
              <a:rPr altLang="en-US" lang="zh-CN"/>
              <a:t>综上所述，人寿保险行业在2024年需要不断创新和提升服务水平，加强内部管理和人才队伍建设，以适应市场变化和客户需求。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建议：公司应该加强市场调研和客户需求分析，加大产品创新和服务升级力度，优化内部管理流程和提高效率，加强人才队伍建设并引进高端人才。</a:t>
            </a:r>
            <a:endParaRPr altLang="en-US" lang="zh-CN"/>
          </a:p>
        </p:txBody>
      </p:sp>
      <p:sp>
        <p:nvSpPr>
          <p:cNvPr id="10500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加强市场调研和客户需求分析：通过深入了解市场需求和客户偏好，可以更好地制定产品策略和服务方案，提高客户满意度和市场竞争力。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加大产品创新和服务升级力度：不断推出符合市场需求的新产品和服务，同时对现有产品和服务进行升级和改进，提高公司的品牌形象和市场地位。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优化内部管理流程和提高效率：通过改进内部管理流程，提高工作效率和质量，降低成本和风险，增强公司的盈利能力和可持续发展能力。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加强人才队伍建设并引进高端人才：通过加强人才培养和引进高端人才，可以提高公司的核心竞争力和创新能力，为公司的长期发展提供强有力的人才保障。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08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8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1016_5*m_h_i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16_5*m_h_i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1016_5*m_h_a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16_5*m_h_f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2"/>
  <p:tag name="KSO_WM_UNIT_ID" val="diagram20231016_5*m_h_i*1_2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1016_5*m_h_a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16_5*m_h_f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2"/>
  <p:tag name="KSO_WM_UNIT_ID" val="diagram20231016_5*m_h_i*1_3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1016_5*m_h_a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1016_5*m_h_f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4_2"/>
  <p:tag name="KSO_WM_UNIT_ID" val="diagram20231016_5*m_h_i*1_4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31016_5*m_h_a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31016_5*m_h_f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5_2"/>
  <p:tag name="KSO_WM_UNIT_ID" val="diagram20231016_5*m_h_i*1_5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31016_5*m_h_a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6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31016_5*m_h_f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6_2"/>
  <p:tag name="KSO_WM_UNIT_ID" val="diagram20231016_5*m_h_i*1_6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6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6_1"/>
  <p:tag name="KSO_WM_UNIT_ID" val="diagram20231016_5*m_h_a*1_6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6_1"/>
  <p:tag name="KSO_WM_UNIT_ID" val="diagram20231016_5*m_h_f*1_6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1016_5*m_h_i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31016_5*m_h_i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31016_5*m_h_i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"/>
  <p:tag name="KSO_WM_UNIT_ID" val="diagram20231016_5*m_h_i*1_6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0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2023-12-17T20:10:57Z</dcterms:created>
  <dcterms:modified xsi:type="dcterms:W3CDTF">2023-12-17T20:10:57Z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2aba87dbcf654c8d973910ac87f2e074_21</vt:lpwstr>
  </property>
</Properties>
</file>