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313" r:id="rId1"/>
    <p:sldMasterId id="2147484350" r:id="rId2"/>
  </p:sldMasterIdLst>
  <p:notesMasterIdLst>
    <p:notesMasterId r:id="rId3"/>
  </p:notesMasterIdLst>
  <p:sldIdLst>
    <p:sldId id="557" r:id="rId4"/>
    <p:sldId id="560" r:id="rId5"/>
    <p:sldId id="563" r:id="rId6"/>
    <p:sldId id="566" r:id="rId7"/>
    <p:sldId id="572" r:id="rId9"/>
    <p:sldId id="575" r:id="rId10"/>
    <p:sldId id="578" r:id="rId11"/>
    <p:sldId id="581" r:id="rId12"/>
    <p:sldId id="587" r:id="rId14"/>
    <p:sldId id="590" r:id="rId15"/>
    <p:sldId id="593" r:id="rId16"/>
    <p:sldId id="596" r:id="rId17"/>
    <p:sldId id="602" r:id="rId19"/>
    <p:sldId id="605" r:id="rId20"/>
    <p:sldId id="608" r:id="rId21"/>
    <p:sldId id="611" r:id="rId22"/>
    <p:sldId id="617" r:id="rId24"/>
    <p:sldId id="620" r:id="rId25"/>
    <p:sldId id="623" r:id="rId26"/>
    <p:sldId id="626" r:id="rId27"/>
    <p:sldId id="632" r:id="rId29"/>
    <p:sldId id="635" r:id="rId30"/>
    <p:sldId id="638" r:id="rId31"/>
    <p:sldId id="641" r:id="rId32"/>
    <p:sldId id="644" r:id="rId33"/>
    <p:sldId id="650" r:id="rId35"/>
    <p:sldId id="653" r:id="rId36"/>
    <p:sldId id="656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314" r:id="rId1"/>
    <p:sldLayoutId id="2147484315" r:id="rId2"/>
    <p:sldLayoutId id="2147484316" r:id="rId3"/>
    <p:sldLayoutId id="2147484317" r:id="rId4"/>
    <p:sldLayoutId id="2147484318" r:id="rId5"/>
    <p:sldLayoutId id="2147484319" r:id="rId6"/>
    <p:sldLayoutId id="2147484320" r:id="rId7"/>
    <p:sldLayoutId id="2147484321" r:id="rId8"/>
    <p:sldLayoutId id="2147484322" r:id="rId9"/>
    <p:sldLayoutId id="2147484323" r:id="rId10"/>
    <p:sldLayoutId id="214748432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351" r:id="rId1"/>
    <p:sldLayoutId id="2147484352" r:id="rId2"/>
    <p:sldLayoutId id="2147484353" r:id="rId3"/>
    <p:sldLayoutId id="2147484354" r:id="rId4"/>
    <p:sldLayoutId id="2147484355" r:id="rId5"/>
    <p:sldLayoutId id="2147484356" r:id="rId6"/>
    <p:sldLayoutId id="2147484357" r:id="rId7"/>
    <p:sldLayoutId id="2147484358" r:id="rId8"/>
    <p:sldLayoutId id="2147484359" r:id="rId9"/>
    <p:sldLayoutId id="2147484360" r:id="rId10"/>
    <p:sldLayoutId id="214748436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tags" Target="../tags/tag153.xml"/><Relationship Id="rId18" Type="http://schemas.openxmlformats.org/officeDocument/2006/relationships/tags" Target="../tags/tag154.xml"/><Relationship Id="rId19" Type="http://schemas.openxmlformats.org/officeDocument/2006/relationships/tags" Target="../tags/tag155.xml"/><Relationship Id="rId20" Type="http://schemas.openxmlformats.org/officeDocument/2006/relationships/tags" Target="../tags/tag156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tags" Target="../tags/tag186.xml"/><Relationship Id="rId31" Type="http://schemas.openxmlformats.org/officeDocument/2006/relationships/tags" Target="../tags/tag187.xml"/><Relationship Id="rId32" Type="http://schemas.openxmlformats.org/officeDocument/2006/relationships/tags" Target="../tags/tag188.xml"/><Relationship Id="rId33" Type="http://schemas.openxmlformats.org/officeDocument/2006/relationships/tags" Target="../tags/tag189.xml"/><Relationship Id="rId34" Type="http://schemas.openxmlformats.org/officeDocument/2006/relationships/tags" Target="../tags/tag190.xml"/><Relationship Id="rId35" Type="http://schemas.openxmlformats.org/officeDocument/2006/relationships/tags" Target="../tags/tag191.xml"/><Relationship Id="rId36" Type="http://schemas.openxmlformats.org/officeDocument/2006/relationships/tags" Target="../tags/tag192.xml"/><Relationship Id="rId37" Type="http://schemas.openxmlformats.org/officeDocument/2006/relationships/tags" Target="../tags/tag193.xml"/><Relationship Id="rId38" Type="http://schemas.openxmlformats.org/officeDocument/2006/relationships/tags" Target="../tags/tag194.xml"/><Relationship Id="rId39" Type="http://schemas.openxmlformats.org/officeDocument/2006/relationships/tags" Target="../tags/tag195.xml"/><Relationship Id="rId40" Type="http://schemas.openxmlformats.org/officeDocument/2006/relationships/tags" Target="../tags/tag196.xml"/><Relationship Id="rId4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tags" Target="../tags/tag249.xml"/><Relationship Id="rId16" Type="http://schemas.openxmlformats.org/officeDocument/2006/relationships/tags" Target="../tags/tag250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tags" Target="../tags/tag314.xml"/><Relationship Id="rId14" Type="http://schemas.openxmlformats.org/officeDocument/2006/relationships/tags" Target="../tags/tag315.xml"/><Relationship Id="rId1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tags" Target="../tags/tag331.xml"/><Relationship Id="rId14" Type="http://schemas.openxmlformats.org/officeDocument/2006/relationships/tags" Target="../tags/tag332.xml"/><Relationship Id="rId15" Type="http://schemas.openxmlformats.org/officeDocument/2006/relationships/tags" Target="../tags/tag333.xml"/><Relationship Id="rId16" Type="http://schemas.openxmlformats.org/officeDocument/2006/relationships/tags" Target="../tags/tag334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tags" Target="../tags/tag347.xml"/><Relationship Id="rId14" Type="http://schemas.openxmlformats.org/officeDocument/2006/relationships/tags" Target="../tags/tag348.xml"/><Relationship Id="rId15" Type="http://schemas.openxmlformats.org/officeDocument/2006/relationships/tags" Target="../tags/tag349.xml"/><Relationship Id="rId16" Type="http://schemas.openxmlformats.org/officeDocument/2006/relationships/tags" Target="../tags/tag350.xml"/><Relationship Id="rId17" Type="http://schemas.openxmlformats.org/officeDocument/2006/relationships/tags" Target="../tags/tag351.xml"/><Relationship Id="rId18" Type="http://schemas.openxmlformats.org/officeDocument/2006/relationships/tags" Target="../tags/tag352.xml"/><Relationship Id="rId1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tags" Target="../tags/tag377.xml"/><Relationship Id="rId14" Type="http://schemas.openxmlformats.org/officeDocument/2006/relationships/tags" Target="../tags/tag378.xml"/><Relationship Id="rId15" Type="http://schemas.openxmlformats.org/officeDocument/2006/relationships/tags" Target="../tags/tag379.xml"/><Relationship Id="rId16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tags" Target="../tags/tag405.xml"/><Relationship Id="rId5" Type="http://schemas.openxmlformats.org/officeDocument/2006/relationships/tags" Target="../tags/tag406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数字校园下的虚拟实践与实习教育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201920" y="1583055"/>
            <a:ext cx="1433633" cy="739157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137342" y="1976296"/>
            <a:ext cx="3837311" cy="36818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1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altLang="en-US" b="1" dirty="0" sz="11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171212" y="2399665"/>
            <a:ext cx="3652748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5761355" y="2339340"/>
            <a:ext cx="1433670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5688425" y="2766094"/>
            <a:ext cx="383741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1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数字校园背景下的虚拟实践教育</a:t>
            </a:r>
            <a:endParaRPr altLang="en-US" b="1" dirty="0" sz="11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722296" y="3189605"/>
            <a:ext cx="3652844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282690" y="312293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201410" y="354968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1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虚拟实习教育的实施与效果</a:t>
            </a:r>
            <a:endParaRPr altLang="en-US" b="1" dirty="0" sz="11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235275" y="397319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6812915" y="390715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6731635" y="433390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1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数字校园下的虚拟实践与实习教育的发展趋势</a:t>
            </a:r>
            <a:endParaRPr altLang="en-US" b="1" dirty="0" sz="11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65500" y="475742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390765" y="474345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309485" y="517020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4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数字校园下的虚拟实践与实习教育的挑战与对策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343350" y="559371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8"/>
            </p:custDataLst>
          </p:nvPr>
        </p:nvSpPr>
        <p:spPr>
          <a:xfrm>
            <a:off x="7920990" y="552767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19"/>
            </p:custDataLst>
          </p:nvPr>
        </p:nvSpPr>
        <p:spPr>
          <a:xfrm>
            <a:off x="7839710" y="595442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4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案例分析：成功的数字校园下的虚拟实践与实习教育案例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873575" y="637794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数字校园背景下的虚拟实践教育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数字校园的发展与虚拟实践教育的关系</a:t>
            </a:r>
            <a:endParaRPr altLang="en-US" lang="zh-CN"/>
          </a:p>
        </p:txBody>
      </p:sp>
      <p:sp>
        <p:nvSpPr>
          <p:cNvPr id="10490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数字校园的发展背景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数字校园与虚拟实践教育的结合方式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数字校园对虚拟实践教育的影响与作用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虚拟实践教育的定义与特点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虚拟实践教育的优势与挑战</a:t>
            </a:r>
            <a:endParaRPr altLang="en-US" lang="zh-CN"/>
          </a:p>
        </p:txBody>
      </p:sp>
      <p:sp>
        <p:nvSpPr>
          <p:cNvPr id="1049134" name="任意多边形: 形状 16"/>
          <p:cNvSpPr/>
          <p:nvPr>
            <p:custDataLst>
              <p:tags r:id="rId1"/>
            </p:custDataLst>
          </p:nvPr>
        </p:nvSpPr>
        <p:spPr>
          <a:xfrm>
            <a:off x="551935" y="1382053"/>
            <a:ext cx="5605018" cy="92444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6" name="Freeform 488"/>
          <p:cNvSpPr/>
          <p:nvPr>
            <p:custDataLst>
              <p:tags r:id="rId2"/>
            </p:custDataLst>
          </p:nvPr>
        </p:nvSpPr>
        <p:spPr>
          <a:xfrm rot="5400000">
            <a:off x="5206643" y="1367100"/>
            <a:ext cx="835156" cy="95373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8" name="序号"/>
          <p:cNvSpPr txBox="1"/>
          <p:nvPr>
            <p:custDataLst>
              <p:tags r:id="rId3"/>
            </p:custDataLst>
          </p:nvPr>
        </p:nvSpPr>
        <p:spPr>
          <a:xfrm>
            <a:off x="5334813" y="1599942"/>
            <a:ext cx="578406" cy="530951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40" name="标题"/>
          <p:cNvSpPr txBox="1"/>
          <p:nvPr>
            <p:custDataLst>
              <p:tags r:id="rId4"/>
            </p:custDataLst>
          </p:nvPr>
        </p:nvSpPr>
        <p:spPr>
          <a:xfrm>
            <a:off x="944278" y="1435458"/>
            <a:ext cx="3784534" cy="3956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高度仿真：模拟真实场景，提供沉浸式体验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42" name="正文"/>
          <p:cNvSpPr txBox="1"/>
          <p:nvPr>
            <p:custDataLst>
              <p:tags r:id="rId5"/>
            </p:custDataLst>
          </p:nvPr>
        </p:nvSpPr>
        <p:spPr>
          <a:xfrm>
            <a:off x="944278" y="1900430"/>
            <a:ext cx="3784534" cy="38553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44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4763" y="1934609"/>
            <a:ext cx="5605018" cy="92444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46" name="Freeform 488"/>
          <p:cNvSpPr/>
          <p:nvPr>
            <p:custDataLst>
              <p:tags r:id="rId7"/>
            </p:custDataLst>
          </p:nvPr>
        </p:nvSpPr>
        <p:spPr>
          <a:xfrm rot="5400000">
            <a:off x="6150828" y="1919655"/>
            <a:ext cx="835156" cy="95373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48" name="序号"/>
          <p:cNvSpPr txBox="1"/>
          <p:nvPr>
            <p:custDataLst>
              <p:tags r:id="rId8"/>
            </p:custDataLst>
          </p:nvPr>
        </p:nvSpPr>
        <p:spPr>
          <a:xfrm>
            <a:off x="6260485" y="2146801"/>
            <a:ext cx="578406" cy="53095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150" name="任意多边形: 形状 2"/>
          <p:cNvSpPr/>
          <p:nvPr>
            <p:custDataLst>
              <p:tags r:id="rId9"/>
            </p:custDataLst>
          </p:nvPr>
        </p:nvSpPr>
        <p:spPr>
          <a:xfrm>
            <a:off x="551935" y="2487164"/>
            <a:ext cx="5605018" cy="92444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152" name="Freeform 488"/>
          <p:cNvSpPr/>
          <p:nvPr>
            <p:custDataLst>
              <p:tags r:id="rId10"/>
            </p:custDataLst>
          </p:nvPr>
        </p:nvSpPr>
        <p:spPr>
          <a:xfrm rot="5400000">
            <a:off x="5206643" y="2472211"/>
            <a:ext cx="835156" cy="95373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54" name="序号"/>
          <p:cNvSpPr txBox="1"/>
          <p:nvPr>
            <p:custDataLst>
              <p:tags r:id="rId11"/>
            </p:custDataLst>
          </p:nvPr>
        </p:nvSpPr>
        <p:spPr>
          <a:xfrm>
            <a:off x="5334813" y="2704341"/>
            <a:ext cx="578406" cy="53095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156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4763" y="3034734"/>
            <a:ext cx="5605018" cy="92444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158" name="Freeform 488"/>
          <p:cNvSpPr/>
          <p:nvPr>
            <p:custDataLst>
              <p:tags r:id="rId13"/>
            </p:custDataLst>
          </p:nvPr>
        </p:nvSpPr>
        <p:spPr>
          <a:xfrm rot="5400000">
            <a:off x="6150828" y="3020493"/>
            <a:ext cx="835156" cy="95373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60" name="序号"/>
          <p:cNvSpPr txBox="1"/>
          <p:nvPr>
            <p:custDataLst>
              <p:tags r:id="rId14"/>
            </p:custDataLst>
          </p:nvPr>
        </p:nvSpPr>
        <p:spPr>
          <a:xfrm>
            <a:off x="6260485" y="3244079"/>
            <a:ext cx="578406" cy="530951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162" name="任意多边形: 形状 12"/>
          <p:cNvSpPr/>
          <p:nvPr>
            <p:custDataLst>
              <p:tags r:id="rId15"/>
            </p:custDataLst>
          </p:nvPr>
        </p:nvSpPr>
        <p:spPr>
          <a:xfrm>
            <a:off x="551935" y="3591562"/>
            <a:ext cx="5605018" cy="92444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164" name="Freeform 488"/>
          <p:cNvSpPr/>
          <p:nvPr>
            <p:custDataLst>
              <p:tags r:id="rId16"/>
            </p:custDataLst>
          </p:nvPr>
        </p:nvSpPr>
        <p:spPr>
          <a:xfrm rot="5400000">
            <a:off x="5206643" y="3577321"/>
            <a:ext cx="835156" cy="95373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66" name="序号"/>
          <p:cNvSpPr txBox="1"/>
          <p:nvPr>
            <p:custDataLst>
              <p:tags r:id="rId17"/>
            </p:custDataLst>
          </p:nvPr>
        </p:nvSpPr>
        <p:spPr>
          <a:xfrm>
            <a:off x="5334813" y="3809451"/>
            <a:ext cx="578406" cy="53095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168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4763" y="4135572"/>
            <a:ext cx="5605018" cy="92444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170" name="Freeform 488"/>
          <p:cNvSpPr/>
          <p:nvPr>
            <p:custDataLst>
              <p:tags r:id="rId19"/>
            </p:custDataLst>
          </p:nvPr>
        </p:nvSpPr>
        <p:spPr>
          <a:xfrm rot="5400000">
            <a:off x="6150828" y="4120619"/>
            <a:ext cx="835156" cy="95373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72" name="序号"/>
          <p:cNvSpPr txBox="1"/>
          <p:nvPr>
            <p:custDataLst>
              <p:tags r:id="rId20"/>
            </p:custDataLst>
          </p:nvPr>
        </p:nvSpPr>
        <p:spPr>
          <a:xfrm>
            <a:off x="6260485" y="4344205"/>
            <a:ext cx="578406" cy="530951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174" name="任意多边形: 形状 27"/>
          <p:cNvSpPr/>
          <p:nvPr>
            <p:custDataLst>
              <p:tags r:id="rId21"/>
            </p:custDataLst>
          </p:nvPr>
        </p:nvSpPr>
        <p:spPr>
          <a:xfrm>
            <a:off x="551935" y="4696672"/>
            <a:ext cx="5605018" cy="92444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176" name="Freeform 488"/>
          <p:cNvSpPr/>
          <p:nvPr>
            <p:custDataLst>
              <p:tags r:id="rId22"/>
            </p:custDataLst>
          </p:nvPr>
        </p:nvSpPr>
        <p:spPr>
          <a:xfrm rot="5400000">
            <a:off x="5206643" y="4681719"/>
            <a:ext cx="835156" cy="95373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78" name="序号"/>
          <p:cNvSpPr txBox="1"/>
          <p:nvPr>
            <p:custDataLst>
              <p:tags r:id="rId23"/>
            </p:custDataLst>
          </p:nvPr>
        </p:nvSpPr>
        <p:spPr>
          <a:xfrm>
            <a:off x="5334813" y="4914561"/>
            <a:ext cx="578406" cy="53095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180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4763" y="5235698"/>
            <a:ext cx="5605018" cy="92444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182" name="Freeform 488"/>
          <p:cNvSpPr/>
          <p:nvPr>
            <p:custDataLst>
              <p:tags r:id="rId25"/>
            </p:custDataLst>
          </p:nvPr>
        </p:nvSpPr>
        <p:spPr>
          <a:xfrm rot="5400000">
            <a:off x="6150828" y="5221457"/>
            <a:ext cx="835156" cy="95373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84" name="序号"/>
          <p:cNvSpPr txBox="1"/>
          <p:nvPr>
            <p:custDataLst>
              <p:tags r:id="rId26"/>
            </p:custDataLst>
          </p:nvPr>
        </p:nvSpPr>
        <p:spPr>
          <a:xfrm>
            <a:off x="6260485" y="5445043"/>
            <a:ext cx="578406" cy="530951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186" name="标题"/>
          <p:cNvSpPr txBox="1"/>
          <p:nvPr>
            <p:custDataLst>
              <p:tags r:id="rId27"/>
            </p:custDataLst>
          </p:nvPr>
        </p:nvSpPr>
        <p:spPr>
          <a:xfrm>
            <a:off x="7463147" y="1976620"/>
            <a:ext cx="3784534" cy="3956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灵活便捷：不受时间和地点限制，随时随地参与实践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88" name="正文"/>
          <p:cNvSpPr txBox="1"/>
          <p:nvPr>
            <p:custDataLst>
              <p:tags r:id="rId28"/>
            </p:custDataLst>
          </p:nvPr>
        </p:nvSpPr>
        <p:spPr>
          <a:xfrm>
            <a:off x="7463147" y="2440880"/>
            <a:ext cx="3784534" cy="38553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90" name="标题"/>
          <p:cNvSpPr txBox="1"/>
          <p:nvPr>
            <p:custDataLst>
              <p:tags r:id="rId29"/>
            </p:custDataLst>
          </p:nvPr>
        </p:nvSpPr>
        <p:spPr>
          <a:xfrm>
            <a:off x="944278" y="2541992"/>
            <a:ext cx="3784534" cy="3956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资源共享：实现优质资源共享，提高教育公平性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92" name="正文"/>
          <p:cNvSpPr txBox="1"/>
          <p:nvPr>
            <p:custDataLst>
              <p:tags r:id="rId30"/>
            </p:custDataLst>
          </p:nvPr>
        </p:nvSpPr>
        <p:spPr>
          <a:xfrm>
            <a:off x="944278" y="3006252"/>
            <a:ext cx="3784534" cy="38553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94" name="标题"/>
          <p:cNvSpPr txBox="1"/>
          <p:nvPr>
            <p:custDataLst>
              <p:tags r:id="rId31"/>
            </p:custDataLst>
          </p:nvPr>
        </p:nvSpPr>
        <p:spPr>
          <a:xfrm>
            <a:off x="7463147" y="3082442"/>
            <a:ext cx="3784534" cy="395611"/>
          </a:xfrm>
          <a:prstGeom prst="rect"/>
          <a:noFill/>
        </p:spPr>
        <p:txBody>
          <a:bodyPr anchor="b" bIns="0" lIns="0" rIns="0" rtlCol="0" tIns="0" wrap="square">
            <a:normAutofit fontScale="825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实践成果可量化：通过数据分析和评估，确保实践成果有效  虚拟实践教育的挑战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96" name="正文"/>
          <p:cNvSpPr txBox="1"/>
          <p:nvPr>
            <p:custDataLst>
              <p:tags r:id="rId32"/>
            </p:custDataLst>
          </p:nvPr>
        </p:nvSpPr>
        <p:spPr>
          <a:xfrm>
            <a:off x="7463147" y="3546702"/>
            <a:ext cx="3784534" cy="38553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虚拟实践教育的挑战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98" name="标题"/>
          <p:cNvSpPr txBox="1"/>
          <p:nvPr>
            <p:custDataLst>
              <p:tags r:id="rId33"/>
            </p:custDataLst>
          </p:nvPr>
        </p:nvSpPr>
        <p:spPr>
          <a:xfrm>
            <a:off x="944278" y="3640694"/>
            <a:ext cx="3784534" cy="3956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技术支持：需要稳定可靠的技术支持，确保虚拟实践的顺利进行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00" name="正文"/>
          <p:cNvSpPr txBox="1"/>
          <p:nvPr>
            <p:custDataLst>
              <p:tags r:id="rId34"/>
            </p:custDataLst>
          </p:nvPr>
        </p:nvSpPr>
        <p:spPr>
          <a:xfrm>
            <a:off x="944278" y="4104954"/>
            <a:ext cx="3784534" cy="38553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02" name="标题"/>
          <p:cNvSpPr txBox="1"/>
          <p:nvPr>
            <p:custDataLst>
              <p:tags r:id="rId35"/>
            </p:custDataLst>
          </p:nvPr>
        </p:nvSpPr>
        <p:spPr>
          <a:xfrm>
            <a:off x="7463147" y="4191825"/>
            <a:ext cx="3784534" cy="3956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教师角色转变：教师需要适应新的教学方式，提高自身技能和素质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04" name="正文"/>
          <p:cNvSpPr txBox="1"/>
          <p:nvPr>
            <p:custDataLst>
              <p:tags r:id="rId36"/>
            </p:custDataLst>
          </p:nvPr>
        </p:nvSpPr>
        <p:spPr>
          <a:xfrm>
            <a:off x="7463147" y="4656085"/>
            <a:ext cx="3784534" cy="38553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06" name="标题"/>
          <p:cNvSpPr txBox="1"/>
          <p:nvPr>
            <p:custDataLst>
              <p:tags r:id="rId37"/>
            </p:custDataLst>
          </p:nvPr>
        </p:nvSpPr>
        <p:spPr>
          <a:xfrm>
            <a:off x="944278" y="4731563"/>
            <a:ext cx="3784534" cy="3956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学生自律性要求：需要学生具有较强的自律性和自主学习能力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08" name="正文"/>
          <p:cNvSpPr txBox="1"/>
          <p:nvPr>
            <p:custDataLst>
              <p:tags r:id="rId38"/>
            </p:custDataLst>
          </p:nvPr>
        </p:nvSpPr>
        <p:spPr>
          <a:xfrm>
            <a:off x="944278" y="5196535"/>
            <a:ext cx="3784534" cy="38553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10" name="标题"/>
          <p:cNvSpPr txBox="1"/>
          <p:nvPr>
            <p:custDataLst>
              <p:tags r:id="rId39"/>
            </p:custDataLst>
          </p:nvPr>
        </p:nvSpPr>
        <p:spPr>
          <a:xfrm>
            <a:off x="7463147" y="5284830"/>
            <a:ext cx="3784534" cy="3956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法律法规制定：需要制定相关法律法规，规范虚拟实践教育的开展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12" name="正文"/>
          <p:cNvSpPr txBox="1"/>
          <p:nvPr>
            <p:custDataLst>
              <p:tags r:id="rId40"/>
            </p:custDataLst>
          </p:nvPr>
        </p:nvSpPr>
        <p:spPr>
          <a:xfrm>
            <a:off x="7463147" y="5749803"/>
            <a:ext cx="3784534" cy="38553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数字校园下的虚拟实践教育案例</a:t>
            </a:r>
            <a:endParaRPr altLang="en-US" lang="zh-CN"/>
          </a:p>
        </p:txBody>
      </p:sp>
      <p:sp>
        <p:nvSpPr>
          <p:cNvPr id="1049252" name="正文"/>
          <p:cNvSpPr txBox="1"/>
          <p:nvPr>
            <p:custDataLst>
              <p:tags r:id="rId1"/>
            </p:custDataLst>
          </p:nvPr>
        </p:nvSpPr>
        <p:spPr>
          <a:xfrm>
            <a:off x="3493912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介绍虚拟实验室的建设背景、功能和使用情况，与传统实验室相比的优缺点。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标题"/>
          <p:cNvSpPr txBox="1"/>
          <p:nvPr>
            <p:custDataLst>
              <p:tags r:id="rId2"/>
            </p:custDataLst>
          </p:nvPr>
        </p:nvSpPr>
        <p:spPr>
          <a:xfrm>
            <a:off x="3493912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案例一：虚拟实验室  * 介绍虚拟实验室的建设背景、功能和使用情况，与传统实验室相比的优缺点。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256" name="正文"/>
          <p:cNvSpPr txBox="1"/>
          <p:nvPr>
            <p:custDataLst>
              <p:tags r:id="rId3"/>
            </p:custDataLst>
          </p:nvPr>
        </p:nvSpPr>
        <p:spPr>
          <a:xfrm>
            <a:off x="3493912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分析在线实习平台在数字校园中的应用，如何帮助学生获得实践经验，提高就业竞争力。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标题"/>
          <p:cNvSpPr txBox="1"/>
          <p:nvPr>
            <p:custDataLst>
              <p:tags r:id="rId4"/>
            </p:custDataLst>
          </p:nvPr>
        </p:nvSpPr>
        <p:spPr>
          <a:xfrm>
            <a:off x="3493912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案例二：在线实习平台  * 分析在线实习平台在数字校园中的应用，如何帮助学生获得实践经验，提高就业竞争力。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260" name="正文"/>
          <p:cNvSpPr txBox="1"/>
          <p:nvPr>
            <p:custDataLst>
              <p:tags r:id="rId5"/>
            </p:custDataLst>
          </p:nvPr>
        </p:nvSpPr>
        <p:spPr>
          <a:xfrm>
            <a:off x="3493912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介绍虚拟仿真教学在数字校园中的应用，如何通过模拟真实场景，提高学生的实践能力和学习兴趣。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标题"/>
          <p:cNvSpPr txBox="1"/>
          <p:nvPr>
            <p:custDataLst>
              <p:tags r:id="rId6"/>
            </p:custDataLst>
          </p:nvPr>
        </p:nvSpPr>
        <p:spPr>
          <a:xfrm>
            <a:off x="3493912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案例三：虚拟仿真教学  * 介绍虚拟仿真教学在数字校园中的应用，如何通过模拟真实场景，提高学生的实践能力和学习兴趣。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264" name="正文"/>
          <p:cNvSpPr txBox="1"/>
          <p:nvPr>
            <p:custDataLst>
              <p:tags r:id="rId7"/>
            </p:custDataLst>
          </p:nvPr>
        </p:nvSpPr>
        <p:spPr>
          <a:xfrm>
            <a:off x="3493912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分析远程教育实践在数字校园中的应用，如何打破地域限制，让更多学生获得优质教育资源。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标题"/>
          <p:cNvSpPr txBox="1"/>
          <p:nvPr>
            <p:custDataLst>
              <p:tags r:id="rId8"/>
            </p:custDataLst>
          </p:nvPr>
        </p:nvSpPr>
        <p:spPr>
          <a:xfrm>
            <a:off x="3493912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案例四：远程教育实践  * 分析远程教育实践在数字校园中的应用，如何打破地域限制，让更多学生获得优质教育资源。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虚拟实习教育的实施与效果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虚拟实习教育的定义与特点</a:t>
            </a:r>
            <a:endParaRPr altLang="en-US" lang="zh-CN"/>
          </a:p>
        </p:txBody>
      </p:sp>
      <p:sp>
        <p:nvSpPr>
          <p:cNvPr id="1049382" name="正文"/>
          <p:cNvSpPr txBox="1"/>
          <p:nvPr>
            <p:custDataLst>
              <p:tags r:id="rId1"/>
            </p:custDataLst>
          </p:nvPr>
        </p:nvSpPr>
        <p:spPr>
          <a:xfrm>
            <a:off x="3045523" y="2020704"/>
            <a:ext cx="6100954" cy="15454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latin typeface="+mn-ea"/>
                <a:sym typeface="+mn-ea"/>
              </a:rPr>
              <a:t>定义：虚拟实习教育是一种基于虚拟现实技术的实习教育模式，通过模拟真实工作环境，为学生提供实践操作和技能训练的机会。</a:t>
            </a:r>
            <a:endParaRPr altLang="en-US" dirty="0" sz="1400" lang="zh-CN" spc="150">
              <a:latin typeface="+mn-ea"/>
              <a:sym typeface="+mn-ea"/>
            </a:endParaRPr>
          </a:p>
        </p:txBody>
      </p:sp>
      <p:sp>
        <p:nvSpPr>
          <p:cNvPr id="1049384" name="标题"/>
          <p:cNvSpPr txBox="1"/>
          <p:nvPr>
            <p:custDataLst>
              <p:tags r:id="rId2"/>
            </p:custDataLst>
          </p:nvPr>
        </p:nvSpPr>
        <p:spPr>
          <a:xfrm>
            <a:off x="3045523" y="1364400"/>
            <a:ext cx="6100954" cy="54124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86" name="正文"/>
          <p:cNvSpPr txBox="1"/>
          <p:nvPr>
            <p:custDataLst>
              <p:tags r:id="rId3"/>
            </p:custDataLst>
          </p:nvPr>
        </p:nvSpPr>
        <p:spPr>
          <a:xfrm>
            <a:off x="3045523" y="4633031"/>
            <a:ext cx="6100954" cy="15454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latin typeface="+mn-ea"/>
                <a:sym typeface="+mn-ea"/>
              </a:rPr>
              <a:t>特点：虚拟实习教育具有沉浸式、交互性、自主性、安全性等特点，能够提供更加真实、生动的学习体验，帮助学生更好地掌握实际操作技能。</a:t>
            </a:r>
            <a:endParaRPr altLang="en-US" dirty="0" sz="1400" lang="zh-CN" spc="150">
              <a:latin typeface="+mn-ea"/>
              <a:sym typeface="+mn-ea"/>
            </a:endParaRPr>
          </a:p>
        </p:txBody>
      </p:sp>
      <p:sp>
        <p:nvSpPr>
          <p:cNvPr id="1049388" name="标题"/>
          <p:cNvSpPr txBox="1"/>
          <p:nvPr>
            <p:custDataLst>
              <p:tags r:id="rId4"/>
            </p:custDataLst>
          </p:nvPr>
        </p:nvSpPr>
        <p:spPr>
          <a:xfrm>
            <a:off x="3045523" y="3976728"/>
            <a:ext cx="6100954" cy="54124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虚拟实习教育的实施过程</a:t>
            </a:r>
            <a:endParaRPr altLang="en-US" lang="zh-CN"/>
          </a:p>
        </p:txBody>
      </p:sp>
      <p:sp>
        <p:nvSpPr>
          <p:cNvPr id="1049428" name="矩形: 圆角 4"/>
          <p:cNvSpPr/>
          <p:nvPr>
            <p:custDataLst>
              <p:tags r:id="rId1"/>
            </p:custDataLst>
          </p:nvPr>
        </p:nvSpPr>
        <p:spPr>
          <a:xfrm>
            <a:off x="551935" y="3264303"/>
            <a:ext cx="2589909" cy="1012106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30" name="正文"/>
          <p:cNvSpPr txBox="1"/>
          <p:nvPr>
            <p:custDataLst>
              <p:tags r:id="rId2"/>
            </p:custDataLst>
          </p:nvPr>
        </p:nvSpPr>
        <p:spPr>
          <a:xfrm>
            <a:off x="723729" y="3472129"/>
            <a:ext cx="2245551" cy="60996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确定实习目标和计划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432" name="矩形: 圆角 4"/>
          <p:cNvSpPr/>
          <p:nvPr>
            <p:custDataLst>
              <p:tags r:id="rId3"/>
            </p:custDataLst>
          </p:nvPr>
        </p:nvSpPr>
        <p:spPr>
          <a:xfrm>
            <a:off x="9050926" y="3264947"/>
            <a:ext cx="2589783" cy="1012106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34" name="正文"/>
          <p:cNvSpPr txBox="1"/>
          <p:nvPr>
            <p:custDataLst>
              <p:tags r:id="rId4"/>
            </p:custDataLst>
          </p:nvPr>
        </p:nvSpPr>
        <p:spPr>
          <a:xfrm>
            <a:off x="9222720" y="3472773"/>
            <a:ext cx="2245551" cy="609966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评估和反馈虚拟实习效果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436" name="矩形: 圆角 4"/>
          <p:cNvSpPr/>
          <p:nvPr>
            <p:custDataLst>
              <p:tags r:id="rId5"/>
            </p:custDataLst>
          </p:nvPr>
        </p:nvSpPr>
        <p:spPr>
          <a:xfrm>
            <a:off x="3384932" y="3265590"/>
            <a:ext cx="2589783" cy="1012106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38" name="正文"/>
          <p:cNvSpPr txBox="1"/>
          <p:nvPr>
            <p:custDataLst>
              <p:tags r:id="rId6"/>
            </p:custDataLst>
          </p:nvPr>
        </p:nvSpPr>
        <p:spPr>
          <a:xfrm>
            <a:off x="3557370" y="3473416"/>
            <a:ext cx="2245551" cy="60996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建立虚拟实习平台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440" name="矩形: 圆角 4"/>
          <p:cNvSpPr/>
          <p:nvPr>
            <p:custDataLst>
              <p:tags r:id="rId7"/>
            </p:custDataLst>
          </p:nvPr>
        </p:nvSpPr>
        <p:spPr>
          <a:xfrm>
            <a:off x="6217929" y="3266234"/>
            <a:ext cx="2589783" cy="1012106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42" name="正文"/>
          <p:cNvSpPr txBox="1"/>
          <p:nvPr>
            <p:custDataLst>
              <p:tags r:id="rId8"/>
            </p:custDataLst>
          </p:nvPr>
        </p:nvSpPr>
        <p:spPr>
          <a:xfrm>
            <a:off x="6389723" y="3474060"/>
            <a:ext cx="2245551" cy="60996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开展虚拟实习活动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虚拟实习教育的效果评估</a:t>
            </a:r>
            <a:endParaRPr altLang="en-US" lang="zh-CN"/>
          </a:p>
        </p:txBody>
      </p:sp>
      <p:sp>
        <p:nvSpPr>
          <p:cNvPr id="1049482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提升实习效率：通过虚拟技术，学生可以在任何时间、地点进行实习，提高实习效率。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88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降低实习成本：虚拟实习可以减少学生的交通、住宿等成本，降低实习的经济成本。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94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增强学生的实践能力：虚拟实习可以让学生更好地了解实际工作环境，提高实践能力。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00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提高学生的就业竞争力：通过虚拟实习，学生可以更好地了解自己的职业兴趣和方向，提高就业竞争力。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数字校园下的虚拟实践与实习教育的发展趋势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虚拟实践与实习教育的未来发展方向</a:t>
            </a:r>
            <a:endParaRPr altLang="en-US" lang="zh-CN"/>
          </a:p>
        </p:txBody>
      </p:sp>
      <p:sp>
        <p:nvSpPr>
          <p:cNvPr id="104962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虚拟实践与实习教育将更加智能化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虚拟实践与实习教育将更加普及化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虚拟实践与实习教育将更加个性化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虚拟实践与实习教育将更加多元化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数字校园在虚拟实践与实习教育中的角色与作用</a:t>
            </a:r>
            <a:endParaRPr altLang="en-US" lang="zh-CN"/>
          </a:p>
        </p:txBody>
      </p:sp>
      <p:sp>
        <p:nvSpPr>
          <p:cNvPr id="1049690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数字校园作为虚拟实践与实习教育的基础设施，提供技术支持和资源整合。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96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数字校园促进虚拟实践与实习教育的普及和推广，提高教育质量和效率。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02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数字校园在虚拟实践与实习教育中发挥桥梁作用，连接学生、教师、企业等各方资源。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08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数字校园为虚拟实践与实习教育提供个性化服务，满足不同学生的需求和发展。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虚拟实践与实习教育对数字校园建设的推动作用</a:t>
            </a:r>
            <a:endParaRPr altLang="en-US" lang="zh-CN"/>
          </a:p>
        </p:txBody>
      </p:sp>
      <p:sp>
        <p:nvSpPr>
          <p:cNvPr id="104975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促进教育资源共享：虚拟实践与实习教育可以打破地域限制，让更多学生接触到优质教育资源，提高教育公平性。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提升教学质量：虚拟实践与实习教育可以提供更加真实、生动的实践环境，帮助学生更好地理解和掌握知识，提高教学质量。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推动教育信息化：虚拟实践与实习教育是教育信息化的重要组成部分，可以促进教育信息化的发展，提高教育效率。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增强学生实践能力：虚拟实践与实习教育可以为学生提供更多的实践机会，增强学生的实践能力，提高学生的综合素质。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数字校园下的虚拟实践与实习教育的挑战与对策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虚拟实践与实习教育面临的挑战</a:t>
            </a:r>
            <a:endParaRPr altLang="en-US" lang="zh-CN"/>
          </a:p>
        </p:txBody>
      </p:sp>
      <p:sp>
        <p:nvSpPr>
          <p:cNvPr id="1049890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94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8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2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6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教学效果评估：如何评估虚拟实践与实习教育的效果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08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学生参与度：如何提高学生参与虚拟实践与实习教育的积极性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0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技术难题：如何实现虚拟实践与实习教育的技术突破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2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资源整合：如何整合各种资源，提高虚拟实践与实习教育的质量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应对挑战的策略与方法</a:t>
            </a:r>
            <a:endParaRPr altLang="en-US" lang="zh-CN"/>
          </a:p>
        </p:txBody>
      </p:sp>
      <p:sp>
        <p:nvSpPr>
          <p:cNvPr id="10499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建立完善的虚拟实践与实习教育平台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加强教师培训，提高教师数字化教学能力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完善学生评价体系，注重实践与实习成果的评估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加强校企合作，共同推进虚拟实践与实习教育的发展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未来发展的建议与展望</a:t>
            </a:r>
            <a:endParaRPr altLang="en-US" lang="zh-CN"/>
          </a:p>
        </p:txBody>
      </p:sp>
      <p:sp>
        <p:nvSpPr>
          <p:cNvPr id="1050014" name="弧形 58"/>
          <p:cNvSpPr/>
          <p:nvPr>
            <p:custDataLst>
              <p:tags r:id="rId1"/>
            </p:custDataLst>
          </p:nvPr>
        </p:nvSpPr>
        <p:spPr>
          <a:xfrm>
            <a:off x="8132566" y="2017251"/>
            <a:ext cx="3508310" cy="3508310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6" name="弧形 57"/>
          <p:cNvSpPr/>
          <p:nvPr>
            <p:custDataLst>
              <p:tags r:id="rId2"/>
            </p:custDataLst>
          </p:nvPr>
        </p:nvSpPr>
        <p:spPr>
          <a:xfrm>
            <a:off x="551935" y="2017251"/>
            <a:ext cx="3508310" cy="3508310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8" name="椭圆 22"/>
          <p:cNvSpPr/>
          <p:nvPr>
            <p:custDataLst>
              <p:tags r:id="rId3"/>
            </p:custDataLst>
          </p:nvPr>
        </p:nvSpPr>
        <p:spPr>
          <a:xfrm>
            <a:off x="847744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0" name="椭圆 23"/>
          <p:cNvSpPr/>
          <p:nvPr>
            <p:custDataLst>
              <p:tags r:id="rId4"/>
            </p:custDataLst>
          </p:nvPr>
        </p:nvSpPr>
        <p:spPr>
          <a:xfrm>
            <a:off x="8867796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2" name="正文"/>
          <p:cNvSpPr txBox="1"/>
          <p:nvPr>
            <p:custDataLst>
              <p:tags r:id="rId5"/>
            </p:custDataLst>
          </p:nvPr>
        </p:nvSpPr>
        <p:spPr>
          <a:xfrm>
            <a:off x="893506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加强与企业的合作，提供更多的实践机会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24" name="椭圆 24"/>
          <p:cNvSpPr/>
          <p:nvPr>
            <p:custDataLst>
              <p:tags r:id="rId6"/>
            </p:custDataLst>
          </p:nvPr>
        </p:nvSpPr>
        <p:spPr>
          <a:xfrm>
            <a:off x="6018782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6" name="椭圆 25"/>
          <p:cNvSpPr/>
          <p:nvPr>
            <p:custDataLst>
              <p:tags r:id="rId7"/>
            </p:custDataLst>
          </p:nvPr>
        </p:nvSpPr>
        <p:spPr>
          <a:xfrm>
            <a:off x="640818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8" name="正文"/>
          <p:cNvSpPr txBox="1"/>
          <p:nvPr>
            <p:custDataLst>
              <p:tags r:id="rId8"/>
            </p:custDataLst>
          </p:nvPr>
        </p:nvSpPr>
        <p:spPr>
          <a:xfrm>
            <a:off x="647640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建立完善的评价体系，确保教育效果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椭圆 7"/>
          <p:cNvSpPr/>
          <p:nvPr>
            <p:custDataLst>
              <p:tags r:id="rId9"/>
            </p:custDataLst>
          </p:nvPr>
        </p:nvSpPr>
        <p:spPr>
          <a:xfrm>
            <a:off x="356012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2" name="椭圆 9"/>
          <p:cNvSpPr/>
          <p:nvPr>
            <p:custDataLst>
              <p:tags r:id="rId10"/>
            </p:custDataLst>
          </p:nvPr>
        </p:nvSpPr>
        <p:spPr>
          <a:xfrm>
            <a:off x="3949528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4" name="正文"/>
          <p:cNvSpPr txBox="1"/>
          <p:nvPr>
            <p:custDataLst>
              <p:tags r:id="rId11"/>
            </p:custDataLst>
          </p:nvPr>
        </p:nvSpPr>
        <p:spPr>
          <a:xfrm>
            <a:off x="4017746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加强教师培训，提高教学质量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36" name="椭圆 5"/>
          <p:cNvSpPr/>
          <p:nvPr>
            <p:custDataLst>
              <p:tags r:id="rId12"/>
            </p:custDataLst>
          </p:nvPr>
        </p:nvSpPr>
        <p:spPr>
          <a:xfrm>
            <a:off x="821961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8" name="椭圆 4"/>
          <p:cNvSpPr/>
          <p:nvPr>
            <p:custDataLst>
              <p:tags r:id="rId13"/>
            </p:custDataLst>
          </p:nvPr>
        </p:nvSpPr>
        <p:spPr>
          <a:xfrm>
            <a:off x="121136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0" name="正文"/>
          <p:cNvSpPr txBox="1"/>
          <p:nvPr>
            <p:custDataLst>
              <p:tags r:id="rId14"/>
            </p:custDataLst>
          </p:nvPr>
        </p:nvSpPr>
        <p:spPr>
          <a:xfrm>
            <a:off x="127958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完善虚拟实践与实习教育平台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案例分析：成功的数字校园下的虚拟实践与实习教育案例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案例介绍：成功的数字校园下的虚拟实践与实习教育案例背景</a:t>
            </a:r>
            <a:endParaRPr altLang="en-US" lang="zh-CN"/>
          </a:p>
        </p:txBody>
      </p:sp>
      <p:sp>
        <p:nvSpPr>
          <p:cNvPr id="105015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项目目标：通过虚拟实践与实习教育，提高学生的实践能力和综合素质，促进人才培养模式的创新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案例名称：XX大学数字校园下的虚拟实践与实习教育项目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项目背景：随着数字校园建设的推进，XX大学意识到虚拟实践与实习教育的重要性，决定开展相关项目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项目实施：采用先进的虚拟现实技术，构建多个虚拟实践与实习场景，为学生提供沉浸式的学习体验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实施过程：成功的数字校园下的虚拟实践与实习教育案例实施过程</a:t>
            </a:r>
            <a:endParaRPr altLang="en-US" lang="zh-CN"/>
          </a:p>
        </p:txBody>
      </p:sp>
      <p:sp>
        <p:nvSpPr>
          <p:cNvPr id="1050226" name="矩形 5"/>
          <p:cNvSpPr/>
          <p:nvPr>
            <p:custDataLst>
              <p:tags r:id="rId1"/>
            </p:custDataLst>
          </p:nvPr>
        </p:nvSpPr>
        <p:spPr>
          <a:xfrm>
            <a:off x="860247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矩形 10"/>
          <p:cNvSpPr/>
          <p:nvPr>
            <p:custDataLst>
              <p:tags r:id="rId2"/>
            </p:custDataLst>
          </p:nvPr>
        </p:nvSpPr>
        <p:spPr>
          <a:xfrm>
            <a:off x="1211291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0" name="TextBox 2"/>
          <p:cNvSpPr txBox="1"/>
          <p:nvPr>
            <p:custDataLst>
              <p:tags r:id="rId3"/>
            </p:custDataLst>
          </p:nvPr>
        </p:nvSpPr>
        <p:spPr>
          <a:xfrm>
            <a:off x="1013667" y="2131496"/>
            <a:ext cx="2915364" cy="1307548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确定目标：明确虚拟实践与实习教育的目标，如提高学生的实践能力和实习经验。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32" name="矩形 6"/>
          <p:cNvSpPr/>
          <p:nvPr>
            <p:custDataLst>
              <p:tags r:id="rId4"/>
            </p:custDataLst>
          </p:nvPr>
        </p:nvSpPr>
        <p:spPr>
          <a:xfrm>
            <a:off x="4472098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矩形 11"/>
          <p:cNvSpPr/>
          <p:nvPr>
            <p:custDataLst>
              <p:tags r:id="rId5"/>
            </p:custDataLst>
          </p:nvPr>
        </p:nvSpPr>
        <p:spPr>
          <a:xfrm>
            <a:off x="4842644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6" name="TextBox 2"/>
          <p:cNvSpPr txBox="1"/>
          <p:nvPr>
            <p:custDataLst>
              <p:tags r:id="rId6"/>
            </p:custDataLst>
          </p:nvPr>
        </p:nvSpPr>
        <p:spPr>
          <a:xfrm>
            <a:off x="4625517" y="2131496"/>
            <a:ext cx="2915364" cy="1307548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制定计划：根据目标，制定详细的实施计划，包括时间安排、人员分工、资源分配等。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38" name="矩形 7"/>
          <p:cNvSpPr/>
          <p:nvPr>
            <p:custDataLst>
              <p:tags r:id="rId7"/>
            </p:custDataLst>
          </p:nvPr>
        </p:nvSpPr>
        <p:spPr>
          <a:xfrm>
            <a:off x="8083298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0" name="矩形 12"/>
          <p:cNvSpPr/>
          <p:nvPr>
            <p:custDataLst>
              <p:tags r:id="rId8"/>
            </p:custDataLst>
          </p:nvPr>
        </p:nvSpPr>
        <p:spPr>
          <a:xfrm>
            <a:off x="8473346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2" name="TextBox 2"/>
          <p:cNvSpPr txBox="1"/>
          <p:nvPr>
            <p:custDataLst>
              <p:tags r:id="rId9"/>
            </p:custDataLst>
          </p:nvPr>
        </p:nvSpPr>
        <p:spPr>
          <a:xfrm>
            <a:off x="8236717" y="2131496"/>
            <a:ext cx="2915364" cy="1307548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搭建平台：搭建适合虚拟实践与实习教育的平台，提供必要的技术支持和资源。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44" name="矩形 33"/>
          <p:cNvSpPr/>
          <p:nvPr>
            <p:custDataLst>
              <p:tags r:id="rId10"/>
            </p:custDataLst>
          </p:nvPr>
        </p:nvSpPr>
        <p:spPr>
          <a:xfrm>
            <a:off x="859597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6" name="矩形 37"/>
          <p:cNvSpPr/>
          <p:nvPr>
            <p:custDataLst>
              <p:tags r:id="rId11"/>
            </p:custDataLst>
          </p:nvPr>
        </p:nvSpPr>
        <p:spPr>
          <a:xfrm>
            <a:off x="1210641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8" name="TextBox 2"/>
          <p:cNvSpPr txBox="1"/>
          <p:nvPr>
            <p:custDataLst>
              <p:tags r:id="rId12"/>
            </p:custDataLst>
          </p:nvPr>
        </p:nvSpPr>
        <p:spPr>
          <a:xfrm>
            <a:off x="1013016" y="4709717"/>
            <a:ext cx="2915364" cy="1307548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实施过程：按照计划，逐步推进虚拟实践与实习教育的实施过程，确保各项任务按时完成。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50" name="矩形 34"/>
          <p:cNvSpPr/>
          <p:nvPr>
            <p:custDataLst>
              <p:tags r:id="rId13"/>
            </p:custDataLst>
          </p:nvPr>
        </p:nvSpPr>
        <p:spPr>
          <a:xfrm>
            <a:off x="4471448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2" name="矩形 38"/>
          <p:cNvSpPr/>
          <p:nvPr>
            <p:custDataLst>
              <p:tags r:id="rId14"/>
            </p:custDataLst>
          </p:nvPr>
        </p:nvSpPr>
        <p:spPr>
          <a:xfrm>
            <a:off x="4841994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4" name="TextBox 2"/>
          <p:cNvSpPr txBox="1"/>
          <p:nvPr>
            <p:custDataLst>
              <p:tags r:id="rId15"/>
            </p:custDataLst>
          </p:nvPr>
        </p:nvSpPr>
        <p:spPr>
          <a:xfrm>
            <a:off x="4624867" y="4709717"/>
            <a:ext cx="2915364" cy="1307548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监督与评估：对实施过程进行监督和评估，及时发现问题并采取措施加以改进。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56" name="矩形 35"/>
          <p:cNvSpPr/>
          <p:nvPr>
            <p:custDataLst>
              <p:tags r:id="rId16"/>
            </p:custDataLst>
          </p:nvPr>
        </p:nvSpPr>
        <p:spPr>
          <a:xfrm>
            <a:off x="8082648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8" name="矩形 39"/>
          <p:cNvSpPr/>
          <p:nvPr>
            <p:custDataLst>
              <p:tags r:id="rId17"/>
            </p:custDataLst>
          </p:nvPr>
        </p:nvSpPr>
        <p:spPr>
          <a:xfrm>
            <a:off x="8472696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0" name="TextBox 2"/>
          <p:cNvSpPr txBox="1"/>
          <p:nvPr>
            <p:custDataLst>
              <p:tags r:id="rId18"/>
            </p:custDataLst>
          </p:nvPr>
        </p:nvSpPr>
        <p:spPr>
          <a:xfrm>
            <a:off x="8236067" y="4709717"/>
            <a:ext cx="2915364" cy="1307548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总结与反思：对整个实施过程进行总结和反思，总结经验教训，为今后的工作提供参考。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效果评估：成功的数字校园下的虚拟实践与实习教育案例效果评估</a:t>
            </a:r>
            <a:endParaRPr altLang="en-US" lang="zh-CN"/>
          </a:p>
        </p:txBody>
      </p:sp>
      <p:sp>
        <p:nvSpPr>
          <p:cNvPr id="105030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0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提升学生实践能力和实习效果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0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0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促进教育资源共享和优化配置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1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1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增强学生自主学习和创新能力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1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2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提升学校教学质量和竞争力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6667"/>
          </a:bodyPr>
          <a:p>
            <a:r>
              <a:rPr altLang="en-US" lang="zh-CN"/>
              <a:t>经验总结：成功的数字校园下的虚拟实践与实习教育案例经验总结与启示</a:t>
            </a:r>
            <a:endParaRPr altLang="en-US" lang="zh-CN"/>
          </a:p>
        </p:txBody>
      </p:sp>
      <p:sp>
        <p:nvSpPr>
          <p:cNvPr id="1050362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17424" y="3908366"/>
            <a:ext cx="3495835" cy="225581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64" name="矩形 4"/>
          <p:cNvSpPr/>
          <p:nvPr>
            <p:custDataLst>
              <p:tags r:id="rId2"/>
            </p:custDataLst>
          </p:nvPr>
        </p:nvSpPr>
        <p:spPr>
          <a:xfrm>
            <a:off x="2426916" y="4272322"/>
            <a:ext cx="180805" cy="18219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6" name="文本框 5"/>
          <p:cNvSpPr txBox="1"/>
          <p:nvPr>
            <p:custDataLst>
              <p:tags r:id="rId3"/>
            </p:custDataLst>
          </p:nvPr>
        </p:nvSpPr>
        <p:spPr>
          <a:xfrm>
            <a:off x="2728608" y="4228031"/>
            <a:ext cx="3073104" cy="127569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1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经验总结与启示：提炼案例中的成功经验和教训，为其他学校和教育机构提供参考和借鉴，同时提出改进和推广的建议。</a:t>
            </a:r>
            <a:endParaRPr altLang="en-US" dirty="0" sz="11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68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8670" y="3908366"/>
            <a:ext cx="3495835" cy="225581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70" name="矩形 57"/>
          <p:cNvSpPr/>
          <p:nvPr>
            <p:custDataLst>
              <p:tags r:id="rId5"/>
            </p:custDataLst>
          </p:nvPr>
        </p:nvSpPr>
        <p:spPr>
          <a:xfrm>
            <a:off x="6178163" y="4272322"/>
            <a:ext cx="180805" cy="18219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2" name="文本框 58"/>
          <p:cNvSpPr txBox="1"/>
          <p:nvPr>
            <p:custDataLst>
              <p:tags r:id="rId6"/>
            </p:custDataLst>
          </p:nvPr>
        </p:nvSpPr>
        <p:spPr>
          <a:xfrm>
            <a:off x="6479855" y="4228031"/>
            <a:ext cx="3073104" cy="127569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1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未来展望与挑战：分析数字校园下的虚拟实践与实习教育面临的未来发展趋势和挑战，提出应对策略和发展建议。</a:t>
            </a:r>
            <a:endParaRPr altLang="en-US" dirty="0" sz="11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74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41801" y="1378008"/>
            <a:ext cx="3495835" cy="225581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76" name="矩形 65"/>
          <p:cNvSpPr/>
          <p:nvPr>
            <p:custDataLst>
              <p:tags r:id="rId8"/>
            </p:custDataLst>
          </p:nvPr>
        </p:nvSpPr>
        <p:spPr>
          <a:xfrm>
            <a:off x="551935" y="1741321"/>
            <a:ext cx="180805" cy="18219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8" name="文本框 66"/>
          <p:cNvSpPr txBox="1"/>
          <p:nvPr>
            <p:custDataLst>
              <p:tags r:id="rId9"/>
            </p:custDataLst>
          </p:nvPr>
        </p:nvSpPr>
        <p:spPr>
          <a:xfrm>
            <a:off x="853627" y="1697030"/>
            <a:ext cx="3073104" cy="127569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1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案例背景与目标：介绍成功案例的背景、目标和实践意义，为后续经验总结和启示提供基础。</a:t>
            </a:r>
            <a:endParaRPr altLang="en-US" dirty="0" sz="11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80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393047" y="1378008"/>
            <a:ext cx="3495835" cy="225581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82" name="矩形 69"/>
          <p:cNvSpPr/>
          <p:nvPr>
            <p:custDataLst>
              <p:tags r:id="rId11"/>
            </p:custDataLst>
          </p:nvPr>
        </p:nvSpPr>
        <p:spPr>
          <a:xfrm>
            <a:off x="4302540" y="1741321"/>
            <a:ext cx="180805" cy="18219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4" name="文本框 70"/>
          <p:cNvSpPr txBox="1"/>
          <p:nvPr>
            <p:custDataLst>
              <p:tags r:id="rId12"/>
            </p:custDataLst>
          </p:nvPr>
        </p:nvSpPr>
        <p:spPr>
          <a:xfrm>
            <a:off x="4604231" y="1697030"/>
            <a:ext cx="3073104" cy="127569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65556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实践过程与方法：详细阐述案例中采用的具体实践过程和方法，包括虚拟实践与实习教育的实施步骤、技术支持、教师指导和学生参与等方面。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86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44294" y="1378008"/>
            <a:ext cx="3495835" cy="225581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88" name="文本框 74"/>
          <p:cNvSpPr txBox="1"/>
          <p:nvPr>
            <p:custDataLst>
              <p:tags r:id="rId14"/>
            </p:custDataLst>
          </p:nvPr>
        </p:nvSpPr>
        <p:spPr>
          <a:xfrm>
            <a:off x="8355478" y="1697030"/>
            <a:ext cx="3073104" cy="127569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1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成果与效果：总结案例所取得的成果和效果，包括学生实践能力的提升、教师教学水平的提高以及学校教育资源的优化等方面。</a:t>
            </a:r>
            <a:endParaRPr altLang="en-US" dirty="0" sz="11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90" name="矩形 73"/>
          <p:cNvSpPr/>
          <p:nvPr>
            <p:custDataLst>
              <p:tags r:id="rId15"/>
            </p:custDataLst>
          </p:nvPr>
        </p:nvSpPr>
        <p:spPr>
          <a:xfrm>
            <a:off x="8053786" y="1741321"/>
            <a:ext cx="180805" cy="18219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结论与建议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4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6667"/>
          </a:bodyPr>
          <a:p>
            <a:r>
              <a:rPr altLang="en-US" lang="zh-CN"/>
              <a:t>研究结论：数字校园下的虚拟实践与实习教育的现状、优势、挑战与发展趋势</a:t>
            </a:r>
            <a:endParaRPr altLang="en-US" lang="zh-CN"/>
          </a:p>
        </p:txBody>
      </p:sp>
      <p:sp>
        <p:nvSpPr>
          <p:cNvPr id="1050506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51935" y="1773622"/>
            <a:ext cx="2173176" cy="184316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508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51935" y="2869403"/>
            <a:ext cx="2173176" cy="184790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510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51935" y="2871971"/>
            <a:ext cx="2173176" cy="744797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12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51935" y="3970321"/>
            <a:ext cx="2173176" cy="184790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514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51935" y="5070596"/>
            <a:ext cx="2173176" cy="747231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16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51935" y="3972888"/>
            <a:ext cx="2173176" cy="744797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18" name="正文"/>
          <p:cNvSpPr txBox="1"/>
          <p:nvPr>
            <p:custDataLst>
              <p:tags r:id="rId7"/>
            </p:custDataLst>
          </p:nvPr>
        </p:nvSpPr>
        <p:spPr>
          <a:xfrm>
            <a:off x="2804482" y="1684393"/>
            <a:ext cx="8836332" cy="84730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现状：数字校园下的虚拟实践与实习教育已经得到了广泛的关注和应用，越来越多的学校开始尝试这种新型的教育模式。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20" name="正文"/>
          <p:cNvSpPr txBox="1"/>
          <p:nvPr>
            <p:custDataLst>
              <p:tags r:id="rId8"/>
            </p:custDataLst>
          </p:nvPr>
        </p:nvSpPr>
        <p:spPr>
          <a:xfrm>
            <a:off x="2804482" y="2793013"/>
            <a:ext cx="8836332" cy="84730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优势：虚拟实践与实习教育可以为学生提供更加真实、生动的实践体验，提高学生的学习效果和实践能力，同时也为学校提供了更加灵活、高效的教学方式。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22" name="正文"/>
          <p:cNvSpPr txBox="1"/>
          <p:nvPr>
            <p:custDataLst>
              <p:tags r:id="rId9"/>
            </p:custDataLst>
          </p:nvPr>
        </p:nvSpPr>
        <p:spPr>
          <a:xfrm>
            <a:off x="2804482" y="3901634"/>
            <a:ext cx="8836332" cy="84730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挑战：虚拟实践与实习教育在实施过程中也面临着一些挑战，如技术、资源、管理等方面的问题，需要学校和教师不断探索和解决。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24" name="正文"/>
          <p:cNvSpPr txBox="1"/>
          <p:nvPr>
            <p:custDataLst>
              <p:tags r:id="rId10"/>
            </p:custDataLst>
          </p:nvPr>
        </p:nvSpPr>
        <p:spPr>
          <a:xfrm>
            <a:off x="2804482" y="5010254"/>
            <a:ext cx="8836332" cy="84730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发展趋势：随着技术的不断进步和应用，数字校园下的虚拟实践与实习教育将会得到更加广泛的应用和发展，未来将会成为教育领域的重要趋势之一。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26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51935" y="1750512"/>
            <a:ext cx="2173176" cy="747231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建议：针对数字校园下的虚拟实践与实习教育的发展提出相关建议</a:t>
            </a:r>
            <a:endParaRPr altLang="en-US" lang="zh-CN"/>
          </a:p>
        </p:txBody>
      </p:sp>
      <p:sp>
        <p:nvSpPr>
          <p:cNvPr id="1050566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68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70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72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74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完善虚拟实践与实习教育平台，提高实践效果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76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加强数字化教育资源建设，提高教育质量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78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加强教师培训，提高教师数字化教育能力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80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鼓励学生参与虚拟实践与实习活动，提高实践能力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62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622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624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6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6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6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6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6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6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6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6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6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6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0_6*l_h_i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0_6*l_h_a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6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SLIDE_ID" val="custom202309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0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4_1*l_h_f*1_1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添加文本具体内容，简明阐述您的观点根据需要酌情增减文字，以便观者理解您传达的思想单击添加文本，简明阐述观点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4_1*l_h_a*1_1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4_1*l_h_f*1_2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添加文本具体内容，简明阐述您的观点根据需要酌情增减文字，以便观者理解您传达的思想单击添加文本，简明阐述观点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4_1*l_h_a*1_2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34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7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18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6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82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406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2023-12-15T21:41:42Z</dcterms:created>
  <dcterms:modified xsi:type="dcterms:W3CDTF">2023-12-15T21:41:42Z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b3e44093a965409a86576eae4e7688a7_21</vt:lpwstr>
  </property>
</Properties>
</file>