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8491" r:id="rId1"/>
    <p:sldMasterId id="2147508528" r:id="rId2"/>
  </p:sldMasterIdLst>
  <p:notesMasterIdLst>
    <p:notesMasterId r:id="rId3"/>
  </p:notesMasterIdLst>
  <p:sldIdLst>
    <p:sldId id="11149" r:id="rId4"/>
    <p:sldId id="11153" r:id="rId5"/>
    <p:sldId id="11156" r:id="rId6"/>
    <p:sldId id="11159" r:id="rId7"/>
    <p:sldId id="11162" r:id="rId8"/>
    <p:sldId id="11165" r:id="rId9"/>
    <p:sldId id="11168" r:id="rId10"/>
    <p:sldId id="11171" r:id="rId11"/>
    <p:sldId id="11174" r:id="rId12"/>
    <p:sldId id="11177" r:id="rId13"/>
    <p:sldId id="11180" r:id="rId14"/>
    <p:sldId id="11183" r:id="rId15"/>
    <p:sldId id="11186" r:id="rId16"/>
    <p:sldId id="11189" r:id="rId17"/>
    <p:sldId id="11192" r:id="rId18"/>
    <p:sldId id="11195" r:id="rId19"/>
    <p:sldId id="11198" r:id="rId20"/>
    <p:sldId id="11201" r:id="rId21"/>
    <p:sldId id="11204" r:id="rId22"/>
    <p:sldId id="11207" r:id="rId23"/>
    <p:sldId id="11210" r:id="rId24"/>
    <p:sldId id="11213" r:id="rId25"/>
    <p:sldId id="11216" r:id="rId26"/>
    <p:sldId id="11219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8492" r:id="rId1"/>
    <p:sldLayoutId id="2147508493" r:id="rId2"/>
    <p:sldLayoutId id="2147508494" r:id="rId3"/>
    <p:sldLayoutId id="2147508495" r:id="rId4"/>
    <p:sldLayoutId id="2147508496" r:id="rId5"/>
    <p:sldLayoutId id="2147508497" r:id="rId6"/>
    <p:sldLayoutId id="2147508498" r:id="rId7"/>
    <p:sldLayoutId id="2147508499" r:id="rId8"/>
    <p:sldLayoutId id="2147508500" r:id="rId9"/>
    <p:sldLayoutId id="2147508501" r:id="rId10"/>
    <p:sldLayoutId id="214750850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8529" r:id="rId1"/>
    <p:sldLayoutId id="2147508530" r:id="rId2"/>
    <p:sldLayoutId id="2147508531" r:id="rId3"/>
    <p:sldLayoutId id="2147508532" r:id="rId4"/>
    <p:sldLayoutId id="2147508533" r:id="rId5"/>
    <p:sldLayoutId id="2147508534" r:id="rId6"/>
    <p:sldLayoutId id="2147508535" r:id="rId7"/>
    <p:sldLayoutId id="2147508536" r:id="rId8"/>
    <p:sldLayoutId id="2147508537" r:id="rId9"/>
    <p:sldLayoutId id="2147508538" r:id="rId10"/>
    <p:sldLayoutId id="214750853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tags" Target="../tags/tag127.xml"/><Relationship Id="rId20" Type="http://schemas.openxmlformats.org/officeDocument/2006/relationships/tags" Target="../tags/tag12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tags" Target="../tags/tag144.xml"/><Relationship Id="rId14" Type="http://schemas.openxmlformats.org/officeDocument/2006/relationships/tags" Target="../tags/tag145.xml"/><Relationship Id="rId15" Type="http://schemas.openxmlformats.org/officeDocument/2006/relationships/tags" Target="../tags/tag146.xml"/><Relationship Id="rId16" Type="http://schemas.openxmlformats.org/officeDocument/2006/relationships/tags" Target="../tags/tag147.xml"/><Relationship Id="rId17" Type="http://schemas.openxmlformats.org/officeDocument/2006/relationships/tags" Target="../tags/tag148.xml"/><Relationship Id="rId18" Type="http://schemas.openxmlformats.org/officeDocument/2006/relationships/tags" Target="../tags/tag149.xml"/><Relationship Id="rId19" Type="http://schemas.openxmlformats.org/officeDocument/2006/relationships/tags" Target="../tags/tag150.xml"/><Relationship Id="rId20" Type="http://schemas.openxmlformats.org/officeDocument/2006/relationships/tags" Target="../tags/tag151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tags" Target="../tags/tag164.xml"/><Relationship Id="rId14" Type="http://schemas.openxmlformats.org/officeDocument/2006/relationships/tags" Target="../tags/tag165.xml"/><Relationship Id="rId15" Type="http://schemas.openxmlformats.org/officeDocument/2006/relationships/tags" Target="../tags/tag166.xml"/><Relationship Id="rId16" Type="http://schemas.openxmlformats.org/officeDocument/2006/relationships/tags" Target="../tags/tag167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tags" Target="../tags/tag214.xml"/><Relationship Id="rId14" Type="http://schemas.openxmlformats.org/officeDocument/2006/relationships/tags" Target="../tags/tag215.xml"/><Relationship Id="rId15" Type="http://schemas.openxmlformats.org/officeDocument/2006/relationships/tags" Target="../tags/tag216.xml"/><Relationship Id="rId16" Type="http://schemas.openxmlformats.org/officeDocument/2006/relationships/tags" Target="../tags/tag217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tags" Target="../tags/tag276.xml"/><Relationship Id="rId14" Type="http://schemas.openxmlformats.org/officeDocument/2006/relationships/tags" Target="../tags/tag277.xml"/><Relationship Id="rId15" Type="http://schemas.openxmlformats.org/officeDocument/2006/relationships/tags" Target="../tags/tag278.xml"/><Relationship Id="rId16" Type="http://schemas.openxmlformats.org/officeDocument/2006/relationships/tags" Target="../tags/tag279.xml"/><Relationship Id="rId17" Type="http://schemas.openxmlformats.org/officeDocument/2006/relationships/tags" Target="../tags/tag280.xml"/><Relationship Id="rId18" Type="http://schemas.openxmlformats.org/officeDocument/2006/relationships/tags" Target="../tags/tag281.xml"/><Relationship Id="rId19" Type="http://schemas.openxmlformats.org/officeDocument/2006/relationships/tags" Target="../tags/tag282.xml"/><Relationship Id="rId20" Type="http://schemas.openxmlformats.org/officeDocument/2006/relationships/tags" Target="../tags/tag283.xml"/><Relationship Id="rId21" Type="http://schemas.openxmlformats.org/officeDocument/2006/relationships/tags" Target="../tags/tag284.xml"/><Relationship Id="rId22" Type="http://schemas.openxmlformats.org/officeDocument/2006/relationships/tags" Target="../tags/tag285.xml"/><Relationship Id="rId23" Type="http://schemas.openxmlformats.org/officeDocument/2006/relationships/tags" Target="../tags/tag286.xml"/><Relationship Id="rId24" Type="http://schemas.openxmlformats.org/officeDocument/2006/relationships/tags" Target="../tags/tag287.xml"/><Relationship Id="rId25" Type="http://schemas.openxmlformats.org/officeDocument/2006/relationships/tags" Target="../tags/tag288.xml"/><Relationship Id="rId26" Type="http://schemas.openxmlformats.org/officeDocument/2006/relationships/tags" Target="../tags/tag289.xml"/><Relationship Id="rId27" Type="http://schemas.openxmlformats.org/officeDocument/2006/relationships/tags" Target="../tags/tag290.xml"/><Relationship Id="rId28" Type="http://schemas.openxmlformats.org/officeDocument/2006/relationships/tags" Target="../tags/tag291.xml"/><Relationship Id="rId29" Type="http://schemas.openxmlformats.org/officeDocument/2006/relationships/tags" Target="../tags/tag292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tags" Target="../tags/tag328.xml"/><Relationship Id="rId14" Type="http://schemas.openxmlformats.org/officeDocument/2006/relationships/tags" Target="../tags/tag329.xml"/><Relationship Id="rId15" Type="http://schemas.openxmlformats.org/officeDocument/2006/relationships/tags" Target="../tags/tag330.xml"/><Relationship Id="rId16" Type="http://schemas.openxmlformats.org/officeDocument/2006/relationships/tags" Target="../tags/tag331.xml"/><Relationship Id="rId17" Type="http://schemas.openxmlformats.org/officeDocument/2006/relationships/tags" Target="../tags/tag332.xml"/><Relationship Id="rId18" Type="http://schemas.openxmlformats.org/officeDocument/2006/relationships/tags" Target="../tags/tag333.xml"/><Relationship Id="rId19" Type="http://schemas.openxmlformats.org/officeDocument/2006/relationships/tags" Target="../tags/tag334.xml"/><Relationship Id="rId20" Type="http://schemas.openxmlformats.org/officeDocument/2006/relationships/tags" Target="../tags/tag335.xml"/><Relationship Id="rId21" Type="http://schemas.openxmlformats.org/officeDocument/2006/relationships/tags" Target="../tags/tag336.xml"/><Relationship Id="rId22" Type="http://schemas.openxmlformats.org/officeDocument/2006/relationships/tags" Target="../tags/tag337.xml"/><Relationship Id="rId23" Type="http://schemas.openxmlformats.org/officeDocument/2006/relationships/tags" Target="../tags/tag338.xml"/><Relationship Id="rId24" Type="http://schemas.openxmlformats.org/officeDocument/2006/relationships/tags" Target="../tags/tag339.xml"/><Relationship Id="rId25" Type="http://schemas.openxmlformats.org/officeDocument/2006/relationships/tags" Target="../tags/tag340.xml"/><Relationship Id="rId26" Type="http://schemas.openxmlformats.org/officeDocument/2006/relationships/tags" Target="../tags/tag341.xml"/><Relationship Id="rId27" Type="http://schemas.openxmlformats.org/officeDocument/2006/relationships/tags" Target="../tags/tag342.xml"/><Relationship Id="rId28" Type="http://schemas.openxmlformats.org/officeDocument/2006/relationships/tags" Target="../tags/tag343.xml"/><Relationship Id="rId29" Type="http://schemas.openxmlformats.org/officeDocument/2006/relationships/tags" Target="../tags/tag344.xml"/><Relationship Id="rId30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学校双减成功案例分享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学校双减背景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学校双减实施方案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学校双减实施效果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160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0830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5415" y="350012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学校双减成功案例分析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1070610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843280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1967865" y="474853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学校双减面临的挑战与对策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4" name="圆角矩形 83"/>
          <p:cNvSpPr/>
          <p:nvPr>
            <p:custDataLst>
              <p:tags r:id="rId17"/>
            </p:custDataLst>
          </p:nvPr>
        </p:nvSpPr>
        <p:spPr>
          <a:xfrm>
            <a:off x="686879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6" name="对角圆角矩形 84"/>
          <p:cNvSpPr/>
          <p:nvPr>
            <p:custDataLst>
              <p:tags r:id="rId18"/>
            </p:custDataLst>
          </p:nvPr>
        </p:nvSpPr>
        <p:spPr>
          <a:xfrm flipH="1">
            <a:off x="664146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06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8" name="TextBox 8"/>
          <p:cNvSpPr txBox="1"/>
          <p:nvPr>
            <p:custDataLst>
              <p:tags r:id="rId19"/>
            </p:custDataLst>
          </p:nvPr>
        </p:nvSpPr>
        <p:spPr>
          <a:xfrm>
            <a:off x="7766050" y="474853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学校双减的未来展望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学校双减背景</a:t>
            </a:r>
            <a:endParaRPr altLang="en-US" lang="zh-CN"/>
          </a:p>
        </p:txBody>
      </p:sp>
      <p:sp>
        <p:nvSpPr>
          <p:cNvPr id="104889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政策出台背景</a:t>
            </a:r>
            <a:endParaRPr altLang="en-US" lang="zh-CN"/>
          </a:p>
        </p:txBody>
      </p:sp>
      <p:sp>
        <p:nvSpPr>
          <p:cNvPr id="10489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减轻学生课业负担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促进教育公平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提高教育质量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降低教育焦虑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双减政策的意义</a:t>
            </a:r>
            <a:endParaRPr altLang="en-US" lang="zh-CN"/>
          </a:p>
        </p:txBody>
      </p:sp>
      <p:sp>
        <p:nvSpPr>
          <p:cNvPr id="104902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促进教师专业发展，提高教育教学质量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减轻学生课业负担，促进学生全面发展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降低考试压力，改革考试评价制度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推进教育公平，缩小城乡教育差距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学校双减实施方案</a:t>
            </a:r>
            <a:endParaRPr altLang="en-US" lang="zh-CN"/>
          </a:p>
        </p:txBody>
      </p:sp>
      <p:sp>
        <p:nvSpPr>
          <p:cNvPr id="104909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作业管理优化</a:t>
            </a:r>
            <a:endParaRPr altLang="en-US" lang="zh-CN"/>
          </a:p>
        </p:txBody>
      </p:sp>
      <p:sp>
        <p:nvSpPr>
          <p:cNvPr id="104914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制定作业总量控制和作业时间管理机制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推行分层作业、弹性作业和个性化作业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建立作业公示制度，加强作业监督与检查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开展作业设计大赛，提升教师作业布置与批改水平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课后服务拓展</a:t>
            </a:r>
            <a:endParaRPr altLang="en-US" lang="zh-CN"/>
          </a:p>
        </p:txBody>
      </p:sp>
      <p:sp>
        <p:nvSpPr>
          <p:cNvPr id="104918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9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0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制定课后服务课程表，确保服务内容丰富多样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建立课后服务评价体系，及时反馈改进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开展兴趣小组活动，满足学生个性化需求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引进优质教育资源，提升课后服务质量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课堂教学改革</a:t>
            </a:r>
            <a:endParaRPr altLang="en-US" lang="zh-CN"/>
          </a:p>
        </p:txBody>
      </p:sp>
      <p:sp>
        <p:nvSpPr>
          <p:cNvPr id="104925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5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强化课堂互动，鼓励学生参与课堂讨论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注重培养学生的创新能力和实践能力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实施个性化教学，关注学生个体差异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引入现代化教学手段，提高课堂效率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学校双减实施效果</a:t>
            </a:r>
            <a:endParaRPr altLang="en-US" lang="zh-CN"/>
          </a:p>
        </p:txBody>
      </p:sp>
      <p:sp>
        <p:nvSpPr>
          <p:cNvPr id="104931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学生减负成效</a:t>
            </a:r>
            <a:endParaRPr altLang="en-US" lang="zh-CN"/>
          </a:p>
        </p:txBody>
      </p:sp>
      <p:sp>
        <p:nvSpPr>
          <p:cNvPr id="104936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增强自主学习能力：双减政策实施后，学生有更多的时间自主学习和自我发展，可以自主选择感兴趣的领域进行深入学习和探索，增强了自主学习能力。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减轻学业负担：双减政策实施后，学生的作业量明显减少，学科类校外培训也得到了有效规范，学生不再需要参加过多的补习班和作业辅导班，减轻了学业负担。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提高综合素质：双减政策实施后，学校更加注重学生的综合素质教育，开设了多样化的课程和活动，如艺术、体育、科学等，促进了学生的全面发展。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提升心理健康水平：双减政策实施后，学生的课业压力得到缓解，有更多的时间进行心理调适和放松，有助于提升心理健康水平。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教师专业成长</a:t>
            </a:r>
            <a:endParaRPr altLang="en-US" lang="zh-CN"/>
          </a:p>
        </p:txBody>
      </p:sp>
      <p:sp>
        <p:nvSpPr>
          <p:cNvPr id="104943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提升教师教育教学能力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增强教师教育教学自信心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促进教师教育教学创新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培养教师教育教学责任感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学校办学品质提升</a:t>
            </a:r>
            <a:endParaRPr altLang="en-US" lang="zh-CN"/>
          </a:p>
        </p:txBody>
      </p:sp>
      <p:sp>
        <p:nvSpPr>
          <p:cNvPr id="104949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学校双减实施后，学生在校时间增加，有利于提高教育质量。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学校减轻作业负担后，学生有更多时间参与课外活动，发展兴趣爱好。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学校双减实施后，教师有更多时间进行教学反思和教学研究，提高教学质量。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学校双减实施后，学生和家长对学校的满意度提高，有利于提升学校声誉。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学校双减成功案例分析</a:t>
            </a:r>
            <a:endParaRPr altLang="en-US" lang="zh-CN"/>
          </a:p>
        </p:txBody>
      </p:sp>
      <p:sp>
        <p:nvSpPr>
          <p:cNvPr id="104954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案例一：某小学“作业超市”模式</a:t>
            </a:r>
            <a:endParaRPr altLang="en-US" lang="zh-CN"/>
          </a:p>
        </p:txBody>
      </p:sp>
      <p:sp>
        <p:nvSpPr>
          <p:cNvPr id="104959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实施方式：设立“作业超市”，学生自主选择作业难度和内容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背景：为减轻学生作业负担，提高学习效率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效果：提高学生自主学习能力，减轻作业负担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结论：该模式具有推广价值，值得其他学校借鉴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案例二：某中学“课后服务”创新实践</a:t>
            </a:r>
            <a:endParaRPr altLang="en-US" lang="zh-CN"/>
          </a:p>
        </p:txBody>
      </p:sp>
      <p:sp>
        <p:nvSpPr>
          <p:cNvPr id="104964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背景：某中学为落实双减政策，开展课后服务创新实践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实施方式：开设多样化课后服务课程，满足学生个性化需求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实施效果：学生参与度高，有效减轻学生课业负担，提高学习效率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推广价值：为其他学校提供了可借鉴的课后服务模式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案例三：某民办学校“轻负高效”课堂改革</a:t>
            </a:r>
            <a:endParaRPr altLang="en-US" lang="zh-CN"/>
          </a:p>
        </p:txBody>
      </p:sp>
      <p:sp>
        <p:nvSpPr>
          <p:cNvPr id="104971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背景：某民办学校面临学生负担重、教学质量不高的问题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改革措施：推行“轻负高效”课堂改革，调整课程设置、优化教学方法、加强课堂互动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改革效果：减轻学生负担，提高教学质量，提升学生综合素质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成功关键：全校师生共同努力，持续改进和优化教学管理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学校双减面临的挑战与对策</a:t>
            </a:r>
            <a:endParaRPr altLang="en-US" lang="zh-CN"/>
          </a:p>
        </p:txBody>
      </p:sp>
      <p:sp>
        <p:nvSpPr>
          <p:cNvPr id="104976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面临的挑战</a:t>
            </a:r>
            <a:endParaRPr altLang="en-US" lang="zh-CN"/>
          </a:p>
        </p:txBody>
      </p:sp>
      <p:sp>
        <p:nvSpPr>
          <p:cNvPr id="104980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0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1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1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1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1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2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2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2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4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4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课程设置与教学质量：如何平衡减负与教学质量的关系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家校合作：如何建立有效的家校沟通机制，共同推进双减工作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学生个性化发展：如何在减负的同时满足学生的个性化需求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教师培训与专业发展：如何提升教师应对双减工作的能力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对策建议</a:t>
            </a:r>
            <a:endParaRPr altLang="en-US" lang="zh-CN"/>
          </a:p>
        </p:txBody>
      </p:sp>
      <p:sp>
        <p:nvSpPr>
          <p:cNvPr id="104989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强化教师培训，提高教学质量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优化课程设置，减轻学生负担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推进家校合作，形成教育合力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完善评价体系，促进学生全面发展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学校双减的未来展望</a:t>
            </a:r>
            <a:endParaRPr altLang="en-US" lang="zh-CN"/>
          </a:p>
        </p:txBody>
      </p:sp>
      <p:sp>
        <p:nvSpPr>
          <p:cNvPr id="104994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06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双减政策的发展趋势</a:t>
            </a:r>
            <a:endParaRPr altLang="en-US" lang="zh-CN"/>
          </a:p>
        </p:txBody>
      </p:sp>
      <p:sp>
        <p:nvSpPr>
          <p:cNvPr id="104999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9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0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家校共育：加强家校合作，共同推进减负工作，促进学生全面发展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素质教育：注重培养学生的综合素质，减轻应试压力，促进学生个性化发展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政策持续优化：双减政策将不断调整和完善，以更好地满足学生和家长的需求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科技助力教育：利用科技手段提升教学质量和效率，减少学生负担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学校教育改革的方向</a:t>
            </a:r>
            <a:endParaRPr altLang="en-US" lang="zh-CN"/>
          </a:p>
        </p:txBody>
      </p:sp>
      <p:sp>
        <p:nvSpPr>
          <p:cNvPr id="105005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5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7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7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7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8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8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9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9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深化学校双减政策，减轻学生和家庭的负担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优化教育资源分配，促进教育公平和均衡发展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推进教育信息化，提高教育质量和效率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加强素质教育，促进学生全面发展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8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140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6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6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6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6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6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6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6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6_2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6_1"/>
  <p:tag name="KSO_WM_UNIT_TYPE" val="l_h_a"/>
  <p:tag name="KSO_WM_UNIT_ID" val="custom20230915_6*l_h_a*1_6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SLIDE_ID" val="custom20230915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contents"/>
  <p:tag name="KSO_WM_SLIDE_SUBTYPE" val="diag"/>
  <p:tag name="KSO_WM_DIAGRAM_GROUP_CODE" val="l1-1"/>
  <p:tag name="KSO_WM_SLIDE_DIAGTYPE" val="l"/>
  <p:tag name="KSO_WM_SLIDE_LAYOUT" val="a_l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3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31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6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70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0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01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3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36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6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263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0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6"/>
</p:tagLst>
</file>

<file path=ppt/tags/tag303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34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347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2024-01-05T05:20:49Z</dcterms:created>
  <dcterms:modified xsi:type="dcterms:W3CDTF">2024-01-05T05:20:49Z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8af57f4e16f343e4bbddac83116cf7c1_21</vt:lpwstr>
  </property>
</Properties>
</file>