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83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embeddedFontLst>
    <p:embeddedFont>
      <p:font typeface="Noto Sans SC" panose="020B0200000000000000" charset="-122"/>
      <p:regular r:id="rId33"/>
    </p:embeddedFont>
    <p:embeddedFont>
      <p:font typeface="微软雅黑" panose="020B0503020204020204" charset="-122"/>
      <p:regular r:id="rId34"/>
    </p:embeddedFont>
    <p:embeddedFont>
      <p:font typeface="Calibri" panose="020F050202020403020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2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40"/>
        <p:guide pos="28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40.xml"/><Relationship Id="rId40" Type="http://schemas.openxmlformats.org/officeDocument/2006/relationships/tags" Target="../tags/tag39.xml"/><Relationship Id="rId4" Type="http://schemas.openxmlformats.org/officeDocument/2006/relationships/tags" Target="../tags/tag3.xml"/><Relationship Id="rId39" Type="http://schemas.openxmlformats.org/officeDocument/2006/relationships/tags" Target="../tags/tag38.xml"/><Relationship Id="rId38" Type="http://schemas.openxmlformats.org/officeDocument/2006/relationships/tags" Target="../tags/tag37.xml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tags" Target="../tags/tag34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5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7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0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20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29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7400" y="2528392"/>
            <a:ext cx="8077200" cy="102743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</a:t>
            </a:r>
            <a:r>
              <a:rPr lang="zh-CN" altLang="en-US" sz="495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医</a:t>
            </a: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熏</a:t>
            </a:r>
            <a:r>
              <a:rPr lang="zh-CN" altLang="en-US" sz="495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洗</a:t>
            </a: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技术操作规范</a:t>
            </a:r>
            <a:endParaRPr lang="en-US" sz="495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4883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25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内二科</a:t>
            </a:r>
            <a:endParaRPr lang="zh-CN" altLang="en-US" sz="2025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2025-05-25</a:t>
            </a:r>
            <a:endParaRPr lang="en-US" sz="2025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95277" y="156507"/>
            <a:ext cx="3059468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95277" y="156507"/>
            <a:ext cx="3059468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3708330" y="2353769"/>
            <a:ext cx="1343025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02.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90875" y="4430219"/>
            <a:ext cx="1524000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04.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08330" y="4430219"/>
            <a:ext cx="1524000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05.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0875" y="2363294"/>
            <a:ext cx="1524000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01.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667232" y="2353769"/>
            <a:ext cx="1352550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03.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67232" y="4430219"/>
            <a:ext cx="1524000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06.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9574" y="3119032"/>
            <a:ext cx="2125980" cy="805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22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技术概述</a:t>
            </a:r>
            <a:endParaRPr lang="en-US" sz="22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9574" y="5182514"/>
            <a:ext cx="2125980" cy="805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22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风险控制要点</a:t>
            </a:r>
            <a:endParaRPr lang="en-US" sz="22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04280" y="3119032"/>
            <a:ext cx="2125980" cy="805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22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操作前准备</a:t>
            </a:r>
            <a:endParaRPr lang="en-US" sz="22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604280" y="5182514"/>
            <a:ext cx="2125980" cy="805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22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适应症与禁忌</a:t>
            </a:r>
            <a:endParaRPr lang="en-US" sz="22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81995" y="3119032"/>
            <a:ext cx="2125980" cy="805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22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标准化操作流程</a:t>
            </a:r>
            <a:endParaRPr lang="en-US" sz="22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81995" y="5182514"/>
            <a:ext cx="2125980" cy="805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22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技术优势与原理</a:t>
            </a:r>
            <a:endParaRPr lang="en-US" sz="22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5700" b="1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技术概述</a:t>
            </a:r>
            <a:endParaRPr lang="en-US" sz="45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1676368" y="914383"/>
            <a:ext cx="8839264" cy="7620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 lnSpcReduction="10000"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4400" b="1" spc="2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定义与作用机理</a:t>
            </a:r>
            <a:endParaRPr lang="en-US" sz="4400" b="1" spc="280">
              <a:solidFill>
                <a:schemeClr val="accent1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剪去单角的矩形 31"/>
          <p:cNvSpPr/>
          <p:nvPr>
            <p:custDataLst>
              <p:tags r:id="rId3"/>
            </p:custDataLst>
          </p:nvPr>
        </p:nvSpPr>
        <p:spPr>
          <a:xfrm flipV="1">
            <a:off x="2057257" y="1980896"/>
            <a:ext cx="2501927" cy="396057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直角三角形 32"/>
          <p:cNvSpPr/>
          <p:nvPr>
            <p:custDataLst>
              <p:tags r:id="rId4"/>
            </p:custDataLst>
          </p:nvPr>
        </p:nvSpPr>
        <p:spPr>
          <a:xfrm rot="16200000" flipH="1" flipV="1">
            <a:off x="4135903" y="5519406"/>
            <a:ext cx="420845" cy="422672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>
            <p:custDataLst>
              <p:tags r:id="rId5"/>
            </p:custDataLst>
          </p:nvPr>
        </p:nvSpPr>
        <p:spPr>
          <a:xfrm>
            <a:off x="2059694" y="1985159"/>
            <a:ext cx="2494619" cy="5749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6"/>
            </p:custDataLst>
          </p:nvPr>
        </p:nvSpPr>
        <p:spPr>
          <a:xfrm flipH="1">
            <a:off x="3974508" y="1985768"/>
            <a:ext cx="584676" cy="57493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" h="732">
                <a:moveTo>
                  <a:pt x="8" y="0"/>
                </a:moveTo>
                <a:cubicBezTo>
                  <a:pt x="412" y="0"/>
                  <a:pt x="742" y="323"/>
                  <a:pt x="752" y="725"/>
                </a:cubicBezTo>
                <a:lnTo>
                  <a:pt x="752" y="732"/>
                </a:lnTo>
                <a:lnTo>
                  <a:pt x="0" y="732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7"/>
            </p:custDataLst>
          </p:nvPr>
        </p:nvSpPr>
        <p:spPr>
          <a:xfrm flipH="1">
            <a:off x="4167573" y="2180660"/>
            <a:ext cx="385521" cy="37943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" h="732">
                <a:moveTo>
                  <a:pt x="8" y="0"/>
                </a:moveTo>
                <a:cubicBezTo>
                  <a:pt x="412" y="0"/>
                  <a:pt x="742" y="323"/>
                  <a:pt x="752" y="725"/>
                </a:cubicBezTo>
                <a:lnTo>
                  <a:pt x="752" y="732"/>
                </a:lnTo>
                <a:lnTo>
                  <a:pt x="0" y="732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8"/>
            </p:custDataLst>
          </p:nvPr>
        </p:nvSpPr>
        <p:spPr>
          <a:xfrm>
            <a:off x="2232873" y="2686466"/>
            <a:ext cx="2190100" cy="605384"/>
          </a:xfrm>
          <a:prstGeom prst="rect">
            <a:avLst/>
          </a:prstGeom>
          <a:noFill/>
        </p:spPr>
        <p:txBody>
          <a:bodyPr wrap="square" lIns="0" rIns="0" rtlCol="0" anchor="b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000" b="1" spc="12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蒸汽透皮吸收机制</a:t>
            </a:r>
            <a:endParaRPr lang="en-US" sz="2000" b="1" spc="12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7" name="剪去单角的矩形 36"/>
          <p:cNvSpPr/>
          <p:nvPr>
            <p:custDataLst>
              <p:tags r:id="rId9"/>
            </p:custDataLst>
          </p:nvPr>
        </p:nvSpPr>
        <p:spPr>
          <a:xfrm flipV="1">
            <a:off x="7632816" y="1982723"/>
            <a:ext cx="2501927" cy="396057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直角三角形 37"/>
          <p:cNvSpPr/>
          <p:nvPr>
            <p:custDataLst>
              <p:tags r:id="rId10"/>
            </p:custDataLst>
          </p:nvPr>
        </p:nvSpPr>
        <p:spPr>
          <a:xfrm rot="16200000" flipH="1" flipV="1">
            <a:off x="9711462" y="5521233"/>
            <a:ext cx="420845" cy="422672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7635252" y="1986986"/>
            <a:ext cx="2494619" cy="5749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12"/>
            </p:custDataLst>
          </p:nvPr>
        </p:nvSpPr>
        <p:spPr>
          <a:xfrm flipH="1">
            <a:off x="9550067" y="1987595"/>
            <a:ext cx="584676" cy="57493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" h="732">
                <a:moveTo>
                  <a:pt x="8" y="0"/>
                </a:moveTo>
                <a:cubicBezTo>
                  <a:pt x="412" y="0"/>
                  <a:pt x="742" y="323"/>
                  <a:pt x="752" y="725"/>
                </a:cubicBezTo>
                <a:lnTo>
                  <a:pt x="752" y="732"/>
                </a:lnTo>
                <a:lnTo>
                  <a:pt x="0" y="732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13"/>
            </p:custDataLst>
          </p:nvPr>
        </p:nvSpPr>
        <p:spPr>
          <a:xfrm flipH="1">
            <a:off x="9743132" y="2182487"/>
            <a:ext cx="385521" cy="37943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" h="732">
                <a:moveTo>
                  <a:pt x="8" y="0"/>
                </a:moveTo>
                <a:cubicBezTo>
                  <a:pt x="412" y="0"/>
                  <a:pt x="742" y="323"/>
                  <a:pt x="752" y="725"/>
                </a:cubicBezTo>
                <a:lnTo>
                  <a:pt x="752" y="732"/>
                </a:lnTo>
                <a:lnTo>
                  <a:pt x="0" y="732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3" name="剪去单角的矩形 42"/>
          <p:cNvSpPr/>
          <p:nvPr>
            <p:custDataLst>
              <p:tags r:id="rId14"/>
            </p:custDataLst>
          </p:nvPr>
        </p:nvSpPr>
        <p:spPr>
          <a:xfrm flipV="1">
            <a:off x="4845950" y="1983332"/>
            <a:ext cx="2501927" cy="396057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>
            <p:custDataLst>
              <p:tags r:id="rId15"/>
            </p:custDataLst>
          </p:nvPr>
        </p:nvSpPr>
        <p:spPr>
          <a:xfrm rot="16200000" flipH="1" flipV="1">
            <a:off x="6924596" y="5521842"/>
            <a:ext cx="420845" cy="422672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>
            <p:custDataLst>
              <p:tags r:id="rId16"/>
            </p:custDataLst>
          </p:nvPr>
        </p:nvSpPr>
        <p:spPr>
          <a:xfrm>
            <a:off x="4848387" y="1987595"/>
            <a:ext cx="2494619" cy="574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17"/>
            </p:custDataLst>
          </p:nvPr>
        </p:nvSpPr>
        <p:spPr>
          <a:xfrm flipH="1">
            <a:off x="6763201" y="1988204"/>
            <a:ext cx="584676" cy="57493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" h="732">
                <a:moveTo>
                  <a:pt x="8" y="0"/>
                </a:moveTo>
                <a:cubicBezTo>
                  <a:pt x="412" y="0"/>
                  <a:pt x="742" y="323"/>
                  <a:pt x="752" y="725"/>
                </a:cubicBezTo>
                <a:lnTo>
                  <a:pt x="752" y="732"/>
                </a:lnTo>
                <a:lnTo>
                  <a:pt x="0" y="732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18"/>
            </p:custDataLst>
          </p:nvPr>
        </p:nvSpPr>
        <p:spPr>
          <a:xfrm flipH="1">
            <a:off x="6956266" y="2183097"/>
            <a:ext cx="385521" cy="37943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" h="732">
                <a:moveTo>
                  <a:pt x="8" y="0"/>
                </a:moveTo>
                <a:cubicBezTo>
                  <a:pt x="412" y="0"/>
                  <a:pt x="742" y="323"/>
                  <a:pt x="752" y="725"/>
                </a:cubicBezTo>
                <a:lnTo>
                  <a:pt x="752" y="732"/>
                </a:lnTo>
                <a:lnTo>
                  <a:pt x="0" y="732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9"/>
            </p:custDataLst>
          </p:nvPr>
        </p:nvSpPr>
        <p:spPr>
          <a:xfrm>
            <a:off x="2232873" y="3315602"/>
            <a:ext cx="2190100" cy="2191318"/>
          </a:xfrm>
          <a:prstGeom prst="rect">
            <a:avLst/>
          </a:prstGeom>
          <a:noFill/>
        </p:spPr>
        <p:txBody>
          <a:bodyPr wrap="square" lIns="0" rIns="0" rtlCol="0">
            <a:normAutofit/>
          </a:bodyPr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en-US" sz="1200" spc="5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中医熏洗疗法通过高温蒸汽使皮肤毛孔扩张，药物有效成分以离子形式经角质层渗透至真皮层，再通过毛细血管进入体循环，实现全身性药理作用。其作用机理结合了热力学传导、药物浓度梯度扩散及生物膜转运原理。</a:t>
            </a:r>
            <a:endParaRPr lang="en-US" sz="1200" spc="50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20"/>
            </p:custDataLst>
          </p:nvPr>
        </p:nvSpPr>
        <p:spPr>
          <a:xfrm>
            <a:off x="5004604" y="2686466"/>
            <a:ext cx="2190100" cy="605384"/>
          </a:xfrm>
          <a:prstGeom prst="rect">
            <a:avLst/>
          </a:prstGeom>
          <a:noFill/>
        </p:spPr>
        <p:txBody>
          <a:bodyPr wrap="square" lIns="0" rIns="0" rtlCol="0" anchor="b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000" b="1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多模态协同效应</a:t>
            </a:r>
            <a:endParaRPr lang="en-US" sz="2000" b="1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21"/>
            </p:custDataLst>
          </p:nvPr>
        </p:nvSpPr>
        <p:spPr>
          <a:xfrm>
            <a:off x="5004604" y="3315602"/>
            <a:ext cx="2190100" cy="2191318"/>
          </a:xfrm>
          <a:prstGeom prst="rect">
            <a:avLst/>
          </a:prstGeom>
          <a:noFill/>
        </p:spPr>
        <p:txBody>
          <a:bodyPr wrap="square" lIns="0" rIns="0" rtlCol="0">
            <a:normAutofit/>
          </a:bodyPr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en-US" sz="1200" spc="4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该技术融合了热疗（促进局部血液循环）、汽疗（湿润呼吸道黏膜）、离子渗透（增强药物生物利用度）三重作用，通过温度（40-45℃）、湿度（90%RH±5%）和药物浓度（0.5-1.2g/L）的精确调控形成治疗协同效应。</a:t>
            </a:r>
            <a:endParaRPr lang="en-US" sz="1200" spc="40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22"/>
            </p:custDataLst>
          </p:nvPr>
        </p:nvSpPr>
        <p:spPr>
          <a:xfrm>
            <a:off x="7804960" y="2686466"/>
            <a:ext cx="2190100" cy="605384"/>
          </a:xfrm>
          <a:prstGeom prst="rect">
            <a:avLst/>
          </a:prstGeom>
          <a:noFill/>
        </p:spPr>
        <p:txBody>
          <a:bodyPr wrap="square" lIns="0" rIns="0" rtlCol="0" anchor="b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000" b="1" spc="18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经络靶向作用</a:t>
            </a:r>
            <a:endParaRPr lang="en-US" sz="2000" b="1" spc="18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23"/>
            </p:custDataLst>
          </p:nvPr>
        </p:nvSpPr>
        <p:spPr>
          <a:xfrm>
            <a:off x="7804960" y="3315602"/>
            <a:ext cx="2190100" cy="2191318"/>
          </a:xfrm>
          <a:prstGeom prst="rect">
            <a:avLst/>
          </a:prstGeom>
          <a:noFill/>
        </p:spPr>
        <p:txBody>
          <a:bodyPr wrap="square" lIns="0" rIns="0" rtlCol="0">
            <a:normAutofit/>
          </a:bodyPr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en-US" sz="1200" spc="8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依据中医"腠理-经络-脏腑"理论，蒸汽携带的药物活性成分可沿十二皮部定向输布，刺激特定穴位（如足三里、肺俞等），实现"外病内治"的经络调节效果。</a:t>
            </a:r>
            <a:endParaRPr lang="en-US" sz="1200" spc="80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>
            <p:custDataLst>
              <p:tags r:id="rId24"/>
            </p:custDataLst>
          </p:nvPr>
        </p:nvGrpSpPr>
        <p:grpSpPr>
          <a:xfrm>
            <a:off x="457200" y="457200"/>
            <a:ext cx="11277600" cy="5943600"/>
            <a:chOff x="720" y="720"/>
            <a:chExt cx="17760" cy="9360"/>
          </a:xfrm>
        </p:grpSpPr>
        <p:sp>
          <p:nvSpPr>
            <p:cNvPr id="14" name="图形 11"/>
            <p:cNvSpPr/>
            <p:nvPr>
              <p:custDataLst>
                <p:tags r:id="rId25"/>
              </p:custDataLst>
            </p:nvPr>
          </p:nvSpPr>
          <p:spPr>
            <a:xfrm>
              <a:off x="720" y="720"/>
              <a:ext cx="1050" cy="105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图形 11"/>
            <p:cNvSpPr/>
            <p:nvPr>
              <p:custDataLst>
                <p:tags r:id="rId26"/>
              </p:custDataLst>
            </p:nvPr>
          </p:nvSpPr>
          <p:spPr>
            <a:xfrm rot="16200000">
              <a:off x="720" y="9030"/>
              <a:ext cx="1050" cy="105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7" name="直接连接符 16"/>
            <p:cNvCxnSpPr/>
            <p:nvPr>
              <p:custDataLst>
                <p:tags r:id="rId27"/>
              </p:custDataLst>
            </p:nvPr>
          </p:nvCxnSpPr>
          <p:spPr>
            <a:xfrm>
              <a:off x="1680" y="720"/>
              <a:ext cx="15840" cy="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cxnSp>
          <p:nvCxnSpPr>
            <p:cNvPr id="18" name="直接连接符 17"/>
            <p:cNvCxnSpPr/>
            <p:nvPr>
              <p:custDataLst>
                <p:tags r:id="rId28"/>
              </p:custDataLst>
            </p:nvPr>
          </p:nvCxnSpPr>
          <p:spPr>
            <a:xfrm>
              <a:off x="1680" y="9840"/>
              <a:ext cx="15840" cy="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cxnSp>
          <p:nvCxnSpPr>
            <p:cNvPr id="20" name="直接连接符 19"/>
            <p:cNvCxnSpPr/>
            <p:nvPr>
              <p:custDataLst>
                <p:tags r:id="rId29"/>
              </p:custDataLst>
            </p:nvPr>
          </p:nvCxnSpPr>
          <p:spPr>
            <a:xfrm>
              <a:off x="720" y="1560"/>
              <a:ext cx="0" cy="784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sp>
          <p:nvSpPr>
            <p:cNvPr id="21" name="图形 11"/>
            <p:cNvSpPr/>
            <p:nvPr>
              <p:custDataLst>
                <p:tags r:id="rId30"/>
              </p:custDataLst>
            </p:nvPr>
          </p:nvSpPr>
          <p:spPr>
            <a:xfrm rot="5400000">
              <a:off x="17430" y="720"/>
              <a:ext cx="1050" cy="105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图形 11"/>
            <p:cNvSpPr/>
            <p:nvPr>
              <p:custDataLst>
                <p:tags r:id="rId31"/>
              </p:custDataLst>
            </p:nvPr>
          </p:nvSpPr>
          <p:spPr>
            <a:xfrm rot="10800000">
              <a:off x="17430" y="9030"/>
              <a:ext cx="1050" cy="105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3" name="直接连接符 22"/>
            <p:cNvCxnSpPr/>
            <p:nvPr>
              <p:custDataLst>
                <p:tags r:id="rId32"/>
              </p:custDataLst>
            </p:nvPr>
          </p:nvCxnSpPr>
          <p:spPr>
            <a:xfrm>
              <a:off x="18480" y="1560"/>
              <a:ext cx="0" cy="784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sp>
          <p:nvSpPr>
            <p:cNvPr id="24" name="图形 11"/>
            <p:cNvSpPr/>
            <p:nvPr>
              <p:custDataLst>
                <p:tags r:id="rId33"/>
              </p:custDataLst>
            </p:nvPr>
          </p:nvSpPr>
          <p:spPr>
            <a:xfrm>
              <a:off x="960" y="960"/>
              <a:ext cx="840" cy="84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图形 11"/>
            <p:cNvSpPr/>
            <p:nvPr>
              <p:custDataLst>
                <p:tags r:id="rId34"/>
              </p:custDataLst>
            </p:nvPr>
          </p:nvSpPr>
          <p:spPr>
            <a:xfrm rot="16200000">
              <a:off x="960" y="9000"/>
              <a:ext cx="840" cy="84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6" name="直接连接符 25"/>
            <p:cNvCxnSpPr/>
            <p:nvPr>
              <p:custDataLst>
                <p:tags r:id="rId35"/>
              </p:custDataLst>
            </p:nvPr>
          </p:nvCxnSpPr>
          <p:spPr>
            <a:xfrm>
              <a:off x="1680" y="960"/>
              <a:ext cx="15840" cy="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cxnSp>
          <p:nvCxnSpPr>
            <p:cNvPr id="27" name="直接连接符 26"/>
            <p:cNvCxnSpPr/>
            <p:nvPr>
              <p:custDataLst>
                <p:tags r:id="rId36"/>
              </p:custDataLst>
            </p:nvPr>
          </p:nvCxnSpPr>
          <p:spPr>
            <a:xfrm>
              <a:off x="1680" y="10080"/>
              <a:ext cx="15840" cy="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cxnSp>
          <p:nvCxnSpPr>
            <p:cNvPr id="28" name="直接连接符 27"/>
            <p:cNvCxnSpPr/>
            <p:nvPr>
              <p:custDataLst>
                <p:tags r:id="rId37"/>
              </p:custDataLst>
            </p:nvPr>
          </p:nvCxnSpPr>
          <p:spPr>
            <a:xfrm>
              <a:off x="960" y="1784"/>
              <a:ext cx="0" cy="744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sp>
          <p:nvSpPr>
            <p:cNvPr id="29" name="图形 11"/>
            <p:cNvSpPr/>
            <p:nvPr>
              <p:custDataLst>
                <p:tags r:id="rId38"/>
              </p:custDataLst>
            </p:nvPr>
          </p:nvSpPr>
          <p:spPr>
            <a:xfrm rot="5400000">
              <a:off x="17400" y="960"/>
              <a:ext cx="840" cy="84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图形 11"/>
            <p:cNvSpPr/>
            <p:nvPr>
              <p:custDataLst>
                <p:tags r:id="rId39"/>
              </p:custDataLst>
            </p:nvPr>
          </p:nvSpPr>
          <p:spPr>
            <a:xfrm rot="10800000">
              <a:off x="17400" y="9000"/>
              <a:ext cx="840" cy="840"/>
            </a:xfrm>
            <a:custGeom>
              <a:avLst/>
              <a:gdLst>
                <a:gd name="connsiteX0" fmla="*/ 666750 w 666750"/>
                <a:gd name="connsiteY0" fmla="*/ 0 h 666750"/>
                <a:gd name="connsiteX1" fmla="*/ 432435 w 666750"/>
                <a:gd name="connsiteY1" fmla="*/ 0 h 666750"/>
                <a:gd name="connsiteX2" fmla="*/ 182880 w 666750"/>
                <a:gd name="connsiteY2" fmla="*/ 214313 h 666750"/>
                <a:gd name="connsiteX3" fmla="*/ 182880 w 666750"/>
                <a:gd name="connsiteY3" fmla="*/ 214313 h 666750"/>
                <a:gd name="connsiteX4" fmla="*/ 0 w 666750"/>
                <a:gd name="connsiteY4" fmla="*/ 466725 h 666750"/>
                <a:gd name="connsiteX5" fmla="*/ 0 w 666750"/>
                <a:gd name="connsiteY5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0" h="666750">
                  <a:moveTo>
                    <a:pt x="666750" y="0"/>
                  </a:moveTo>
                  <a:lnTo>
                    <a:pt x="432435" y="0"/>
                  </a:lnTo>
                  <a:cubicBezTo>
                    <a:pt x="305753" y="0"/>
                    <a:pt x="200978" y="93345"/>
                    <a:pt x="182880" y="214313"/>
                  </a:cubicBezTo>
                  <a:lnTo>
                    <a:pt x="182880" y="214313"/>
                  </a:lnTo>
                  <a:cubicBezTo>
                    <a:pt x="76200" y="249555"/>
                    <a:pt x="0" y="349568"/>
                    <a:pt x="0" y="466725"/>
                  </a:cubicBezTo>
                  <a:lnTo>
                    <a:pt x="0" y="666750"/>
                  </a:lnTo>
                </a:path>
              </a:pathLst>
            </a:cu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1" name="直接连接符 30"/>
            <p:cNvCxnSpPr/>
            <p:nvPr>
              <p:custDataLst>
                <p:tags r:id="rId40"/>
              </p:custDataLst>
            </p:nvPr>
          </p:nvCxnSpPr>
          <p:spPr>
            <a:xfrm>
              <a:off x="18240" y="1680"/>
              <a:ext cx="0" cy="7440"/>
            </a:xfrm>
            <a:prstGeom prst="line">
              <a:avLst/>
            </a:prstGeom>
            <a:noFill/>
            <a:ln w="25400" cap="flat">
              <a:solidFill>
                <a:srgbClr val="BFA77E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</p:grpSp>
    </p:spTree>
    <p:custDataLst>
      <p:tags r:id="rId4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30469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适应病症范围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>
            <p:custDataLst>
              <p:tags r:id="rId2"/>
            </p:custDataLst>
          </p:nvPr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皮肤系统疾病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>
            <p:custDataLst>
              <p:tags r:id="rId3"/>
            </p:custDataLst>
          </p:nvPr>
        </p:nvSpPr>
        <p:spPr>
          <a:xfrm>
            <a:off x="1297192" y="1833343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对银屑病（进行期）、慢性湿疹、特应性皮炎等具有显著疗效，蒸汽可软化角质层（使药物渗透率提升300%），所含的黄柏、苦参等成分能抑制IL-4/IL-13炎症通路。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39115" y="1512589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839115" y="2734848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839115" y="5185395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937708" y="1624780"/>
            <a:ext cx="0" cy="524514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839115" y="395848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>
            <p:custDataLst>
              <p:tags r:id="rId4"/>
            </p:custDataLst>
          </p:nvPr>
        </p:nvSpPr>
        <p:spPr>
          <a:xfrm>
            <a:off x="1297192" y="250386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骨关节病变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5"/>
            </p:custDataLst>
          </p:nvPr>
        </p:nvSpPr>
        <p:spPr>
          <a:xfrm>
            <a:off x="1297192" y="3028921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适用于类风湿性关节炎（晨僵改善率82%）、强直性脊柱炎等，熏蒸时川芎嗪、桂枝挥发油等成分可降低TNF-α水平，同时热效应使关节滑膜通透性增加3-5倍。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6"/>
            </p:custDataLst>
          </p:nvPr>
        </p:nvSpPr>
        <p:spPr>
          <a:xfrm>
            <a:off x="1297192" y="3735521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呼吸系统疾病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7"/>
            </p:custDataLst>
          </p:nvPr>
        </p:nvSpPr>
        <p:spPr>
          <a:xfrm>
            <a:off x="1219087" y="4155166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对慢性支气管炎、变应性鼻炎等有效，蒸汽中的黄芩素、麻黄碱等可通过呼吸道黏膜直接吸收，较口服生物利用度提高60%-80%。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8"/>
            </p:custDataLst>
          </p:nvPr>
        </p:nvSpPr>
        <p:spPr>
          <a:xfrm>
            <a:off x="1297192" y="4980154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亚健康调理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>
            <p:custDataLst>
              <p:tags r:id="rId9"/>
            </p:custDataLst>
          </p:nvPr>
        </p:nvSpPr>
        <p:spPr>
          <a:xfrm>
            <a:off x="1297192" y="5505210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针对产后风湿、慢性疲劳综合征等，通过调节下丘脑-垂体-肾上腺轴（HPA轴）功能，使皮质醇昼夜节律恢复正常达67%。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技术发展背景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古籍理论溯源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97192" y="1833343"/>
            <a:ext cx="9803500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最早见于《五十二病方》的"烟熏法"，至《伤寒杂病论》系统记载了"熏渍法"治疗痹症，明代《本草纲目》完善了83种熏蒸方剂的辨证应用规范。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39115" y="1512589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839115" y="2734848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839115" y="5185395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937708" y="1624780"/>
            <a:ext cx="0" cy="524514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839115" y="395848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297192" y="250386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现代技术革新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97192" y="3028921"/>
            <a:ext cx="9953022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2005年国家中医药管理局立项研发智能熏蒸系统，实现温度波动±0.5℃的PID控制，药物雾化粒径达5-10μm（传统方法的1/3），透皮效率提升4.2倍。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97192" y="3735521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循证医学验证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97192" y="4260576"/>
            <a:ext cx="9953022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2018年纳入国家《中医医疗技术手册》，基于32项RCT研究（样本量＞5000例）证实对银屑病的PASI评分改善优于常规治疗（P＜0.01）。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4980154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国际标准化进程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97192" y="5505210"/>
            <a:ext cx="9893212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2020年发布ISO/TC249中药熏蒸设备国际标准，规范了蒸汽饱和度（≥95%）、药物残留量（≤0.1mg/m³）等18项关键技术参数。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5700" b="1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操作前准备</a:t>
            </a:r>
            <a:endParaRPr lang="en-US" sz="45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环境温度评估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506217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7" name="TextBox 7"/>
          <p:cNvSpPr txBox="1"/>
          <p:nvPr>
            <p:custDataLst>
              <p:tags r:id="rId3"/>
            </p:custDataLst>
          </p:nvPr>
        </p:nvSpPr>
        <p:spPr>
          <a:xfrm>
            <a:off x="768509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熏蒸环境需保持室温24-27℃、湿度60-70%，避免因温度过高导致患者不适或温度过低影响药效渗透。使用空调或加湿器调节时需提前30分钟启动以确保稳定。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429769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806784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506217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温湿度控制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7"/>
            </p:custDataLst>
          </p:nvPr>
        </p:nvSpPr>
        <p:spPr>
          <a:xfrm>
            <a:off x="429769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通风与隐私保护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806784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安全空间布局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9"/>
            </p:custDataLst>
          </p:nvPr>
        </p:nvSpPr>
        <p:spPr>
          <a:xfrm>
            <a:off x="4559984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治疗室应具备良好通风条件，同时配备屏风或窗帘遮挡，确保患者隐私。需注意避免直接对流风，防止熏蒸后毛孔开放时受寒。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8330135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熏蒸床/椅周边预留至少80cm操作空间，地面放置防滑垫。危重患者需安排在近护理站位置，便于突发情况处理。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患者体质筛查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37512" y="166430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1300882" y="1463721"/>
            <a:ext cx="6886575" cy="765904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禁忌症排查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00882" y="1998589"/>
            <a:ext cx="6891292" cy="108367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重点筛查心脏病、严重高血压、糖尿病足及妊娠期患者。需查阅病历并当面询问月经史，对下肢动脉闭塞患者需检测足背动脉搏动。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37512" y="338462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1300882" y="3182098"/>
            <a:ext cx="6886575" cy="7698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过敏史评估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37512" y="510495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1300882" y="4920230"/>
            <a:ext cx="6886575" cy="734184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皮肤状态检查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00882" y="3741456"/>
            <a:ext cx="6891292" cy="107443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详细记录患者中药过敏史，首次使用新配方时需在前臂内侧做5分钟贴敷试验。对已知过敏体质者备好地塞米松注射液应急。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00882" y="5424019"/>
            <a:ext cx="6891292" cy="1092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评估熏蒸部位皮肤完整性，存在溃疡、疱疹或破损时需延期操作。糖尿病患者需用10g单尼龙丝测试周围神经敏感性。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13" name="Connector 13"/>
          <p:cNvCxnSpPr/>
          <p:nvPr/>
        </p:nvCxnSpPr>
        <p:spPr>
          <a:xfrm>
            <a:off x="856577" y="2403263"/>
            <a:ext cx="0" cy="89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>
            <a:off x="856577" y="4124852"/>
            <a:ext cx="0" cy="89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5"/>
          <p:cNvSpPr txBox="1"/>
          <p:nvPr/>
        </p:nvSpPr>
        <p:spPr>
          <a:xfrm>
            <a:off x="688937" y="1685237"/>
            <a:ext cx="335280" cy="596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30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88925" y="3405562"/>
            <a:ext cx="535305" cy="596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30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88925" y="5125887"/>
            <a:ext cx="535305" cy="596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30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熏蒸器具清点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4" name="AutoShape 4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7" name="Connector 7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9" name="TextBox 9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核心设备确认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应急物资核查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辅助物品准备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97192" y="1815305"/>
            <a:ext cx="6136741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检查熏蒸床蒸汽发生器密封性、温度调节精度（误差±1℃），备用熏蒸罩需完整无破损。传统熏蒸时准备带孔木制坐浴架及耐高温陶瓷容器。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97192" y="3554425"/>
            <a:ext cx="6124470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配备3条灭菌治疗巾（分别用于铺垫、覆盖、擦拭）、肛肠科专用熏蒸椅、眼科熏蒸时备硅胶护目罩。药液温度计需每季度校准。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5293419"/>
            <a:ext cx="6112200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治疗车下层放置生理盐水、烫伤膏、血压计及氧气袋。对老年患者额外准备防跌倒扶手带和呼叫铃延伸装置。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5700" b="1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标准化操作流程</a:t>
            </a:r>
            <a:endParaRPr lang="en-US" sz="45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>
            <p:custDataLst>
              <p:tags r:id="rId2"/>
            </p:custDataLst>
          </p:nvPr>
        </p:nvCxnSpPr>
        <p:spPr>
          <a:xfrm>
            <a:off x="6833714" y="2030630"/>
            <a:ext cx="2299541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医嘱核对与解释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>
            <p:custDataLst>
              <p:tags r:id="rId3"/>
            </p:custDataLst>
          </p:nvPr>
        </p:nvSpPr>
        <p:spPr>
          <a:xfrm>
            <a:off x="592974" y="2516443"/>
            <a:ext cx="3456116" cy="3702601"/>
          </a:xfrm>
          <a:prstGeom prst="roundRect">
            <a:avLst>
              <a:gd name="adj" fmla="val 7847"/>
            </a:avLst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>
            <p:custDataLst>
              <p:tags r:id="rId4"/>
            </p:custDataLst>
          </p:nvPr>
        </p:nvSpPr>
        <p:spPr>
          <a:xfrm>
            <a:off x="808710" y="2910022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双人核对机制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>
            <p:custDataLst>
              <p:tags r:id="rId5"/>
            </p:custDataLst>
          </p:nvPr>
        </p:nvSpPr>
        <p:spPr>
          <a:xfrm>
            <a:off x="742869" y="3537078"/>
            <a:ext cx="3156327" cy="242710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需由执行护士与另一名医护人员共同核对医嘱内容，包括患者姓名、诊断、熏蒸部位、药液成分及禁忌症，确保治疗信息100%准确无误。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4366124" y="2516443"/>
            <a:ext cx="3456116" cy="3702601"/>
          </a:xfrm>
          <a:prstGeom prst="roundRect">
            <a:avLst>
              <a:gd name="adj" fmla="val 7847"/>
            </a:avLst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TextBox 8"/>
          <p:cNvSpPr txBox="1"/>
          <p:nvPr>
            <p:custDataLst>
              <p:tags r:id="rId7"/>
            </p:custDataLst>
          </p:nvPr>
        </p:nvSpPr>
        <p:spPr>
          <a:xfrm>
            <a:off x="4581860" y="2910022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个性化沟通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>
            <p:custDataLst>
              <p:tags r:id="rId8"/>
            </p:custDataLst>
          </p:nvPr>
        </p:nvSpPr>
        <p:spPr>
          <a:xfrm>
            <a:off x="4552981" y="3537078"/>
            <a:ext cx="3082402" cy="242710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根据患者文化程度和认知能力，采用通俗语言解释熏蒸原理（如"通过药蒸汽打开毛孔驱除湿气"），并重点说明可能出现的热感、出汗等正常反应。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9"/>
            </p:custDataLst>
          </p:nvPr>
        </p:nvSpPr>
        <p:spPr>
          <a:xfrm>
            <a:off x="8139274" y="2516443"/>
            <a:ext cx="3456116" cy="3702601"/>
          </a:xfrm>
          <a:prstGeom prst="roundRect">
            <a:avLst>
              <a:gd name="adj" fmla="val 7847"/>
            </a:avLst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1" name="TextBox 11"/>
          <p:cNvSpPr txBox="1"/>
          <p:nvPr>
            <p:custDataLst>
              <p:tags r:id="rId10"/>
            </p:custDataLst>
          </p:nvPr>
        </p:nvSpPr>
        <p:spPr>
          <a:xfrm>
            <a:off x="8355010" y="2910022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知情同意程序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11"/>
            </p:custDataLst>
          </p:nvPr>
        </p:nvSpPr>
        <p:spPr>
          <a:xfrm>
            <a:off x="8262734" y="3537078"/>
            <a:ext cx="3209195" cy="242710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需让患者/家属签署书面知情同意书，特别强调妊娠期、严重心血管疾病等禁忌情形，记录沟通内容和时间。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16" name="Connector 16"/>
          <p:cNvCxnSpPr/>
          <p:nvPr>
            <p:custDataLst>
              <p:tags r:id="rId12"/>
            </p:custDataLst>
          </p:nvPr>
        </p:nvCxnSpPr>
        <p:spPr>
          <a:xfrm>
            <a:off x="3058746" y="2030630"/>
            <a:ext cx="2299541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药液温度控制（43-46℃）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06217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768509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煎煮后药液需经①电子水温计初测、②玻璃温度计复测、③操作前手腕内侧试温三重验证，误差范围控制在±1℃内。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29769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806784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506217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三级测温体系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29769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动态调节方案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6784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药液保存规范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559984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治疗中每5分钟监测温度，若患者主诉灼热感应立即暂停，添加凉药液调节至42℃后再继续，累计调节不超过2次。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30135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备用药液需置于恒温65℃水浴箱，超过2小时未使用应废弃，避免反复加热导致有效成分挥发。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custDataLst>
              <p:tags r:id="rId2"/>
            </p:custDataLst>
          </p:nvPr>
        </p:nvSpPr>
        <p:spPr>
          <a:xfrm>
            <a:off x="2589139" y="4907596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AutoShape 3"/>
          <p:cNvSpPr/>
          <p:nvPr>
            <p:custDataLst>
              <p:tags r:id="rId3"/>
            </p:custDataLst>
          </p:nvPr>
        </p:nvSpPr>
        <p:spPr>
          <a:xfrm>
            <a:off x="965148" y="3145225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4" name="AutoShape 4"/>
          <p:cNvSpPr/>
          <p:nvPr>
            <p:custDataLst>
              <p:tags r:id="rId4"/>
            </p:custDataLst>
          </p:nvPr>
        </p:nvSpPr>
        <p:spPr>
          <a:xfrm>
            <a:off x="2493889" y="1358958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5" name="TextBox 5"/>
          <p:cNvSpPr txBox="1"/>
          <p:nvPr>
            <p:custDataLst>
              <p:tags r:id="rId5"/>
            </p:custDataLst>
          </p:nvPr>
        </p:nvSpPr>
        <p:spPr>
          <a:xfrm>
            <a:off x="3283333" y="1796843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骨伤患者采用气垫床支撑凹陷部位，肛肠科患者使用专用镂空坐浴椅，确保患处完全暴露同时保持关节功能位。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体位调整与部位暴露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3273808" y="1404023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人体工程学摆放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7"/>
            </p:custDataLst>
          </p:nvPr>
        </p:nvSpPr>
        <p:spPr>
          <a:xfrm>
            <a:off x="1530470" y="3566057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非暴露部位用治疗巾覆盖，屏风遮挡形成独立空间，妇科熏蒸时需安排同性医护人员在场。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1371720" y="3173238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隐私保护措施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9"/>
            </p:custDataLst>
          </p:nvPr>
        </p:nvSpPr>
        <p:spPr>
          <a:xfrm>
            <a:off x="3325984" y="5352046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对行动不便者加装床栏，熏蒸四肢时用软垫抬高肢体，避免患者因移动导致烫伤或药液倾洒。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3316459" y="4959226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安全固定要求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5700" b="1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风险控制要点</a:t>
            </a:r>
            <a:endParaRPr lang="en-US" sz="45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禁忌症识别标准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40584" y="1688405"/>
            <a:ext cx="8109936" cy="11512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严重心脏病、高血压未控制患者禁用，因熏蒸时高温可能加重心脏负荷，导致血压波动或诱发心血管事件。需提前测量血压并询问病史。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40584" y="1249667"/>
            <a:ext cx="7146070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心血管疾病患者禁忌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34188" y="3389806"/>
            <a:ext cx="8109936" cy="11512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妊娠期妇女禁用，高温可能刺激子宫收缩；月经期慎用，尤其腰腹部熏蒸可能增加经量。需详细询问女性患者生理周期。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34188" y="2951068"/>
            <a:ext cx="7146070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特殊生理期禁忌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27792" y="5099311"/>
            <a:ext cx="8109936" cy="11512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局部皮肤存在溃疡、破损或严重皮炎时禁用，药液渗透可能加重损伤或引发感染。操作前需全面评估皮肤完整性。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27792" y="4660573"/>
            <a:ext cx="7146070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皮肤屏障受损禁忌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异常症状监测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>
            <p:custDataLst>
              <p:tags r:id="rId2"/>
            </p:custDataLst>
          </p:nvPr>
        </p:nvSpPr>
        <p:spPr>
          <a:xfrm>
            <a:off x="537512" y="166430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4" name="TextBox 4"/>
          <p:cNvSpPr txBox="1"/>
          <p:nvPr>
            <p:custDataLst>
              <p:tags r:id="rId3"/>
            </p:custDataLst>
          </p:nvPr>
        </p:nvSpPr>
        <p:spPr>
          <a:xfrm>
            <a:off x="1300882" y="1463721"/>
            <a:ext cx="6886575" cy="765904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循环系统反应监测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>
            <p:custDataLst>
              <p:tags r:id="rId4"/>
            </p:custDataLst>
          </p:nvPr>
        </p:nvSpPr>
        <p:spPr>
          <a:xfrm>
            <a:off x="1300882" y="1998589"/>
            <a:ext cx="6891292" cy="108367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密切观察患者面色、脉搏变化，若出现心悸、胸闷、眩晕等表现，立即停止操作并测量生命体征，警惕虚脱或休克发生。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>
            <p:custDataLst>
              <p:tags r:id="rId5"/>
            </p:custDataLst>
          </p:nvPr>
        </p:nvSpPr>
        <p:spPr>
          <a:xfrm>
            <a:off x="537512" y="338462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TextBox 7"/>
          <p:cNvSpPr txBox="1"/>
          <p:nvPr>
            <p:custDataLst>
              <p:tags r:id="rId6"/>
            </p:custDataLst>
          </p:nvPr>
        </p:nvSpPr>
        <p:spPr>
          <a:xfrm>
            <a:off x="1300882" y="3182098"/>
            <a:ext cx="6886575" cy="7698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过敏反应识别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537512" y="510495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TextBox 9"/>
          <p:cNvSpPr txBox="1"/>
          <p:nvPr>
            <p:custDataLst>
              <p:tags r:id="rId8"/>
            </p:custDataLst>
          </p:nvPr>
        </p:nvSpPr>
        <p:spPr>
          <a:xfrm>
            <a:off x="1300882" y="4920230"/>
            <a:ext cx="6886575" cy="734184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神经系统症状预警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9"/>
            </p:custDataLst>
          </p:nvPr>
        </p:nvSpPr>
        <p:spPr>
          <a:xfrm>
            <a:off x="1300882" y="3741456"/>
            <a:ext cx="6891292" cy="107443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关注皮肤瘙痒、红斑或呼吸道水肿等过敏征兆，尤其对已知中药过敏史者需备好抗过敏药物，首次熏蒸时间应缩短至15分钟内。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10"/>
            </p:custDataLst>
          </p:nvPr>
        </p:nvSpPr>
        <p:spPr>
          <a:xfrm>
            <a:off x="1300882" y="5424019"/>
            <a:ext cx="6891292" cy="1092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如患者诉头痛、视物模糊或出现意识改变，可能提示过热或药物反应，需立即终止治疗并评估神经系统状态。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13" name="Connector 13"/>
          <p:cNvCxnSpPr/>
          <p:nvPr>
            <p:custDataLst>
              <p:tags r:id="rId11"/>
            </p:custDataLst>
          </p:nvPr>
        </p:nvCxnSpPr>
        <p:spPr>
          <a:xfrm>
            <a:off x="856577" y="2403263"/>
            <a:ext cx="0" cy="89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>
            <p:custDataLst>
              <p:tags r:id="rId12"/>
            </p:custDataLst>
          </p:nvPr>
        </p:nvCxnSpPr>
        <p:spPr>
          <a:xfrm>
            <a:off x="856577" y="4124852"/>
            <a:ext cx="0" cy="89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5"/>
          <p:cNvSpPr txBox="1"/>
          <p:nvPr>
            <p:custDataLst>
              <p:tags r:id="rId13"/>
            </p:custDataLst>
          </p:nvPr>
        </p:nvSpPr>
        <p:spPr>
          <a:xfrm>
            <a:off x="688937" y="1685237"/>
            <a:ext cx="335280" cy="596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30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>
            <p:custDataLst>
              <p:tags r:id="rId14"/>
            </p:custDataLst>
          </p:nvPr>
        </p:nvSpPr>
        <p:spPr>
          <a:xfrm>
            <a:off x="588925" y="3405562"/>
            <a:ext cx="535305" cy="596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30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>
            <p:custDataLst>
              <p:tags r:id="rId15"/>
            </p:custDataLst>
          </p:nvPr>
        </p:nvSpPr>
        <p:spPr>
          <a:xfrm>
            <a:off x="588925" y="5125887"/>
            <a:ext cx="535305" cy="596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30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烫伤预防措施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506217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7" name="TextBox 7"/>
          <p:cNvSpPr txBox="1"/>
          <p:nvPr>
            <p:custDataLst>
              <p:tags r:id="rId3"/>
            </p:custDataLst>
          </p:nvPr>
        </p:nvSpPr>
        <p:spPr>
          <a:xfrm>
            <a:off x="768509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药液初始温度不超过46℃，老年患者调至40-43℃。每5分钟复核水温，使用数字水温计双人核对，避免温度传感器失灵。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429769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806784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506217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温度梯度控制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7"/>
            </p:custDataLst>
          </p:nvPr>
        </p:nvSpPr>
        <p:spPr>
          <a:xfrm>
            <a:off x="429769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体位安全管理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806784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应急处理准备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9"/>
            </p:custDataLst>
          </p:nvPr>
        </p:nvSpPr>
        <p:spPr>
          <a:xfrm>
            <a:off x="4559984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肢体熏蒸时用支架固定患肢与容器距离（≥15cm），对感觉障碍患者需测试痛觉反应。头面部熏蒸时保护眼睛，使用专用护目镜。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8330135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治疗车备50%硫酸镁湿敷料、烫伤膏及无菌敷料，一旦发生烫伤立即冷敷30分钟，Ⅱ度以上烫伤需启动应急预案并上报不良事件。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5700" b="1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适应症与禁忌</a:t>
            </a:r>
            <a:endParaRPr lang="en-US" sz="45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风湿/骨伤/妇科适应症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4" name="AutoShape 4"/>
            <p:cNvSpPr/>
            <p:nvPr>
              <p:custDataLst>
                <p:tags r:id="rId3"/>
              </p:custDataLst>
            </p:nvPr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5" name="AutoShape 5"/>
            <p:cNvSpPr/>
            <p:nvPr>
              <p:custDataLst>
                <p:tags r:id="rId4"/>
              </p:custDataLst>
            </p:nvPr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>
              <p:custDataLst>
                <p:tags r:id="rId5"/>
              </p:custDataLst>
            </p:nvPr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7" name="Connector 7"/>
            <p:cNvCxnSpPr/>
            <p:nvPr>
              <p:custDataLst>
                <p:tags r:id="rId6"/>
              </p:custDataLst>
            </p:nvPr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9" name="TextBox 9"/>
          <p:cNvSpPr txBox="1"/>
          <p:nvPr>
            <p:custDataLst>
              <p:tags r:id="rId7"/>
            </p:custDataLst>
          </p:nvPr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风湿免疫疾病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8"/>
            </p:custDataLst>
          </p:nvPr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妇科炎症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9"/>
            </p:custDataLst>
          </p:nvPr>
        </p:nvSpPr>
        <p:spPr>
          <a:xfrm>
            <a:off x="1363232" y="3035371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骨伤康复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10"/>
            </p:custDataLst>
          </p:nvPr>
        </p:nvSpPr>
        <p:spPr>
          <a:xfrm>
            <a:off x="1297192" y="1815305"/>
            <a:ext cx="6136741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中药熏蒸通过温热效应和药物渗透，可缓解类风湿性关节炎、强直性脊柱炎等疾病的关节肿胀、晨僵症状，改善局部微循环，抑制炎症介质释放。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11"/>
            </p:custDataLst>
          </p:nvPr>
        </p:nvSpPr>
        <p:spPr>
          <a:xfrm>
            <a:off x="1297192" y="3554425"/>
            <a:ext cx="6124470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适用于骨折后功能恢复期、腰椎间盘突出急性期缓解后，通过活血化瘀中药（如红花、川芎）熏蒸，促进血肿吸收，减轻神经根压迫性疼痛。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2"/>
            </p:custDataLst>
          </p:nvPr>
        </p:nvSpPr>
        <p:spPr>
          <a:xfrm>
            <a:off x="1297192" y="5293419"/>
            <a:ext cx="6112200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针对慢性盆腔炎、附件炎，采用清热解毒方剂（如黄柏、苦参）熏蒸会阴部，可降低盆腔充血，增强抗生素局部渗透效果，需配合阴道冲洗以提高疗效。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3731" y="1707455"/>
            <a:ext cx="8109936" cy="11512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收缩压＞180mmHg或合并靶器官损害者绝对禁忌，因高温蒸汽可能引发血管扩张后反射性血压波动，导致脑出血风险增加。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心血管患者限制条件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03731" y="1268717"/>
            <a:ext cx="7146070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高血压危象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97335" y="3427906"/>
            <a:ext cx="8109936" cy="11512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心功能NYHA分级Ⅲ-Ⅳ级患者禁用，熏蒸时大量出汗可致血液浓缩，诱发心绞痛甚至心肌梗死，需在心电监护下谨慎开展低浓度短时熏蒸。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7335" y="2989168"/>
            <a:ext cx="7146070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冠心病三级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90939" y="5118361"/>
            <a:ext cx="8109936" cy="115124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下肢深静脉血栓患者禁止下肢熏蒸，温度升高可能加速血栓脱落，但上肢熏蒸需评估D-二聚体水平并穿戴弹力袜预防。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0939" y="4679623"/>
            <a:ext cx="7146070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静脉血栓史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42971" y="2306715"/>
            <a:ext cx="3314231" cy="64799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妊娠全程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059848" y="1716027"/>
            <a:ext cx="3794740" cy="19681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经量过大者禁忌，正常经量者需避开经期前3天，因熏蒸可能延长经期或增加出血量，但血瘀型痛经可在经前1周进行温经散寒熏蒸。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59848" y="1097369"/>
            <a:ext cx="3314231" cy="62295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96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月经期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059848" y="4019931"/>
            <a:ext cx="3314231" cy="54783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术后伤口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59848" y="4565142"/>
            <a:ext cx="3794740" cy="19958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开放性创伤未愈合、术后72小时内禁止熏蒸，蒸汽湿度可能影响伤口愈合，但拆线后瘢痕增生可采用积雪草熏蒸软化结缔组织。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1071" y="2954711"/>
            <a:ext cx="3656131" cy="211596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尤其妊娠早期（12周内）禁用，活血类中药（如益母草、乳香）蒸汽可能刺激子宫收缩，而妊娠晚期高温环境易致胎儿缺氧。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特殊时期禁用说明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</a:t>
            </a:r>
            <a:endParaRPr lang="en-US" sz="5700" b="1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技术优势与原理</a:t>
            </a:r>
            <a:endParaRPr lang="en-US" sz="45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custDataLst>
              <p:tags r:id="rId2"/>
            </p:custDataLst>
          </p:nvPr>
        </p:nvSpPr>
        <p:spPr>
          <a:xfrm>
            <a:off x="2589139" y="4907596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AutoShape 3"/>
          <p:cNvSpPr/>
          <p:nvPr>
            <p:custDataLst>
              <p:tags r:id="rId3"/>
            </p:custDataLst>
          </p:nvPr>
        </p:nvSpPr>
        <p:spPr>
          <a:xfrm>
            <a:off x="965148" y="3145225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4" name="AutoShape 4"/>
          <p:cNvSpPr/>
          <p:nvPr>
            <p:custDataLst>
              <p:tags r:id="rId4"/>
            </p:custDataLst>
          </p:nvPr>
        </p:nvSpPr>
        <p:spPr>
          <a:xfrm>
            <a:off x="2493889" y="1358958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5" name="TextBox 5"/>
          <p:cNvSpPr txBox="1"/>
          <p:nvPr>
            <p:custDataLst>
              <p:tags r:id="rId5"/>
            </p:custDataLst>
          </p:nvPr>
        </p:nvSpPr>
        <p:spPr>
          <a:xfrm>
            <a:off x="3283333" y="1796843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中药熏蒸采用复方配伍，如当归、川芎、红花等活血药物与艾叶、桂枝等温经散寒药组合，通过蒸汽载体使有效成分协同作用于病灶，增强活血化瘀、祛风除湿的综合疗效。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中药药理协同效应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3273808" y="1404023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多成分协同作用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7"/>
            </p:custDataLst>
          </p:nvPr>
        </p:nvSpPr>
        <p:spPr>
          <a:xfrm>
            <a:off x="1530470" y="3566057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熏蒸过程中的热能加速药物分子运动，使挥发性成分（如樟脑、薄荷）更易汽化，与热效应共同刺激皮肤腠理开放，提升药物渗透效率。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1520945" y="3173238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热力促进药效释放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9"/>
            </p:custDataLst>
          </p:nvPr>
        </p:nvSpPr>
        <p:spPr>
          <a:xfrm>
            <a:off x="3325984" y="5352046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根据中医辨证施治原则，熏蒸药物可针对寒证（如寒痹）采用辛温发散药，或针对热证（如湿热痹）配伍清热利湿药，实现阴阳平衡的调理目标。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3316459" y="4959226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双向调节机制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透皮吸收增强机制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4" name="AutoShape 4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7" name="Connector 7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24174" r="24174"/>
          <a:stretch>
            <a:fillRect/>
          </a:stretch>
        </p:blipFill>
        <p:spPr>
          <a:xfrm>
            <a:off x="7956089" y="1232979"/>
            <a:ext cx="3367088" cy="242286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7956089" y="3856585"/>
            <a:ext cx="3367088" cy="242286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皮肤渗透三级路径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离子导入效应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湿热环境优化吸收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97192" y="1815305"/>
            <a:ext cx="6136741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药物首先通过表皮角质层间隙扩散（脂溶性成分优先），再经毛囊、汗腺等附属器吸收（水溶性成分为主），最后经真皮层毛细血管进入体循环，形成持续药效。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3554425"/>
            <a:ext cx="6124470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熏蒸时局部温度维持在40-45℃，使皮肤角质层水合度增加20%-30%，角质细胞间隙扩大至50nm以上，显著提升黄酮类、生物碱等大分子药物的透皮率。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97192" y="5293419"/>
            <a:ext cx="6112200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蒸汽中带电药液粒子（如乌头碱阳离子）在热电场作用下定向移动，突破皮肤电荷屏障，其透皮速率可达普通外敷的3-5倍。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温经通络科学验证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506217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7" name="TextBox 7"/>
          <p:cNvSpPr txBox="1"/>
          <p:nvPr>
            <p:custDataLst>
              <p:tags r:id="rId3"/>
            </p:custDataLst>
          </p:nvPr>
        </p:nvSpPr>
        <p:spPr>
          <a:xfrm>
            <a:off x="768509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临床红外热成像显示，熏蒸后患处温度平均升高2.3℃，微循环血流速度提升40%-60%，证实其扩张毛细血管、降低血液黏稠度的作用。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429769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806784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</p:spPr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506217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血流动力学改善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7"/>
            </p:custDataLst>
          </p:nvPr>
        </p:nvSpPr>
        <p:spPr>
          <a:xfrm>
            <a:off x="429769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神经-内分泌调节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8067842" y="1429809"/>
            <a:ext cx="3517339" cy="4690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筋膜松解效应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9"/>
            </p:custDataLst>
          </p:nvPr>
        </p:nvSpPr>
        <p:spPr>
          <a:xfrm>
            <a:off x="4559984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研究证实熏蒸可刺激血清β-内啡肽水平升高2.8倍，显著抑制疼痛介质（P物质）分泌，同时促进生长激素释放，加速组织修复。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8330135" y="2355513"/>
            <a:ext cx="2992755" cy="180787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通过高频振动蒸汽（20-30Hz）对深层筋膜产生机械按摩作用，使胶原纤维排列重构，有效缓解肌筋膜粘连导致的关节活动受限。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10012" y="2228850"/>
            <a:ext cx="6172200" cy="12001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sz="7800" b="1">
                <a:solidFill>
                  <a:srgbClr val="6032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7800" b="1">
              <a:solidFill>
                <a:srgbClr val="6032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81637" y="3736541"/>
            <a:ext cx="3028950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sz="3300">
                <a:solidFill>
                  <a:srgbClr val="8048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3300">
              <a:solidFill>
                <a:srgbClr val="8048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7110_1*a*1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c6468faaa1d34a06b9a7e82560e43b6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2dedad87e30b4c1d801efe0441f09418"/>
  <p:tag name="KSO_WM_UNIT_TEXT_FILL_FORE_SCHEMECOLOR_INDEX_BRIGHTNESS" val="0"/>
  <p:tag name="KSO_WM_UNIT_TEXT_FILL_FORE_SCHEMECOLOR_INDEX" val="13"/>
  <p:tag name="KSO_WM_UNIT_TEXT_FILL_TYPE" val="1"/>
  <p:tag name="KSO_WM_TEMPLATE_ASSEMBLE_XID" val="6065706a4054ed1e2fb814f8"/>
  <p:tag name="KSO_WM_TEMPLATE_ASSEMBLE_GROUPID" val="6065706a4054ed1e2fb814f8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28767_2*l_h_i*1_1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28767_2*l_h_i*1_1_2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28767_2*l_h_i*1_1_3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.1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28767_2*l_h_i*1_1_4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28767_2*l_h_i*1_1_5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内容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28767_2*l_h_a*1_1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VALUE" val="9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28767_2*l_h_i*1_3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28767_2*l_h_i*1_3_2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28767_2*l_h_i*1_3_3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.1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28767_2*l_h_i*1_3_4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28767_2*l_h_i*1_3_5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28767_2*l_h_i*1_2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28767_2*l_h_i*1_2_2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28767_2*l_h_i*1_2_3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28767_2*l_h_i*1_2_4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28767_2*l_h_i*1_2_5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8.xml><?xml version="1.0" encoding="utf-8"?>
<p:tagLst xmlns:p="http://schemas.openxmlformats.org/presentationml/2006/main">
  <p:tag name="KSO_WM_UNIT_SUBTYPE" val="a"/>
  <p:tag name="KSO_WM_UNIT_PRESET_TEXT" val="您的正文已经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28767_2*l_h_f*1_1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内容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28767_2*l_h_a*1_2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VALUE" val="9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UNIT_SUBTYPE" val="a"/>
  <p:tag name="KSO_WM_UNIT_PRESET_TEXT" val="您的正文已经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28767_2*l_h_f*1_2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内容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28767_2*l_h_a*1_3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VALUE" val="9"/>
  <p:tag name="KSO_WM_UNIT_TEXT_FILL_FORE_SCHEMECOLOR_INDEX_BRIGHTNESS" val="0.15"/>
  <p:tag name="KSO_WM_UNIT_TEXT_FILL_FORE_SCHEMECOLOR_INDEX" val="13"/>
  <p:tag name="KSO_WM_UNIT_TEXT_FILL_TYPE" val="1"/>
  <p:tag name="KSO_WM_UNIT_USESOURCEFORMAT_APPLY" val="1"/>
</p:tagLst>
</file>

<file path=ppt/tags/tag22.xml><?xml version="1.0" encoding="utf-8"?>
<p:tagLst xmlns:p="http://schemas.openxmlformats.org/presentationml/2006/main">
  <p:tag name="KSO_WM_UNIT_SUBTYPE" val="a"/>
  <p:tag name="KSO_WM_UNIT_PRESET_TEXT" val="您的正文已经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28767_2*l_h_f*1_3_1"/>
  <p:tag name="KSO_WM_TEMPLATE_CATEGORY" val="diagram"/>
  <p:tag name="KSO_WM_TEMPLATE_INDEX" val="20228767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7110_1*i*1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febec62ec89d4fae899d9e38d57c0fd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7110_1*i*2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7110_1*i*3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7110_1*i*4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17110_1*i*5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17110_1*i*6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17110_1*i*7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17110_1*i*8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17110_1*i*9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17110_1*i*10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diagram20217110_1*i*11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diagram20217110_1*i*12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diagram20217110_1*i*13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diagram20217110_1*i*14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diagram20217110_1*i*15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diagram20217110_1*i*16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706a4054ed1e2fb814f8"/>
  <p:tag name="KSO_WM_TEMPLATE_ASSEMBLE_GROUPID" val="6065706a4054ed1e2fb814f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diagram20217110_1*i*17"/>
  <p:tag name="KSO_WM_TEMPLATE_CATEGORY" val="diagram"/>
  <p:tag name="KSO_WM_TEMPLATE_INDEX" val="20217110"/>
  <p:tag name="KSO_WM_UNIT_LAYERLEVEL" val="1"/>
  <p:tag name="KSO_WM_TAG_VERSION" val="1.0"/>
  <p:tag name="KSO_WM_BEAUTIFY_FLAG" val="#wm#"/>
  <p:tag name="KSO_WM_UNIT_SM_LIMIT_TYPE" val="2"/>
  <p:tag name="KSO_WM_CHIP_GROUPID" val="5fc5e83f310219e61717cdf2"/>
  <p:tag name="KSO_WM_CHIP_XID" val="5fc5e83f310219e61717cdf3"/>
  <p:tag name="KSO_WM_TEMPLATE_ASSEMBLE_XID" val="6065706a4054ed1e2fb814f8"/>
  <p:tag name="KSO_WM_TEMPLATE_ASSEMBLE_GROUPID" val="6065706a4054ed1e2fb814f8"/>
</p:tagLst>
</file>

<file path=ppt/tags/tag40.xml><?xml version="1.0" encoding="utf-8"?>
<p:tagLst xmlns:p="http://schemas.openxmlformats.org/presentationml/2006/main">
  <p:tag name="KSO_WM_SLIDE_ID" val="diagram2021711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7110"/>
  <p:tag name="KSO_WM_SLIDE_LAYOUT" val="a_d"/>
  <p:tag name="KSO_WM_SLIDE_LAYOUT_CNT" val="1_1"/>
  <p:tag name="KSO_WM_TEMPLATE_THUMBS_INDEX" val="1、4、7、12、13、14、15、16、17、18、20、24、25、28、33、36、40、43、44"/>
  <p:tag name="KSO_WM_SLIDE_SIZE" val="888*468"/>
  <p:tag name="KSO_WM_SLIDE_POSITION" val="36*36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6:16:43&quot;,&quot;maxSize&quot;:{&quot;size1&quot;:33.299650680520394},&quot;minSize&quot;:{&quot;size1&quot;:24.5996506805204},&quot;normalSize&quot;:{&quot;size1&quot;:24.5996506805204},&quot;subLayout&quot;:[{&quot;id&quot;:&quot;2021-04-01T16:16:43&quot;,&quot;margin&quot;:{&quot;bottom&quot;:0.02600000612437725,&quot;left&quot;:4.657000541687012,&quot;right&quot;:4.657000541687012,&quot;top&quot;:2.5399999618530273},&quot;type&quot;:0},{&quot;id&quot;:&quot;2021-04-01T16:16:43&quot;,&quot;margin&quot;:{&quot;bottom&quot;:2.5399999618530273,&quot;left&quot;:4.657000541687012,&quot;right&quot;:4.657000541687012,&quot;top&quot;:0.8199999928474426}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c5e83f310219e61717cdf3"/>
  <p:tag name="KSO_WM_CHIP_FILLPROP" val="[[{&quot;text_align&quot;:&quot;cm&quot;,&quot;text_direction&quot;:&quot;horizontal&quot;,&quot;support_big_font&quot;:false,&quot;picture_toward&quot;:0,&quot;picture_dockside&quot;:[],&quot;fill_id&quot;:&quot;ba3ff9d51a534949a36d761c038b2272&quot;,&quot;fill_align&quot;:&quot;cm&quot;,&quot;chip_types&quot;:[&quot;header&quot;]},{&quot;text_align&quot;:&quot;cm&quot;,&quot;text_direction&quot;:&quot;horizontal&quot;,&quot;support_features&quot;:[&quot;collage&quot;,&quot;carousel&quot;],&quot;support_big_font&quot;:false,&quot;picture_toward&quot;:0,&quot;picture_dockside&quot;:[],&quot;fill_id&quot;:&quot;385b67bca2024cfd9b21355f5a1f21ce&quot;,&quot;fill_align&quot;:&quot;cm&quot;,&quot;chip_types&quot;:[&quot;diagram&quot;,&quot;pictext&quot;,&quot;text&quot;,&quot;picture&quot;,&quot;chart&quot;,&quot;table&quot;,&quot;video&quot;]}]]"/>
  <p:tag name="KSO_WM_CHIP_DECFILLPROP" val="[]"/>
  <p:tag name="KSO_WM_CHIP_GROUPID" val="5fc5e83f310219e61717cdf2"/>
  <p:tag name="KSO_WM_SLIDE_BK_DARK_LIGHT" val="2"/>
  <p:tag name="KSO_WM_SLIDE_BACKGROUND_TYPE" val="general"/>
  <p:tag name="KSO_WM_SLIDE_SUPPORT_FEATURE_TYPE" val="3"/>
  <p:tag name="KSO_WM_TEMPLATE_ASSEMBLE_XID" val="6065706a4054ed1e2fb814f8"/>
  <p:tag name="KSO_WM_TEMPLATE_ASSEMBLE_GROUPID" val="6065706a4054ed1e2fb814f8"/>
</p:tagLst>
</file>

<file path=ppt/tags/tag41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2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3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4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5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6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7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8.xml><?xml version="1.0" encoding="utf-8"?>
<p:tagLst xmlns:p="http://schemas.openxmlformats.org/presentationml/2006/main">
  <p:tag name="KSO_WM_DIAGRAM_VIRTUALLY_FRAME" val="{&quot;height&quot;:386.2882677165355,&quot;left&quot;:95.99110236220471,&quot;top&quot;:103.0147244094488,&quot;width&quot;:818.1085826771653}"/>
</p:tagLst>
</file>

<file path=ppt/tags/tag49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0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1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2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3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4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5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6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7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58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59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0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1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2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3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4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5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6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7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8.xml><?xml version="1.0" encoding="utf-8"?>
<p:tagLst xmlns:p="http://schemas.openxmlformats.org/presentationml/2006/main">
  <p:tag name="KSO_WM_DIAGRAM_VIRTUALLY_FRAME" val="{&quot;height&quot;:387.88401574803146,&quot;left&quot;:46.690866141732286,&quot;top&quot;:101.80448818897638,&quot;width&quot;:866.3319685039371}"/>
</p:tagLst>
</file>

<file path=ppt/tags/tag69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0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1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2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3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4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5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6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7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78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79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0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1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2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3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4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5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6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7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8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89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90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91.xml><?xml version="1.0" encoding="utf-8"?>
<p:tagLst xmlns:p="http://schemas.openxmlformats.org/presentationml/2006/main">
  <p:tag name="KSO_WM_DIAGRAM_VIRTUALLY_FRAME" val="{&quot;height&quot;:397.8911811023622,&quot;left&quot;:42.323779527559054,&quot;top&quot;:115.25362204724408,&quot;width&quot;:602.7292913385827}"/>
</p:tagLst>
</file>

<file path=ppt/tags/tag92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3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4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5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6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7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8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99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100.xml><?xml version="1.0" encoding="utf-8"?>
<p:tagLst xmlns:p="http://schemas.openxmlformats.org/presentationml/2006/main">
  <p:tag name="KSO_WM_DIAGRAM_VIRTUALLY_FRAME" val="{&quot;height&quot;:373.24629921259844,&quot;left&quot;:28.307559055118112,&quot;top&quot;:112.28338582677165,&quot;width&quot;:902.873937007874}"/>
</p:tagLst>
</file>

<file path=ppt/tags/tag101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2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3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4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5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6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7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8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09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10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11.xml><?xml version="1.0" encoding="utf-8"?>
<p:tagLst xmlns:p="http://schemas.openxmlformats.org/presentationml/2006/main">
  <p:tag name="KSO_WM_DIAGRAM_VIRTUALLY_FRAME" val="{&quot;height&quot;:437.924094488189,&quot;left&quot;:66.07204724409448,&quot;top&quot;:103.0147244094488,&quot;width&quot;:519.2770078740158}"/>
</p:tagLst>
</file>

<file path=ppt/tags/tag112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3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4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5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6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7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8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19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20.xml><?xml version="1.0" encoding="utf-8"?>
<p:tagLst xmlns:p="http://schemas.openxmlformats.org/presentationml/2006/main">
  <p:tag name="KSO_WM_DIAGRAM_VIRTUALLY_FRAME" val="{&quot;height&quot;:412.9640157480315,&quot;left&quot;:75.99590551181102,&quot;top&quot;:99.40031496062991,&quot;width&quot;:805.7741732283464}"/>
</p:tagLst>
</file>

<file path=ppt/tags/tag121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2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3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4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5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6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7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8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ags/tag129.xml><?xml version="1.0" encoding="utf-8"?>
<p:tagLst xmlns:p="http://schemas.openxmlformats.org/presentationml/2006/main">
  <p:tag name="KSO_WM_DIAGRAM_VIRTUALLY_FRAME" val="{&quot;height&quot;:372.94629921259843,&quot;left&quot;:39.859606299212594,&quot;top&quot;:112.58338582677166,&quot;width&quot;:891.3218897637795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252525"/>
      </a:dk1>
      <a:lt1>
        <a:srgbClr val="FAFAF7"/>
      </a:lt1>
      <a:dk2>
        <a:srgbClr val="9A6930"/>
      </a:dk2>
      <a:lt2>
        <a:srgbClr val="E8E8E8"/>
      </a:lt2>
      <a:accent1>
        <a:srgbClr val="9A6930"/>
      </a:accent1>
      <a:accent2>
        <a:srgbClr val="9A6930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7DBF73"/>
      </a:hlink>
      <a:folHlink>
        <a:srgbClr val="7DBF7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4043</Words>
  <Application>WPS 演示</Application>
  <PresentationFormat>On-screen Show (4:3)</PresentationFormat>
  <Paragraphs>334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宋体</vt:lpstr>
      <vt:lpstr>Wingdings</vt:lpstr>
      <vt:lpstr>Noto Sans SC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贝尼·马列斯</cp:lastModifiedBy>
  <cp:revision>4</cp:revision>
  <dcterms:created xsi:type="dcterms:W3CDTF">2006-08-16T00:00:00Z</dcterms:created>
  <dcterms:modified xsi:type="dcterms:W3CDTF">2025-05-28T14:28:15Z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FFD097C090D14FF08AEF2D3311591412_12</vt:lpwstr>
  </property>
  <property fmtid="{D5CDD505-2E9C-101B-9397-08002B2CF9AE}" pid="3" name="KSOProductBuildVer">
    <vt:lpwstr>2052-12.1.0.20784</vt:lpwstr>
  </property>
</Properties>
</file>