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819" r:id="rId1"/>
    <p:sldMasterId id="2147497856" r:id="rId2"/>
  </p:sldMasterIdLst>
  <p:notesMasterIdLst>
    <p:notesMasterId r:id="rId3"/>
  </p:notesMasterIdLst>
  <p:sldIdLst>
    <p:sldId id="6963" r:id="rId4"/>
    <p:sldId id="6968" r:id="rId5"/>
    <p:sldId id="6972" r:id="rId6"/>
    <p:sldId id="6975" r:id="rId7"/>
    <p:sldId id="6981" r:id="rId9"/>
    <p:sldId id="6984" r:id="rId10"/>
    <p:sldId id="6987" r:id="rId11"/>
    <p:sldId id="6990" r:id="rId12"/>
    <p:sldId id="6993" r:id="rId13"/>
    <p:sldId id="6999" r:id="rId15"/>
    <p:sldId id="7002" r:id="rId16"/>
    <p:sldId id="7005" r:id="rId17"/>
    <p:sldId id="7008" r:id="rId18"/>
    <p:sldId id="7011" r:id="rId19"/>
    <p:sldId id="7017" r:id="rId21"/>
    <p:sldId id="7020" r:id="rId22"/>
    <p:sldId id="7023" r:id="rId23"/>
    <p:sldId id="7026" r:id="rId24"/>
    <p:sldId id="7029" r:id="rId25"/>
    <p:sldId id="7035" r:id="rId27"/>
    <p:sldId id="7038" r:id="rId28"/>
    <p:sldId id="7041" r:id="rId29"/>
    <p:sldId id="7044" r:id="rId30"/>
    <p:sldId id="7047" r:id="rId31"/>
    <p:sldId id="7053" r:id="rId33"/>
    <p:sldId id="7056" r:id="rId34"/>
    <p:sldId id="706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20" r:id="rId1"/>
    <p:sldLayoutId id="2147497821" r:id="rId2"/>
    <p:sldLayoutId id="2147497822" r:id="rId3"/>
    <p:sldLayoutId id="2147497823" r:id="rId4"/>
    <p:sldLayoutId id="2147497824" r:id="rId5"/>
    <p:sldLayoutId id="2147497825" r:id="rId6"/>
    <p:sldLayoutId id="2147497826" r:id="rId7"/>
    <p:sldLayoutId id="2147497827" r:id="rId8"/>
    <p:sldLayoutId id="2147497828" r:id="rId9"/>
    <p:sldLayoutId id="2147497829" r:id="rId10"/>
    <p:sldLayoutId id="21474978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857" r:id="rId1"/>
    <p:sldLayoutId id="2147497858" r:id="rId2"/>
    <p:sldLayoutId id="2147497859" r:id="rId3"/>
    <p:sldLayoutId id="2147497860" r:id="rId4"/>
    <p:sldLayoutId id="2147497861" r:id="rId5"/>
    <p:sldLayoutId id="2147497862" r:id="rId6"/>
    <p:sldLayoutId id="2147497863" r:id="rId7"/>
    <p:sldLayoutId id="2147497864" r:id="rId8"/>
    <p:sldLayoutId id="2147497865" r:id="rId9"/>
    <p:sldLayoutId id="2147497866" r:id="rId10"/>
    <p:sldLayoutId id="21474978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tags" Target="../tags/tag126.xml"/><Relationship Id="rId23" Type="http://schemas.openxmlformats.org/officeDocument/2006/relationships/tags" Target="../tags/tag127.xml"/><Relationship Id="rId24" Type="http://schemas.openxmlformats.org/officeDocument/2006/relationships/tags" Target="../tags/tag128.xml"/><Relationship Id="rId25" Type="http://schemas.openxmlformats.org/officeDocument/2006/relationships/tags" Target="../tags/tag129.xml"/><Relationship Id="rId26" Type="http://schemas.openxmlformats.org/officeDocument/2006/relationships/tags" Target="../tags/tag130.xml"/><Relationship Id="rId27" Type="http://schemas.openxmlformats.org/officeDocument/2006/relationships/tags" Target="../tags/tag131.xml"/><Relationship Id="rId28" Type="http://schemas.openxmlformats.org/officeDocument/2006/relationships/tags" Target="../tags/tag132.xml"/><Relationship Id="rId29" Type="http://schemas.openxmlformats.org/officeDocument/2006/relationships/tags" Target="../tags/tag13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2024年房地产行业工作总结及工作展望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2024年房地产行业工作亮点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2024年房地产行业工作不足与问题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2024年房地产行业工作展望与计划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2024年房地产行业工作总结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2024年房地产行业工作总结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89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2024年房地产行业整体发展情况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市场规模及增长趋势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主要城市房地产市场情况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政策影响：分析政策环境对房地产行业的影响，包括市场走势、企业运营等方面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政策背景：介绍2024年房地产行业政策环境的基本情况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政策变化：介绍2024年房地产行业政策环境的变化，包括政策调整、新政策出台等方面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政策效果：分析政策环境对房地产行业的效果，包括市场反应、企业反馈等方面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市场表现概述</a:t>
            </a:r>
            <a:endParaRPr altLang="en-US" lang="zh-CN"/>
          </a:p>
        </p:txBody>
      </p:sp>
      <p:sp>
        <p:nvSpPr>
          <p:cNvPr id="10490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2024年房地产市场总体情况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消费者需求和购买力分析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不同城市、区域的销售情况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政策调控对市场的影响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竞争格局总结</a:t>
            </a:r>
            <a:endParaRPr altLang="en-US" lang="zh-CN"/>
          </a:p>
        </p:txBody>
      </p:sp>
      <p:sp>
        <p:nvSpPr>
          <p:cNvPr id="10491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政策环境：政策调控力度加大，对行业影响深远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行业规模：2024年房地产行业规模持续扩大，市场主体数量增加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竞争格局：市场竞争激烈，大型企业市场份额占比高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发展趋势：未来房地产行业将朝着多元化、专业化方向发展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2024年房地产行业工作亮点</a:t>
            </a:r>
            <a:endParaRPr altLang="en-US" dirty="0" lang="zh-CN"/>
          </a:p>
        </p:txBody>
      </p:sp>
      <p:sp>
        <p:nvSpPr>
          <p:cNvPr id="10491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创新业务模式</a:t>
            </a:r>
            <a:endParaRPr altLang="en-US" lang="zh-CN"/>
          </a:p>
        </p:txBody>
      </p:sp>
      <p:sp>
        <p:nvSpPr>
          <p:cNvPr id="10492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多元化发展：拓展房地产业务范围，如租赁、物业管理等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数字化转型：利用大数据、人工智能等技术提升业务效率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绿色建筑：推动绿色建筑发展，提高环保意识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智能化管理：利用智能化技术提升项目管理效率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建立完善的客户服务体系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优化服务流程，提升客户满意度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创新服务模式，满足客户需求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提高员工服务意识和技能水平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优化产品结构</a:t>
            </a:r>
            <a:endParaRPr altLang="en-US" lang="zh-CN"/>
          </a:p>
        </p:txBody>
      </p:sp>
      <p:sp>
        <p:nvSpPr>
          <p:cNvPr id="10493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提升产品质量：注重细节和用户体验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多元化产品线：满足不同客户群体的需求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创新设计：引领市场潮流，吸引更多客户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绿色环保：符合可持续发展理念，赢得社会认可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拓展市场份额</a:t>
            </a:r>
            <a:endParaRPr altLang="en-US" lang="zh-CN"/>
          </a:p>
        </p:txBody>
      </p:sp>
      <p:sp>
        <p:nvSpPr>
          <p:cNvPr id="10494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拓展策略：通过多元化渠道和营销手段，提高品牌知名度和影响力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拓展成果：成功进入新的市场领域，实现市场份额的稳步增长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拓展经验：总结成功经验，为未来拓展提供借鉴和参考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拓展前景：展望未来市场趋势，制定更具针对性的拓展策略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2024年房地产行业工作不足与问题</a:t>
            </a:r>
            <a:endParaRPr altLang="en-US" dirty="0" lang="zh-CN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政策风险应对不足</a:t>
            </a:r>
            <a:endParaRPr altLang="en-US" lang="zh-CN"/>
          </a:p>
        </p:txBody>
      </p:sp>
      <p:sp>
        <p:nvSpPr>
          <p:cNvPr id="10495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政策变化对房地产行业的影响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政策风险应对策略的不足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政策风险应对措施的缺失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政策风险应对能力的提升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市场变化应对不力</a:t>
            </a:r>
            <a:endParaRPr altLang="en-US" lang="zh-CN"/>
          </a:p>
        </p:txBody>
      </p:sp>
      <p:sp>
        <p:nvSpPr>
          <p:cNvPr id="10495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未能及时调整市场策略：面对市场变化，未能及时调整市场策略，导致市场份额下降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缺乏创新：在产品和服务方面缺乏创新，无法满足客户需求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营销手段单一：营销手段单一，缺乏多元化的推广方式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缺乏人才：缺乏具备专业知识和技能的人才，无法应对市场变化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产品质量问题频发</a:t>
            </a:r>
            <a:endParaRPr altLang="en-US" lang="zh-CN"/>
          </a:p>
        </p:txBody>
      </p:sp>
      <p:sp>
        <p:nvSpPr>
          <p:cNvPr id="10496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房屋质量不达标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售后服务不到位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消费者投诉率上升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配套设施不完善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营销策略不够精准</a:t>
            </a:r>
            <a:endParaRPr altLang="en-US" lang="zh-CN"/>
          </a:p>
        </p:txBody>
      </p:sp>
      <p:sp>
        <p:nvSpPr>
          <p:cNvPr id="10497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营销渠道不够多样化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缺乏对目标客户群体的深入了解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营销策略缺乏创新和个性化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营销效果评估不够准确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2024年房地产行业工作展望与计划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政策风险防范措施</a:t>
            </a:r>
            <a:endParaRPr altLang="en-US" lang="zh-CN"/>
          </a:p>
        </p:txBody>
      </p:sp>
      <p:sp>
        <p:nvSpPr>
          <p:cNvPr id="10498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密切关注政策动向：及时了解国家及地方政府对房地产行业的政策调整，以便及时调整投资策略和项目计划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合理规划用地：在项目选址和规划阶段，要充分考虑土地政策、城市规划等因素，确保项目合规并降低政策风险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多元化融资渠道：积极拓展融资渠道，降低对单一政策的依赖，以应对可能的政策调整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强化风险意识：加强企业内部风险管理和控制，建立健全风险预警机制，提高应对政策风险的能力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市场变化应对策略</a:t>
            </a:r>
            <a:endParaRPr altLang="en-US" lang="zh-CN"/>
          </a:p>
        </p:txBody>
      </p:sp>
      <p:sp>
        <p:nvSpPr>
          <p:cNvPr id="1049892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提高产品质量和服务水平：加强产品研发和设计，提升服务质量和水平，增强竞争力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了解市场趋势和变化：密切关注政策、经济、社会等方面的变化，及时调整策略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多元化发展：拓展业务领域，开发新的市场和产品，降低单一市场风险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加强品牌建设和营销推广：加强品牌建设和宣传推广，提高品牌知名度和美誉度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加强人才培养和团队建设：加强人才培养和团队建设，提高员工素质和团队凝聚力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产品质量提升计划</a:t>
            </a:r>
            <a:endParaRPr altLang="en-US" lang="zh-CN"/>
          </a:p>
        </p:txBody>
      </p:sp>
      <p:sp>
        <p:nvSpPr>
          <p:cNvPr id="10499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建立严格的质量管理体系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提升生产工艺和设备水平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加强质量检测和监督力度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加强原材料和零部件的采购管理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营销策略优化方向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精准定位目标客户群体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多元化营销渠道拓展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优化价格策略，提高性价比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对2024年房地产行业工作的总结评价</a:t>
            </a:r>
            <a:endParaRPr altLang="en-US" lang="zh-CN"/>
          </a:p>
        </p:txBody>
      </p:sp>
      <p:sp>
        <p:nvSpPr>
          <p:cNvPr id="10501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行业趋势：2024年房地产行业整体趋势向好，市场需求持续增长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政策环境：政策环境对房地产行业影响较大，需要关注政策变化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企业发展：企业需要加强自身实力，提高市场竞争力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行业前景：未来房地产行业仍有较大发展空间，需要不断创新和进步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2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企业建议：加强企业自身管理，提高企业核心竞争力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未来展望：随着城市化进程的加速和人口红利的逐渐消失，房地产市场将逐渐走向成熟和稳定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政策建议：加强政策调控，促进房地产市场平稳健康发展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行业建议：加强行业自律，推动行业规范发展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2023-12-17T20:38:17Z</dcterms:created>
  <dcterms:modified xsi:type="dcterms:W3CDTF">2023-12-17T20:38:17Z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6f093a0230b74f07950aa4b117ce22ed_21</vt:lpwstr>
  </property>
</Properties>
</file>