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940" r:id="rId1"/>
    <p:sldMasterId id="2147499977" r:id="rId2"/>
  </p:sldMasterIdLst>
  <p:notesMasterIdLst>
    <p:notesMasterId r:id="rId3"/>
  </p:notesMasterIdLst>
  <p:sldIdLst>
    <p:sldId id="7930" r:id="rId4"/>
    <p:sldId id="7934" r:id="rId5"/>
    <p:sldId id="7937" r:id="rId6"/>
    <p:sldId id="7940" r:id="rId7"/>
    <p:sldId id="7946" r:id="rId9"/>
    <p:sldId id="7949" r:id="rId10"/>
    <p:sldId id="7952" r:id="rId11"/>
    <p:sldId id="7955" r:id="rId12"/>
    <p:sldId id="7961" r:id="rId14"/>
    <p:sldId id="7964" r:id="rId15"/>
    <p:sldId id="7967" r:id="rId16"/>
    <p:sldId id="7970" r:id="rId17"/>
    <p:sldId id="7976" r:id="rId19"/>
    <p:sldId id="7979" r:id="rId20"/>
    <p:sldId id="7982" r:id="rId21"/>
    <p:sldId id="7985" r:id="rId22"/>
    <p:sldId id="7991" r:id="rId24"/>
    <p:sldId id="7994" r:id="rId25"/>
    <p:sldId id="7997" r:id="rId26"/>
    <p:sldId id="8000" r:id="rId27"/>
    <p:sldId id="8006" r:id="rId29"/>
    <p:sldId id="8009" r:id="rId30"/>
    <p:sldId id="8012" r:id="rId31"/>
    <p:sldId id="8015" r:id="rId32"/>
    <p:sldId id="8021" r:id="rId34"/>
    <p:sldId id="8024" r:id="rId35"/>
    <p:sldId id="8027" r:id="rId36"/>
    <p:sldId id="8030"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941" r:id="rId1"/>
    <p:sldLayoutId id="2147499942" r:id="rId2"/>
    <p:sldLayoutId id="2147499943" r:id="rId3"/>
    <p:sldLayoutId id="2147499944" r:id="rId4"/>
    <p:sldLayoutId id="2147499945" r:id="rId5"/>
    <p:sldLayoutId id="2147499946" r:id="rId6"/>
    <p:sldLayoutId id="2147499947" r:id="rId7"/>
    <p:sldLayoutId id="2147499948" r:id="rId8"/>
    <p:sldLayoutId id="2147499949" r:id="rId9"/>
    <p:sldLayoutId id="2147499950" r:id="rId10"/>
    <p:sldLayoutId id="214749995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9978" r:id="rId1"/>
    <p:sldLayoutId id="2147499979" r:id="rId2"/>
    <p:sldLayoutId id="2147499980" r:id="rId3"/>
    <p:sldLayoutId id="2147499981" r:id="rId4"/>
    <p:sldLayoutId id="2147499982" r:id="rId5"/>
    <p:sldLayoutId id="2147499983" r:id="rId6"/>
    <p:sldLayoutId id="2147499984" r:id="rId7"/>
    <p:sldLayoutId id="2147499985" r:id="rId8"/>
    <p:sldLayoutId id="2147499986" r:id="rId9"/>
    <p:sldLayoutId id="2147499987" r:id="rId10"/>
    <p:sldLayoutId id="214749998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tags" Target="../tags/tag199.xml"/><Relationship Id="rId22" Type="http://schemas.openxmlformats.org/officeDocument/2006/relationships/tags" Target="../tags/tag200.xml"/><Relationship Id="rId23" Type="http://schemas.openxmlformats.org/officeDocument/2006/relationships/tags" Target="../tags/tag201.xml"/><Relationship Id="rId24" Type="http://schemas.openxmlformats.org/officeDocument/2006/relationships/tags" Target="../tags/tag202.xml"/><Relationship Id="rId2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tags" Target="../tags/tag331.xml"/><Relationship Id="rId18" Type="http://schemas.openxmlformats.org/officeDocument/2006/relationships/tags" Target="../tags/tag332.xml"/><Relationship Id="rId19" Type="http://schemas.openxmlformats.org/officeDocument/2006/relationships/tags" Target="../tags/tag333.xml"/><Relationship Id="rId20" Type="http://schemas.openxmlformats.org/officeDocument/2006/relationships/tags" Target="../tags/tag334.xml"/><Relationship Id="rId21" Type="http://schemas.openxmlformats.org/officeDocument/2006/relationships/tags" Target="../tags/tag335.xml"/><Relationship Id="rId22" Type="http://schemas.openxmlformats.org/officeDocument/2006/relationships/tags" Target="../tags/tag336.xml"/><Relationship Id="rId23" Type="http://schemas.openxmlformats.org/officeDocument/2006/relationships/tags" Target="../tags/tag337.xml"/><Relationship Id="rId24" Type="http://schemas.openxmlformats.org/officeDocument/2006/relationships/tags" Target="../tags/tag338.xml"/><Relationship Id="rId25" Type="http://schemas.openxmlformats.org/officeDocument/2006/relationships/tags" Target="../tags/tag339.xml"/><Relationship Id="rId26" Type="http://schemas.openxmlformats.org/officeDocument/2006/relationships/tags" Target="../tags/tag340.xml"/><Relationship Id="rId27" Type="http://schemas.openxmlformats.org/officeDocument/2006/relationships/tags" Target="../tags/tag341.xml"/><Relationship Id="rId28" Type="http://schemas.openxmlformats.org/officeDocument/2006/relationships/tags" Target="../tags/tag342.xml"/><Relationship Id="rId29" Type="http://schemas.openxmlformats.org/officeDocument/2006/relationships/tags" Target="../tags/tag343.xml"/><Relationship Id="rId30" Type="http://schemas.openxmlformats.org/officeDocument/2006/relationships/tags" Target="../tags/tag344.xml"/><Relationship Id="rId31" Type="http://schemas.openxmlformats.org/officeDocument/2006/relationships/tags" Target="../tags/tag345.xml"/><Relationship Id="rId32" Type="http://schemas.openxmlformats.org/officeDocument/2006/relationships/tags" Target="../tags/tag346.xml"/><Relationship Id="rId33" Type="http://schemas.openxmlformats.org/officeDocument/2006/relationships/tags" Target="../tags/tag347.xml"/><Relationship Id="rId34" Type="http://schemas.openxmlformats.org/officeDocument/2006/relationships/tags" Target="../tags/tag348.xml"/><Relationship Id="rId35" Type="http://schemas.openxmlformats.org/officeDocument/2006/relationships/tags" Target="../tags/tag349.xml"/><Relationship Id="rId36" Type="http://schemas.openxmlformats.org/officeDocument/2006/relationships/tags" Target="../tags/tag350.xml"/><Relationship Id="rId37" Type="http://schemas.openxmlformats.org/officeDocument/2006/relationships/tags" Target="../tags/tag351.xml"/><Relationship Id="rId38" Type="http://schemas.openxmlformats.org/officeDocument/2006/relationships/tags" Target="../tags/tag352.xml"/><Relationship Id="rId39" Type="http://schemas.openxmlformats.org/officeDocument/2006/relationships/tags" Target="../tags/tag353.xml"/><Relationship Id="rId40" Type="http://schemas.openxmlformats.org/officeDocument/2006/relationships/tags" Target="../tags/tag354.xml"/><Relationship Id="rId41" Type="http://schemas.openxmlformats.org/officeDocument/2006/relationships/tags" Target="../tags/tag355.xml"/><Relationship Id="rId42" Type="http://schemas.openxmlformats.org/officeDocument/2006/relationships/tags" Target="../tags/tag356.xml"/><Relationship Id="rId43" Type="http://schemas.openxmlformats.org/officeDocument/2006/relationships/tags" Target="../tags/tag357.xml"/><Relationship Id="rId44" Type="http://schemas.openxmlformats.org/officeDocument/2006/relationships/tags" Target="../tags/tag358.xml"/><Relationship Id="rId45" Type="http://schemas.openxmlformats.org/officeDocument/2006/relationships/tags" Target="../tags/tag359.xml"/><Relationship Id="rId46" Type="http://schemas.openxmlformats.org/officeDocument/2006/relationships/tags" Target="../tags/tag360.xml"/><Relationship Id="rId47" Type="http://schemas.openxmlformats.org/officeDocument/2006/relationships/tags" Target="../tags/tag361.xml"/><Relationship Id="rId48" Type="http://schemas.openxmlformats.org/officeDocument/2006/relationships/tags" Target="../tags/tag362.xml"/><Relationship Id="rId4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tags" Target="../tags/tag377.xml"/><Relationship Id="rId16" Type="http://schemas.openxmlformats.org/officeDocument/2006/relationships/tags" Target="../tags/tag378.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建立绿色生产与可持续供应链</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绿色生产的重要性</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建立可持续供应链的必要性</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lnSpcReduction="10000"/>
          </a:bodyPr>
          <a:p>
            <a:pPr>
              <a:lnSpc>
                <a:spcPct val="100000"/>
              </a:lnSpc>
            </a:pPr>
            <a:r>
              <a:rPr altLang="en-US" b="1" dirty="0" lang="zh-CN" spc="300">
                <a:solidFill>
                  <a:schemeClr val="tx1">
                    <a:lumMod val="85000"/>
                    <a:lumOff val="15000"/>
                  </a:schemeClr>
                </a:solidFill>
                <a:latin typeface="+mj-ea"/>
                <a:ea typeface="+mj-ea"/>
              </a:rPr>
              <a:t>绿色生产与可持续供应链的实践案例</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面临的挑战与解决方案</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政策法规与行业标准</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绿色生产的重要性</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环境保护与可持续发展</a:t>
            </a:r>
            <a:endParaRPr altLang="en-US" lang="zh-CN"/>
          </a:p>
        </p:txBody>
      </p:sp>
      <p:sp>
        <p:nvSpPr>
          <p:cNvPr id="10489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环境保护：减少污染、节约资源、保护生态环境</a:t>
            </a:r>
            <a:endParaRPr altLang="en-US" dirty="0" sz="2000" lang="zh-CN" spc="150">
              <a:solidFill>
                <a:schemeClr val="tx1">
                  <a:lumMod val="85000"/>
                  <a:lumOff val="15000"/>
                </a:schemeClr>
              </a:solidFill>
              <a:latin typeface="+mn-ea"/>
              <a:sym typeface="+mn-ea"/>
            </a:endParaRPr>
          </a:p>
        </p:txBody>
      </p:sp>
      <p:sp>
        <p:nvSpPr>
          <p:cNvPr id="10489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可持续发展：经济、社会、环境三者之间的协调发展</a:t>
            </a:r>
            <a:endParaRPr altLang="en-US" dirty="0" sz="2000" lang="zh-CN" spc="150">
              <a:solidFill>
                <a:schemeClr val="tx1">
                  <a:lumMod val="85000"/>
                  <a:lumOff val="15000"/>
                </a:schemeClr>
              </a:solidFill>
              <a:latin typeface="+mn-ea"/>
              <a:sym typeface="+mn-ea"/>
            </a:endParaRPr>
          </a:p>
        </p:txBody>
      </p:sp>
      <p:sp>
        <p:nvSpPr>
          <p:cNvPr id="10489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绿色生产：采用环保技术、提高资源利用效率、降低能耗</a:t>
            </a:r>
            <a:endParaRPr altLang="en-US" dirty="0" sz="2000" lang="zh-CN" spc="150">
              <a:solidFill>
                <a:schemeClr val="tx1">
                  <a:lumMod val="85000"/>
                  <a:lumOff val="15000"/>
                </a:schemeClr>
              </a:solidFill>
              <a:latin typeface="+mn-ea"/>
              <a:sym typeface="+mn-ea"/>
            </a:endParaRPr>
          </a:p>
        </p:txBody>
      </p:sp>
      <p:sp>
        <p:nvSpPr>
          <p:cNvPr id="10489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社会责任：企业应承担的社会责任，推动绿色发展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60" name="标题 1"/>
          <p:cNvSpPr>
            <a:spLocks noGrp="1"/>
          </p:cNvSpPr>
          <p:nvPr>
            <p:ph type="title"/>
          </p:nvPr>
        </p:nvSpPr>
        <p:spPr/>
        <p:txBody>
          <a:bodyPr/>
          <a:p>
            <a:r>
              <a:rPr altLang="en-US" lang="zh-CN"/>
              <a:t>绿色生产对企业的意义</a:t>
            </a:r>
            <a:endParaRPr altLang="en-US" lang="zh-CN"/>
          </a:p>
        </p:txBody>
      </p:sp>
      <p:sp>
        <p:nvSpPr>
          <p:cNvPr id="104896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6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6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提升企业形象和品牌价值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6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降低生产成本和提高效率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7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符合环保法规和政策要求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增强企业竞争力和可持续发展能力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绿色生产对消费者的影响</a:t>
            </a:r>
            <a:endParaRPr altLang="en-US" lang="zh-CN"/>
          </a:p>
        </p:txBody>
      </p:sp>
      <p:sp>
        <p:nvSpPr>
          <p:cNvPr id="10490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提升产品质量：绿色生产采用环保的生产方式和材料，能够提高产品的质量和安全性，为消费者提供更好的产品体验。</a:t>
            </a:r>
            <a:endParaRPr altLang="en-US" dirty="0" sz="2000" lang="zh-CN" spc="150">
              <a:solidFill>
                <a:schemeClr val="tx1">
                  <a:lumMod val="85000"/>
                  <a:lumOff val="15000"/>
                </a:schemeClr>
              </a:solidFill>
              <a:latin typeface="+mn-ea"/>
              <a:sym typeface="+mn-ea"/>
            </a:endParaRPr>
          </a:p>
        </p:txBody>
      </p:sp>
      <p:sp>
        <p:nvSpPr>
          <p:cNvPr id="10490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降低环境污染：绿色生产减少了对环境的污染和破坏，能够让消费者更加放心地使用产品，同时也为环境保护做出了贡献。</a:t>
            </a:r>
            <a:endParaRPr altLang="en-US" dirty="0" sz="2000" lang="zh-CN" spc="150">
              <a:solidFill>
                <a:schemeClr val="tx1">
                  <a:lumMod val="85000"/>
                  <a:lumOff val="15000"/>
                </a:schemeClr>
              </a:solidFill>
              <a:latin typeface="+mn-ea"/>
              <a:sym typeface="+mn-ea"/>
            </a:endParaRPr>
          </a:p>
        </p:txBody>
      </p:sp>
      <p:sp>
        <p:nvSpPr>
          <p:cNvPr id="10490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引导消费者绿色消费：绿色生产的概念和行动能够引导消费者更加关注产品的环保性能和可持续性，促进绿色消费的普及和发展。</a:t>
            </a:r>
            <a:endParaRPr altLang="en-US" dirty="0" sz="2000" lang="zh-CN" spc="150">
              <a:solidFill>
                <a:schemeClr val="tx1">
                  <a:lumMod val="85000"/>
                  <a:lumOff val="15000"/>
                </a:schemeClr>
              </a:solidFill>
              <a:latin typeface="+mn-ea"/>
              <a:sym typeface="+mn-ea"/>
            </a:endParaRPr>
          </a:p>
        </p:txBody>
      </p:sp>
      <p:sp>
        <p:nvSpPr>
          <p:cNvPr id="10490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提高企业形象和品牌价值：采用绿色生产的理念和方法，能够提高企业的形象和品牌价值，增强消费者对企业的信任和认可。</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6" name="标题"/>
          <p:cNvSpPr>
            <a:spLocks noGrp="1"/>
          </p:cNvSpPr>
          <p:nvPr>
            <p:ph type="title"/>
            <p:custDataLst>
              <p:tags r:id="rId1"/>
            </p:custDataLst>
          </p:nvPr>
        </p:nvSpPr>
        <p:spPr>
          <a:xfrm>
            <a:off x="825361" y="3133103"/>
            <a:ext cx="6367550" cy="1743697"/>
          </a:xfrm>
        </p:spPr>
        <p:txBody>
          <a:bodyPr/>
          <a:p>
            <a:r>
              <a:rPr altLang="en-US" lang="zh-CN"/>
              <a:t>建立可持续供应链的必要性</a:t>
            </a:r>
            <a:endParaRPr altLang="en-US" lang="zh-CN"/>
          </a:p>
        </p:txBody>
      </p:sp>
      <p:sp>
        <p:nvSpPr>
          <p:cNvPr id="104907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供应链中的环境问题</a:t>
            </a:r>
            <a:endParaRPr altLang="en-US" lang="zh-CN"/>
          </a:p>
        </p:txBody>
      </p:sp>
      <p:sp>
        <p:nvSpPr>
          <p:cNvPr id="104913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4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供应链中的资源浪费</a:t>
            </a:r>
            <a:endParaRPr altLang="en-US" dirty="0" sz="2400" lang="zh-CN">
              <a:latin typeface="+mn-ea"/>
              <a:ea typeface="+mn-ea"/>
            </a:endParaRPr>
          </a:p>
        </p:txBody>
      </p:sp>
      <p:sp>
        <p:nvSpPr>
          <p:cNvPr id="104914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供应链中的环境污染</a:t>
            </a:r>
            <a:endParaRPr altLang="en-US" dirty="0" sz="2400" lang="zh-CN">
              <a:latin typeface="+mn-ea"/>
              <a:ea typeface="+mn-ea"/>
            </a:endParaRPr>
          </a:p>
        </p:txBody>
      </p:sp>
      <p:sp>
        <p:nvSpPr>
          <p:cNvPr id="104915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供应链中的能源消耗</a:t>
            </a:r>
            <a:endParaRPr altLang="en-US" dirty="0" sz="2400" lang="zh-CN">
              <a:latin typeface="+mn-ea"/>
              <a:ea typeface="+mn-ea"/>
            </a:endParaRPr>
          </a:p>
        </p:txBody>
      </p:sp>
      <p:sp>
        <p:nvSpPr>
          <p:cNvPr id="104915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供应链中的废弃物排放</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可持续供应链对企业和社会的贡献</a:t>
            </a:r>
            <a:endParaRPr altLang="en-US" lang="zh-CN"/>
          </a:p>
        </p:txBody>
      </p:sp>
      <p:sp>
        <p:nvSpPr>
          <p:cNvPr id="104918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降低成本：通过优化供应链管理，降低采购、运输、库存等成本，提高企业盈利能力。</a:t>
            </a:r>
            <a:endParaRPr altLang="en-US" dirty="0" sz="2000" lang="zh-CN" spc="150">
              <a:solidFill>
                <a:schemeClr val="tx1">
                  <a:lumMod val="75000"/>
                  <a:lumOff val="25000"/>
                </a:schemeClr>
              </a:solidFill>
              <a:latin typeface="+mn-ea"/>
              <a:sym typeface="+mn-ea"/>
            </a:endParaRPr>
          </a:p>
        </p:txBody>
      </p:sp>
      <p:sp>
        <p:nvSpPr>
          <p:cNvPr id="104919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增强竞争力：可持续供应链有助于企业提高产品质量、创新能力和市场竞争力，从而赢得更多客户和市场份额。</a:t>
            </a:r>
            <a:endParaRPr altLang="en-US" dirty="0" sz="2000" lang="zh-CN" spc="150">
              <a:solidFill>
                <a:schemeClr val="tx1">
                  <a:lumMod val="75000"/>
                  <a:lumOff val="25000"/>
                </a:schemeClr>
              </a:solidFill>
              <a:latin typeface="+mn-ea"/>
              <a:sym typeface="+mn-ea"/>
            </a:endParaRPr>
          </a:p>
        </p:txBody>
      </p:sp>
      <p:sp>
        <p:nvSpPr>
          <p:cNvPr id="104919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社会责任：企业通过建立可持续供应链，积极履行社会责任，树立良好形象，提高品牌声誉。</a:t>
            </a:r>
            <a:endParaRPr altLang="en-US" dirty="0" sz="2000" lang="zh-CN" spc="150">
              <a:solidFill>
                <a:schemeClr val="tx1">
                  <a:lumMod val="75000"/>
                  <a:lumOff val="25000"/>
                </a:schemeClr>
              </a:solidFill>
              <a:latin typeface="+mn-ea"/>
              <a:sym typeface="+mn-ea"/>
            </a:endParaRPr>
          </a:p>
        </p:txBody>
      </p:sp>
      <p:sp>
        <p:nvSpPr>
          <p:cNvPr id="104920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环境保护：可持续供应链有助于减少资源浪费、降低能源消耗和减少环境污染，促进可持续发展。</a:t>
            </a:r>
            <a:endParaRPr altLang="en-US" dirty="0" sz="2000" lang="zh-CN" spc="150">
              <a:solidFill>
                <a:schemeClr val="tx1">
                  <a:lumMod val="75000"/>
                  <a:lumOff val="25000"/>
                </a:schemeClr>
              </a:solidFill>
              <a:latin typeface="+mn-ea"/>
              <a:sym typeface="+mn-ea"/>
            </a:endParaRPr>
          </a:p>
        </p:txBody>
      </p:sp>
      <p:sp>
        <p:nvSpPr>
          <p:cNvPr id="104921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4" name="标题 1"/>
          <p:cNvSpPr>
            <a:spLocks noGrp="1"/>
          </p:cNvSpPr>
          <p:nvPr>
            <p:ph type="title"/>
          </p:nvPr>
        </p:nvSpPr>
        <p:spPr/>
        <p:txBody>
          <a:bodyPr/>
          <a:p>
            <a:r>
              <a:rPr altLang="en-US" lang="zh-CN"/>
              <a:t>如何实现可持续供应链</a:t>
            </a:r>
            <a:endParaRPr altLang="en-US" lang="zh-CN"/>
          </a:p>
        </p:txBody>
      </p:sp>
      <p:sp>
        <p:nvSpPr>
          <p:cNvPr id="104924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绿色生产：采用环保、低碳的生产方式，减少对环境的影响</a:t>
            </a:r>
            <a:endParaRPr altLang="en-US" dirty="0" sz="1200" lang="zh-CN" spc="150">
              <a:solidFill>
                <a:schemeClr val="tx1">
                  <a:lumMod val="65000"/>
                  <a:lumOff val="35000"/>
                </a:schemeClr>
              </a:solidFill>
              <a:latin typeface="+mn-ea"/>
              <a:sym typeface="+mn-ea"/>
            </a:endParaRPr>
          </a:p>
        </p:txBody>
      </p:sp>
      <p:sp>
        <p:nvSpPr>
          <p:cNvPr id="104924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资源优化：合理利用资源，提高资源利用效率，降低浪费</a:t>
            </a:r>
            <a:endParaRPr altLang="en-US" dirty="0" sz="1200" lang="zh-CN" spc="150">
              <a:solidFill>
                <a:schemeClr val="tx1">
                  <a:lumMod val="65000"/>
                  <a:lumOff val="35000"/>
                </a:schemeClr>
              </a:solidFill>
              <a:latin typeface="+mn-ea"/>
              <a:sym typeface="+mn-ea"/>
            </a:endParaRPr>
          </a:p>
        </p:txBody>
      </p:sp>
      <p:sp>
        <p:nvSpPr>
          <p:cNvPr id="104925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循环经济：实现废物的减量化、资源化和无害化，促进经济可持续发展</a:t>
            </a:r>
            <a:endParaRPr altLang="en-US" dirty="0" sz="1200" lang="zh-CN" spc="150">
              <a:solidFill>
                <a:schemeClr val="tx1">
                  <a:lumMod val="65000"/>
                  <a:lumOff val="35000"/>
                </a:schemeClr>
              </a:solidFill>
              <a:latin typeface="+mn-ea"/>
              <a:sym typeface="+mn-ea"/>
            </a:endParaRPr>
          </a:p>
        </p:txBody>
      </p:sp>
      <p:sp>
        <p:nvSpPr>
          <p:cNvPr id="104925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社会责任：积极履行企业社会责任，关注员工福利和环境保护，实现企业与社会的和谐发展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86" name="标题"/>
          <p:cNvSpPr>
            <a:spLocks noGrp="1"/>
          </p:cNvSpPr>
          <p:nvPr>
            <p:ph type="title"/>
            <p:custDataLst>
              <p:tags r:id="rId1"/>
            </p:custDataLst>
          </p:nvPr>
        </p:nvSpPr>
        <p:spPr>
          <a:xfrm>
            <a:off x="825361" y="3133103"/>
            <a:ext cx="6367550" cy="1743697"/>
          </a:xfrm>
        </p:spPr>
        <p:txBody>
          <a:bodyPr/>
          <a:p>
            <a:r>
              <a:rPr altLang="en-US" lang="zh-CN"/>
              <a:t>绿色生产与可持续供应链的实践案例</a:t>
            </a:r>
            <a:endParaRPr altLang="en-US" lang="zh-CN"/>
          </a:p>
        </p:txBody>
      </p:sp>
      <p:sp>
        <p:nvSpPr>
          <p:cNvPr id="104928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成功实施绿色生产的企业的经验分享</a:t>
            </a:r>
            <a:endParaRPr altLang="en-US" lang="zh-CN"/>
          </a:p>
        </p:txBody>
      </p:sp>
      <p:sp>
        <p:nvSpPr>
          <p:cNvPr id="1049340" name="对角圆角矩形 52"/>
          <p:cNvSpPr/>
          <p:nvPr>
            <p:custDataLst>
              <p:tags r:id="rId1"/>
            </p:custDataLst>
          </p:nvPr>
        </p:nvSpPr>
        <p:spPr>
          <a:xfrm>
            <a:off x="838200" y="1554408"/>
            <a:ext cx="5036170" cy="1226602"/>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对角圆角矩形 53"/>
          <p:cNvSpPr/>
          <p:nvPr>
            <p:custDataLst>
              <p:tags r:id="rId2"/>
            </p:custDataLst>
          </p:nvPr>
        </p:nvSpPr>
        <p:spPr>
          <a:xfrm>
            <a:off x="838200" y="1427203"/>
            <a:ext cx="504050" cy="480974"/>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直角三角形 54"/>
          <p:cNvSpPr/>
          <p:nvPr>
            <p:custDataLst>
              <p:tags r:id="rId3"/>
            </p:custDataLst>
          </p:nvPr>
        </p:nvSpPr>
        <p:spPr>
          <a:xfrm>
            <a:off x="1342589" y="1427836"/>
            <a:ext cx="75943" cy="126572"/>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文本框 56"/>
          <p:cNvSpPr txBox="1"/>
          <p:nvPr>
            <p:custDataLst>
              <p:tags r:id="rId4"/>
            </p:custDataLst>
          </p:nvPr>
        </p:nvSpPr>
        <p:spPr>
          <a:xfrm>
            <a:off x="1375498" y="1605670"/>
            <a:ext cx="4302327" cy="1112379"/>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绿色生产理念：强调环保、节能、减排，提高资源利用效率</a:t>
            </a:r>
            <a:endParaRPr altLang="en-US" dirty="0" sz="1600" lang="zh-CN">
              <a:solidFill>
                <a:schemeClr val="dk1">
                  <a:lumMod val="80000"/>
                  <a:lumOff val="20000"/>
                </a:schemeClr>
              </a:solidFill>
              <a:latin typeface="+mn-ea"/>
              <a:sym typeface="+mn-ea"/>
            </a:endParaRPr>
          </a:p>
        </p:txBody>
      </p:sp>
      <p:sp>
        <p:nvSpPr>
          <p:cNvPr id="1049348" name="对角圆角矩形 9"/>
          <p:cNvSpPr/>
          <p:nvPr>
            <p:custDataLst>
              <p:tags r:id="rId5"/>
            </p:custDataLst>
          </p:nvPr>
        </p:nvSpPr>
        <p:spPr>
          <a:xfrm>
            <a:off x="6317501" y="1554408"/>
            <a:ext cx="5036170" cy="1226602"/>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对角圆角矩形 10"/>
          <p:cNvSpPr/>
          <p:nvPr>
            <p:custDataLst>
              <p:tags r:id="rId6"/>
            </p:custDataLst>
          </p:nvPr>
        </p:nvSpPr>
        <p:spPr>
          <a:xfrm>
            <a:off x="6317501" y="1427203"/>
            <a:ext cx="504050" cy="480974"/>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直角三角形 11"/>
          <p:cNvSpPr/>
          <p:nvPr>
            <p:custDataLst>
              <p:tags r:id="rId7"/>
            </p:custDataLst>
          </p:nvPr>
        </p:nvSpPr>
        <p:spPr>
          <a:xfrm>
            <a:off x="6821257" y="1427836"/>
            <a:ext cx="75943" cy="126572"/>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文本框 12"/>
          <p:cNvSpPr txBox="1"/>
          <p:nvPr>
            <p:custDataLst>
              <p:tags r:id="rId8"/>
            </p:custDataLst>
          </p:nvPr>
        </p:nvSpPr>
        <p:spPr>
          <a:xfrm>
            <a:off x="6854166" y="1611998"/>
            <a:ext cx="4302327" cy="1112379"/>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绿色产品创新：开发环保、节能、低碳的产品，满足消费者对绿色产品的需求</a:t>
            </a:r>
            <a:endParaRPr altLang="zh-CN" dirty="0" sz="1600" lang="en-US">
              <a:solidFill>
                <a:schemeClr val="dk1">
                  <a:lumMod val="80000"/>
                  <a:lumOff val="20000"/>
                </a:schemeClr>
              </a:solidFill>
              <a:latin typeface="+mn-ea"/>
              <a:sym typeface="+mn-ea"/>
            </a:endParaRPr>
          </a:p>
        </p:txBody>
      </p:sp>
      <p:sp>
        <p:nvSpPr>
          <p:cNvPr id="1049356" name="对角圆角矩形 5"/>
          <p:cNvSpPr/>
          <p:nvPr>
            <p:custDataLst>
              <p:tags r:id="rId9"/>
            </p:custDataLst>
          </p:nvPr>
        </p:nvSpPr>
        <p:spPr>
          <a:xfrm>
            <a:off x="838200" y="3221361"/>
            <a:ext cx="5036170" cy="1226602"/>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对角圆角矩形 6"/>
          <p:cNvSpPr/>
          <p:nvPr>
            <p:custDataLst>
              <p:tags r:id="rId10"/>
            </p:custDataLst>
          </p:nvPr>
        </p:nvSpPr>
        <p:spPr>
          <a:xfrm>
            <a:off x="838200" y="3094156"/>
            <a:ext cx="504050" cy="480974"/>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直角三角形 7"/>
          <p:cNvSpPr/>
          <p:nvPr>
            <p:custDataLst>
              <p:tags r:id="rId11"/>
            </p:custDataLst>
          </p:nvPr>
        </p:nvSpPr>
        <p:spPr>
          <a:xfrm>
            <a:off x="1342589" y="3094789"/>
            <a:ext cx="75943" cy="126572"/>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文本框 8"/>
          <p:cNvSpPr txBox="1"/>
          <p:nvPr>
            <p:custDataLst>
              <p:tags r:id="rId12"/>
            </p:custDataLst>
          </p:nvPr>
        </p:nvSpPr>
        <p:spPr>
          <a:xfrm>
            <a:off x="1375498" y="3278951"/>
            <a:ext cx="4302327" cy="1112379"/>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绿色生产技术：采用先进的生产技术和设备，减少对环境的污染</a:t>
            </a:r>
            <a:endParaRPr altLang="en-US" dirty="0" sz="1600" lang="zh-CN">
              <a:solidFill>
                <a:schemeClr val="dk1">
                  <a:lumMod val="80000"/>
                  <a:lumOff val="20000"/>
                </a:schemeClr>
              </a:solidFill>
              <a:latin typeface="+mn-ea"/>
              <a:sym typeface="+mn-ea"/>
            </a:endParaRPr>
          </a:p>
        </p:txBody>
      </p:sp>
      <p:sp>
        <p:nvSpPr>
          <p:cNvPr id="1049364" name="对角圆角矩形 14"/>
          <p:cNvSpPr/>
          <p:nvPr>
            <p:custDataLst>
              <p:tags r:id="rId13"/>
            </p:custDataLst>
          </p:nvPr>
        </p:nvSpPr>
        <p:spPr>
          <a:xfrm>
            <a:off x="6317501" y="3221361"/>
            <a:ext cx="5036170" cy="1226602"/>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对角圆角矩形 18"/>
          <p:cNvSpPr/>
          <p:nvPr>
            <p:custDataLst>
              <p:tags r:id="rId14"/>
            </p:custDataLst>
          </p:nvPr>
        </p:nvSpPr>
        <p:spPr>
          <a:xfrm>
            <a:off x="6317501" y="3094156"/>
            <a:ext cx="504050" cy="480974"/>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直角三角形 19"/>
          <p:cNvSpPr/>
          <p:nvPr>
            <p:custDataLst>
              <p:tags r:id="rId15"/>
            </p:custDataLst>
          </p:nvPr>
        </p:nvSpPr>
        <p:spPr>
          <a:xfrm>
            <a:off x="6821257" y="3094789"/>
            <a:ext cx="75943" cy="126572"/>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文本框 20"/>
          <p:cNvSpPr txBox="1"/>
          <p:nvPr>
            <p:custDataLst>
              <p:tags r:id="rId16"/>
            </p:custDataLst>
          </p:nvPr>
        </p:nvSpPr>
        <p:spPr>
          <a:xfrm>
            <a:off x="6854166" y="3278951"/>
            <a:ext cx="4302327" cy="1112379"/>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绿色营销策略：采用环保、低碳的营销策略，提高消费者对绿色产品的认知度和接受度</a:t>
            </a:r>
            <a:endParaRPr altLang="zh-CN" dirty="0" lang="en-US">
              <a:solidFill>
                <a:schemeClr val="dk1">
                  <a:lumMod val="80000"/>
                  <a:lumOff val="20000"/>
                </a:schemeClr>
              </a:solidFill>
              <a:latin typeface="+mn-ea"/>
              <a:sym typeface="+mn-ea"/>
            </a:endParaRPr>
          </a:p>
        </p:txBody>
      </p:sp>
      <p:sp>
        <p:nvSpPr>
          <p:cNvPr id="1049372" name="对角圆角矩形 15"/>
          <p:cNvSpPr/>
          <p:nvPr>
            <p:custDataLst>
              <p:tags r:id="rId17"/>
            </p:custDataLst>
          </p:nvPr>
        </p:nvSpPr>
        <p:spPr>
          <a:xfrm>
            <a:off x="838200" y="4888314"/>
            <a:ext cx="5036170" cy="1226602"/>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对角圆角矩形 16"/>
          <p:cNvSpPr/>
          <p:nvPr>
            <p:custDataLst>
              <p:tags r:id="rId18"/>
            </p:custDataLst>
          </p:nvPr>
        </p:nvSpPr>
        <p:spPr>
          <a:xfrm>
            <a:off x="838200" y="4760476"/>
            <a:ext cx="504050" cy="480974"/>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直角三角形 17"/>
          <p:cNvSpPr/>
          <p:nvPr>
            <p:custDataLst>
              <p:tags r:id="rId19"/>
            </p:custDataLst>
          </p:nvPr>
        </p:nvSpPr>
        <p:spPr>
          <a:xfrm>
            <a:off x="1342589" y="4756679"/>
            <a:ext cx="75943" cy="126572"/>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文本框 27"/>
          <p:cNvSpPr txBox="1"/>
          <p:nvPr>
            <p:custDataLst>
              <p:tags r:id="rId20"/>
            </p:custDataLst>
          </p:nvPr>
        </p:nvSpPr>
        <p:spPr>
          <a:xfrm>
            <a:off x="1375498" y="4945904"/>
            <a:ext cx="4302327" cy="1112379"/>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绿色供应链管理：与供应商合作，共同制定绿色采购标准，推动整个供应链的绿色发展</a:t>
            </a:r>
            <a:endParaRPr altLang="zh-CN" dirty="0" lang="en-US">
              <a:solidFill>
                <a:schemeClr val="dk1">
                  <a:lumMod val="80000"/>
                  <a:lumOff val="20000"/>
                </a:schemeClr>
              </a:solidFill>
              <a:latin typeface="+mn-ea"/>
              <a:sym typeface="+mn-ea"/>
            </a:endParaRPr>
          </a:p>
        </p:txBody>
      </p:sp>
      <p:sp>
        <p:nvSpPr>
          <p:cNvPr id="1049380" name="对角圆角矩形 22"/>
          <p:cNvSpPr/>
          <p:nvPr>
            <p:custDataLst>
              <p:tags r:id="rId21"/>
            </p:custDataLst>
          </p:nvPr>
        </p:nvSpPr>
        <p:spPr>
          <a:xfrm>
            <a:off x="6317501" y="4888314"/>
            <a:ext cx="5036170" cy="1226602"/>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382" name="对角圆角矩形 23"/>
          <p:cNvSpPr/>
          <p:nvPr>
            <p:custDataLst>
              <p:tags r:id="rId22"/>
            </p:custDataLst>
          </p:nvPr>
        </p:nvSpPr>
        <p:spPr>
          <a:xfrm>
            <a:off x="6317501" y="4760476"/>
            <a:ext cx="504050" cy="480974"/>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直角三角形 24"/>
          <p:cNvSpPr/>
          <p:nvPr>
            <p:custDataLst>
              <p:tags r:id="rId23"/>
            </p:custDataLst>
          </p:nvPr>
        </p:nvSpPr>
        <p:spPr>
          <a:xfrm>
            <a:off x="6821257" y="4756679"/>
            <a:ext cx="75943" cy="126572"/>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文本框 25"/>
          <p:cNvSpPr txBox="1"/>
          <p:nvPr>
            <p:custDataLst>
              <p:tags r:id="rId24"/>
            </p:custDataLst>
          </p:nvPr>
        </p:nvSpPr>
        <p:spPr>
          <a:xfrm>
            <a:off x="6854166" y="4945904"/>
            <a:ext cx="4302327" cy="1112379"/>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绿色生产培训：加强员工对绿色生产的培训和教育，提高员工的环保意识和技能水平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可持续供应链实践案例分析</a:t>
            </a:r>
            <a:endParaRPr altLang="en-US" lang="zh-CN"/>
          </a:p>
        </p:txBody>
      </p:sp>
      <p:sp>
        <p:nvSpPr>
          <p:cNvPr id="104942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2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案例一：某跨国公司采用可持续采购策略，与供应商建立长期合作关系，推动供应商实施绿色生产，降低环境影响。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2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3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案例二：某国内知名品牌在生产过程中注重资源节约和循环利用，通过优化生产流程和减少浪费，降低碳排放，实现绿色生产。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3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3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案例三：某企业采用可再生能源和低碳技术，推动供应链向低碳转型，减少对环境的影响。</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3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4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案例四：某企业通过数字化技术提高供应链透明度和可追溯性，确保产品质量和安全，同时减少资源浪费和环境影响。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行业内的最佳实践和趋势</a:t>
            </a:r>
            <a:endParaRPr altLang="en-US" lang="zh-CN"/>
          </a:p>
        </p:txBody>
      </p:sp>
      <p:sp>
        <p:nvSpPr>
          <p:cNvPr id="104948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绿色生产与可持续供应链的实践案例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行业内最佳实践的介绍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9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9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绿色生产与可持续供应链的趋势分析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9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未来发展方向和前景展望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36" name="标题"/>
          <p:cNvSpPr>
            <a:spLocks noGrp="1"/>
          </p:cNvSpPr>
          <p:nvPr>
            <p:ph type="title"/>
            <p:custDataLst>
              <p:tags r:id="rId1"/>
            </p:custDataLst>
          </p:nvPr>
        </p:nvSpPr>
        <p:spPr>
          <a:xfrm>
            <a:off x="825361" y="3133103"/>
            <a:ext cx="6367550" cy="1743697"/>
          </a:xfrm>
        </p:spPr>
        <p:txBody>
          <a:bodyPr/>
          <a:p>
            <a:r>
              <a:rPr altLang="en-US" lang="zh-CN"/>
              <a:t>面临的挑战与解决方案</a:t>
            </a:r>
            <a:endParaRPr altLang="en-US" lang="zh-CN"/>
          </a:p>
        </p:txBody>
      </p:sp>
      <p:sp>
        <p:nvSpPr>
          <p:cNvPr id="104953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588" name="标题 1"/>
          <p:cNvSpPr>
            <a:spLocks noGrp="1"/>
          </p:cNvSpPr>
          <p:nvPr>
            <p:ph type="title"/>
          </p:nvPr>
        </p:nvSpPr>
        <p:spPr/>
        <p:txBody>
          <a:bodyPr>
            <a:normAutofit fontScale="97500"/>
          </a:bodyPr>
          <a:p>
            <a:r>
              <a:rPr altLang="en-US" lang="zh-CN"/>
              <a:t>绿色生产与可持续供应链实施过程中遇到的挑战</a:t>
            </a:r>
            <a:endParaRPr altLang="en-US" lang="zh-CN"/>
          </a:p>
        </p:txBody>
      </p:sp>
      <p:sp>
        <p:nvSpPr>
          <p:cNvPr id="1049590" name="内容占位符 2"/>
          <p:cNvSpPr>
            <a:spLocks noGrp="1"/>
          </p:cNvSpPr>
          <p:nvPr>
            <p:ph idx="1"/>
          </p:nvPr>
        </p:nvSpPr>
        <p:spPr/>
        <p:txBody>
          <a:bodyPr>
            <a:normAutofit fontScale="80000"/>
          </a:bodyPr>
          <a:p>
            <a:r>
              <a:rPr altLang="en-US" lang="zh-CN"/>
              <a:t>供应链中的环境问题：供应商的环境行为、资源消耗和废弃物排放等对绿色生产与可持续供应链的实施产生影响。</a:t>
            </a:r>
            <a:endParaRPr altLang="en-US" lang="zh-CN"/>
          </a:p>
          <a:p>
            <a:r>
              <a:rPr altLang="en-US" lang="zh-CN"/>
              <a:t>缺乏统一的环保标准：不同国家和地区的环保法规和标准存在差异，导致绿色生产与可持续供应链的实施面临困难。</a:t>
            </a:r>
            <a:endParaRPr altLang="en-US" lang="zh-CN"/>
          </a:p>
          <a:p>
            <a:r>
              <a:rPr altLang="en-US" lang="zh-CN"/>
              <a:t>技术难题：绿色生产与可持续供应链的实施需要先进的技术支持，但目前相关技术尚未完全成熟。</a:t>
            </a:r>
            <a:endParaRPr altLang="en-US" lang="zh-CN"/>
          </a:p>
          <a:p>
            <a:r>
              <a:rPr altLang="en-US" lang="zh-CN"/>
              <a:t>成本问题：绿色生产与可持续供应链的实施需要投入更多的资金和人力成本，对企业来说是一大挑战。  面临的挑战与解决方案</a:t>
            </a:r>
            <a:endParaRPr altLang="en-US" lang="zh-CN"/>
          </a:p>
          <a:p>
            <a:pPr lvl="1"/>
            <a:r>
              <a:rPr altLang="en-US" lang="zh-CN"/>
              <a:t>面临的挑战与解决方案</a:t>
            </a:r>
            <a:endParaRPr altLang="en-US" lang="zh-CN"/>
          </a:p>
          <a:p>
            <a:r>
              <a:rPr altLang="en-US" lang="zh-CN"/>
              <a:t>针对供应链中的环境问题，企业可以加强供应商的环境管理，建立环保评估机制，确保供应商符合环保要求。</a:t>
            </a:r>
            <a:endParaRPr altLang="en-US" lang="zh-CN"/>
          </a:p>
          <a:p>
            <a:r>
              <a:rPr altLang="en-US" lang="zh-CN"/>
              <a:t>针对缺乏统一的环保标准，企业可以积极推动国际间的环保合作，制定统一的环保标准，促进绿色生产与可持续供应链的实施。</a:t>
            </a:r>
            <a:endParaRPr altLang="en-US" lang="zh-CN"/>
          </a:p>
          <a:p>
            <a:r>
              <a:rPr altLang="en-US" lang="zh-CN"/>
              <a:t>针对技术难题，企业可以加大技术研发力度，引进先进技术，提高绿色生产与可持续供应链的实施效率。</a:t>
            </a:r>
            <a:endParaRPr altLang="en-US" lang="zh-CN"/>
          </a:p>
          <a:p>
            <a:r>
              <a:rPr altLang="en-US" lang="zh-CN"/>
              <a:t>针对成本问题，企业可以通过提高生产效率、降低能源消耗等方式降低成本，同时政府可以给予一定的政策支持，减轻企业的负担。</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应对挑战的策略和解决方案</a:t>
            </a:r>
            <a:endParaRPr altLang="en-US" lang="zh-CN"/>
          </a:p>
        </p:txBody>
      </p:sp>
      <p:sp>
        <p:nvSpPr>
          <p:cNvPr id="104962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制定绿色生产与可持续供应链战略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加强供应链合作伙伴关系，共同推动绿色发展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引入先进的绿色技术和设备，提高生产效率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加强员工培训和教育，提高员工环保意识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未来发展趋势和前景展望</a:t>
            </a:r>
            <a:endParaRPr altLang="en-US" lang="zh-CN"/>
          </a:p>
        </p:txBody>
      </p:sp>
      <p:sp>
        <p:nvSpPr>
          <p:cNvPr id="104968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绿色生产与可持续供应链将成为未来发展的重要趋势</a:t>
            </a:r>
            <a:endParaRPr altLang="en-US" dirty="0" sz="2000" lang="zh-CN" spc="150">
              <a:solidFill>
                <a:schemeClr val="tx1">
                  <a:lumMod val="75000"/>
                  <a:lumOff val="25000"/>
                </a:schemeClr>
              </a:solidFill>
              <a:latin typeface="+mn-ea"/>
              <a:sym typeface="+mn-ea"/>
            </a:endParaRPr>
          </a:p>
        </p:txBody>
      </p:sp>
      <p:sp>
        <p:nvSpPr>
          <p:cNvPr id="104968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数字化、智能化技术将为绿色生产与可持续供应链提供有力支持</a:t>
            </a:r>
            <a:endParaRPr altLang="en-US" dirty="0" sz="2000" lang="zh-CN" spc="150">
              <a:solidFill>
                <a:schemeClr val="tx1">
                  <a:lumMod val="75000"/>
                  <a:lumOff val="25000"/>
                </a:schemeClr>
              </a:solidFill>
              <a:latin typeface="+mn-ea"/>
              <a:sym typeface="+mn-ea"/>
            </a:endParaRPr>
          </a:p>
        </p:txBody>
      </p:sp>
      <p:sp>
        <p:nvSpPr>
          <p:cNvPr id="104969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政策法规将不断完善，推动绿色生产与可持续供应链的发展</a:t>
            </a:r>
            <a:endParaRPr altLang="en-US" dirty="0" sz="2000" lang="zh-CN" spc="150">
              <a:solidFill>
                <a:schemeClr val="tx1">
                  <a:lumMod val="75000"/>
                  <a:lumOff val="25000"/>
                </a:schemeClr>
              </a:solidFill>
              <a:latin typeface="+mn-ea"/>
              <a:sym typeface="+mn-ea"/>
            </a:endParaRPr>
          </a:p>
        </p:txBody>
      </p:sp>
      <p:sp>
        <p:nvSpPr>
          <p:cNvPr id="104970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企业将积极响应环保要求，加强技术创新和产业升级</a:t>
            </a:r>
            <a:endParaRPr altLang="en-US" dirty="0" sz="2000" lang="zh-CN" spc="150">
              <a:solidFill>
                <a:schemeClr val="tx1">
                  <a:lumMod val="75000"/>
                  <a:lumOff val="25000"/>
                </a:schemeClr>
              </a:solidFill>
              <a:latin typeface="+mn-ea"/>
              <a:sym typeface="+mn-ea"/>
            </a:endParaRPr>
          </a:p>
        </p:txBody>
      </p:sp>
      <p:sp>
        <p:nvSpPr>
          <p:cNvPr id="104970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40" name="标题"/>
          <p:cNvSpPr>
            <a:spLocks noGrp="1"/>
          </p:cNvSpPr>
          <p:nvPr>
            <p:ph type="title"/>
            <p:custDataLst>
              <p:tags r:id="rId1"/>
            </p:custDataLst>
          </p:nvPr>
        </p:nvSpPr>
        <p:spPr>
          <a:xfrm>
            <a:off x="825361" y="3133103"/>
            <a:ext cx="6367550" cy="1743697"/>
          </a:xfrm>
        </p:spPr>
        <p:txBody>
          <a:bodyPr/>
          <a:p>
            <a:r>
              <a:rPr altLang="en-US" lang="zh-CN"/>
              <a:t>政策法规与行业标准</a:t>
            </a:r>
            <a:endParaRPr altLang="en-US" lang="zh-CN"/>
          </a:p>
        </p:txBody>
      </p:sp>
      <p:sp>
        <p:nvSpPr>
          <p:cNvPr id="104974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792" name="标题 1"/>
          <p:cNvSpPr>
            <a:spLocks noGrp="1"/>
          </p:cNvSpPr>
          <p:nvPr>
            <p:ph type="title"/>
          </p:nvPr>
        </p:nvSpPr>
        <p:spPr/>
        <p:txBody>
          <a:bodyPr/>
          <a:p>
            <a:r>
              <a:rPr altLang="en-US" lang="zh-CN"/>
              <a:t>国内外相关政策法规的介绍和分析</a:t>
            </a:r>
            <a:endParaRPr altLang="en-US" lang="zh-CN"/>
          </a:p>
        </p:txBody>
      </p:sp>
      <p:sp>
        <p:nvSpPr>
          <p:cNvPr id="1049794" name="圆角矩形 3"/>
          <p:cNvSpPr/>
          <p:nvPr>
            <p:custDataLst>
              <p:tags r:id="rId1"/>
            </p:custDataLst>
          </p:nvPr>
        </p:nvSpPr>
        <p:spPr>
          <a:xfrm>
            <a:off x="1026316"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6" name="正文"/>
          <p:cNvSpPr txBox="1"/>
          <p:nvPr>
            <p:custDataLst>
              <p:tags r:id="rId2"/>
            </p:custDataLst>
          </p:nvPr>
        </p:nvSpPr>
        <p:spPr>
          <a:xfrm>
            <a:off x="1451859"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国内政策法规：介绍中国政府在绿色生产和可持续供应链方面的政策法规，包括环保法规、资源利用法规等。</a:t>
            </a:r>
            <a:endParaRPr altLang="en-US" dirty="0" sz="1400" lang="zh-CN">
              <a:solidFill>
                <a:schemeClr val="tx1">
                  <a:lumMod val="65000"/>
                  <a:lumOff val="35000"/>
                </a:schemeClr>
              </a:solidFill>
              <a:latin typeface="+中文正文" charset="0"/>
            </a:endParaRPr>
          </a:p>
        </p:txBody>
      </p:sp>
      <p:sp>
        <p:nvSpPr>
          <p:cNvPr id="1049798" name="标题"/>
          <p:cNvSpPr txBox="1"/>
          <p:nvPr>
            <p:custDataLst>
              <p:tags r:id="rId3"/>
            </p:custDataLst>
          </p:nvPr>
        </p:nvSpPr>
        <p:spPr>
          <a:xfrm>
            <a:off x="1451859"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00" name="任意多边形: 形状 23"/>
          <p:cNvSpPr>
            <a:spLocks noChangeAspect="1"/>
          </p:cNvSpPr>
          <p:nvPr>
            <p:custDataLst>
              <p:tags r:id="rId4"/>
            </p:custDataLst>
          </p:nvPr>
        </p:nvSpPr>
        <p:spPr>
          <a:xfrm rot="5400000" flipV="1">
            <a:off x="650084"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802" name="圆角矩形 7"/>
          <p:cNvSpPr/>
          <p:nvPr>
            <p:custDataLst>
              <p:tags r:id="rId5"/>
            </p:custDataLst>
          </p:nvPr>
        </p:nvSpPr>
        <p:spPr>
          <a:xfrm>
            <a:off x="6737358"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正文"/>
          <p:cNvSpPr txBox="1"/>
          <p:nvPr>
            <p:custDataLst>
              <p:tags r:id="rId6"/>
            </p:custDataLst>
          </p:nvPr>
        </p:nvSpPr>
        <p:spPr>
          <a:xfrm>
            <a:off x="7158031"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国际政策法规：介绍国际组织在绿色生产和可持续供应链方面的政策法规，包括ISO 14000系列标准、欧盟环保指令等。</a:t>
            </a:r>
            <a:endParaRPr altLang="en-US" dirty="0" sz="1400" lang="zh-CN">
              <a:solidFill>
                <a:schemeClr val="tx1">
                  <a:lumMod val="65000"/>
                  <a:lumOff val="35000"/>
                </a:schemeClr>
              </a:solidFill>
              <a:latin typeface="+中文正文" charset="0"/>
            </a:endParaRPr>
          </a:p>
        </p:txBody>
      </p:sp>
      <p:sp>
        <p:nvSpPr>
          <p:cNvPr id="1049806" name="标题"/>
          <p:cNvSpPr txBox="1"/>
          <p:nvPr>
            <p:custDataLst>
              <p:tags r:id="rId7"/>
            </p:custDataLst>
          </p:nvPr>
        </p:nvSpPr>
        <p:spPr>
          <a:xfrm>
            <a:off x="7158031"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08" name="任意多边形: 形状 23"/>
          <p:cNvSpPr>
            <a:spLocks noChangeAspect="1"/>
          </p:cNvSpPr>
          <p:nvPr>
            <p:custDataLst>
              <p:tags r:id="rId8"/>
            </p:custDataLst>
          </p:nvPr>
        </p:nvSpPr>
        <p:spPr>
          <a:xfrm rot="5400000" flipV="1">
            <a:off x="6356257"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810" name="圆角矩形 10"/>
          <p:cNvSpPr/>
          <p:nvPr>
            <p:custDataLst>
              <p:tags r:id="rId9"/>
            </p:custDataLst>
          </p:nvPr>
        </p:nvSpPr>
        <p:spPr>
          <a:xfrm>
            <a:off x="1026316"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2" name="正文"/>
          <p:cNvSpPr txBox="1"/>
          <p:nvPr>
            <p:custDataLst>
              <p:tags r:id="rId10"/>
            </p:custDataLst>
          </p:nvPr>
        </p:nvSpPr>
        <p:spPr>
          <a:xfrm>
            <a:off x="1451859"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政策法规对企业的影响：分析政策法规对企业绿色生产和可持续供应链的影响，包括成本、竞争力和可持续发展等方面。</a:t>
            </a:r>
            <a:endParaRPr altLang="en-US" dirty="0" sz="1400" lang="zh-CN">
              <a:solidFill>
                <a:schemeClr val="tx1">
                  <a:lumMod val="65000"/>
                  <a:lumOff val="35000"/>
                </a:schemeClr>
              </a:solidFill>
              <a:latin typeface="+中文正文" charset="0"/>
            </a:endParaRPr>
          </a:p>
        </p:txBody>
      </p:sp>
      <p:sp>
        <p:nvSpPr>
          <p:cNvPr id="1049814" name="标题"/>
          <p:cNvSpPr txBox="1"/>
          <p:nvPr>
            <p:custDataLst>
              <p:tags r:id="rId11"/>
            </p:custDataLst>
          </p:nvPr>
        </p:nvSpPr>
        <p:spPr>
          <a:xfrm>
            <a:off x="1451859"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16" name="任意多边形: 形状 23"/>
          <p:cNvSpPr>
            <a:spLocks noChangeAspect="1"/>
          </p:cNvSpPr>
          <p:nvPr>
            <p:custDataLst>
              <p:tags r:id="rId12"/>
            </p:custDataLst>
          </p:nvPr>
        </p:nvSpPr>
        <p:spPr>
          <a:xfrm rot="5400000" flipV="1">
            <a:off x="650084"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818" name="圆角矩形 9"/>
          <p:cNvSpPr/>
          <p:nvPr>
            <p:custDataLst>
              <p:tags r:id="rId13"/>
            </p:custDataLst>
          </p:nvPr>
        </p:nvSpPr>
        <p:spPr>
          <a:xfrm>
            <a:off x="6732488"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0" name="正文"/>
          <p:cNvSpPr txBox="1"/>
          <p:nvPr>
            <p:custDataLst>
              <p:tags r:id="rId14"/>
            </p:custDataLst>
          </p:nvPr>
        </p:nvSpPr>
        <p:spPr>
          <a:xfrm>
            <a:off x="7158031" y="4824204"/>
            <a:ext cx="4196378" cy="1143304"/>
          </a:xfrm>
          <a:prstGeom prst="rect"/>
          <a:noFill/>
        </p:spPr>
        <p:txBody>
          <a:bodyPr anchor="t" anchorCtr="0" bIns="46800" lIns="90000" rIns="90000" rtlCol="0" tIns="46800" wrap="square">
            <a:normAutofit fontScale="96250"/>
          </a:bodyPr>
          <a:p>
            <a:pPr>
              <a:lnSpc>
                <a:spcPct val="130000"/>
              </a:lnSpc>
              <a:spcAft>
                <a:spcPts val="1000"/>
              </a:spcAft>
            </a:pPr>
            <a:r>
              <a:rPr altLang="en-US" dirty="0" sz="1600" lang="zh-CN">
                <a:solidFill>
                  <a:schemeClr val="tx1">
                    <a:lumMod val="65000"/>
                    <a:lumOff val="35000"/>
                  </a:schemeClr>
                </a:solidFill>
                <a:latin typeface="+中文正文" charset="0"/>
              </a:rPr>
              <a:t>企业如何应对政策法规变化：探讨企业如何应对政策法规变化，包括加强内部管理、提高环保意识、加强与政府和行业组织的沟通等。</a:t>
            </a:r>
            <a:endParaRPr altLang="en-US" dirty="0" sz="1600" lang="zh-CN">
              <a:solidFill>
                <a:schemeClr val="tx1">
                  <a:lumMod val="65000"/>
                  <a:lumOff val="35000"/>
                </a:schemeClr>
              </a:solidFill>
              <a:latin typeface="+中文正文" charset="0"/>
            </a:endParaRPr>
          </a:p>
        </p:txBody>
      </p:sp>
      <p:sp>
        <p:nvSpPr>
          <p:cNvPr id="1049822" name="标题"/>
          <p:cNvSpPr txBox="1"/>
          <p:nvPr>
            <p:custDataLst>
              <p:tags r:id="rId15"/>
            </p:custDataLst>
          </p:nvPr>
        </p:nvSpPr>
        <p:spPr>
          <a:xfrm>
            <a:off x="7158031"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824" name="任意多边形: 形状 23"/>
          <p:cNvSpPr>
            <a:spLocks noChangeAspect="1"/>
          </p:cNvSpPr>
          <p:nvPr>
            <p:custDataLst>
              <p:tags r:id="rId16"/>
            </p:custDataLst>
          </p:nvPr>
        </p:nvSpPr>
        <p:spPr>
          <a:xfrm rot="5400000" flipV="1">
            <a:off x="6356257"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行业标准和规范的应用和影响</a:t>
            </a:r>
            <a:endParaRPr altLang="en-US" lang="zh-CN"/>
          </a:p>
        </p:txBody>
      </p:sp>
      <p:sp>
        <p:nvSpPr>
          <p:cNvPr id="10498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行业标准和规范的定义和作用</a:t>
            </a:r>
            <a:endParaRPr altLang="en-US" dirty="0" sz="2000" lang="zh-CN" spc="150">
              <a:solidFill>
                <a:schemeClr val="tx1">
                  <a:lumMod val="85000"/>
                  <a:lumOff val="15000"/>
                </a:schemeClr>
              </a:solidFill>
              <a:latin typeface="+mn-ea"/>
              <a:sym typeface="+mn-ea"/>
            </a:endParaRPr>
          </a:p>
        </p:txBody>
      </p:sp>
      <p:sp>
        <p:nvSpPr>
          <p:cNvPr id="10498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绿色生产和可持续供应链的国际标准和规范</a:t>
            </a:r>
            <a:endParaRPr altLang="en-US" dirty="0" sz="2000" lang="zh-CN" spc="150">
              <a:solidFill>
                <a:schemeClr val="tx1">
                  <a:lumMod val="85000"/>
                  <a:lumOff val="15000"/>
                </a:schemeClr>
              </a:solidFill>
              <a:latin typeface="+mn-ea"/>
              <a:sym typeface="+mn-ea"/>
            </a:endParaRPr>
          </a:p>
        </p:txBody>
      </p:sp>
      <p:sp>
        <p:nvSpPr>
          <p:cNvPr id="10498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行业标准和规范在绿色生产和可持续供应链中的应用</a:t>
            </a:r>
            <a:endParaRPr altLang="en-US" dirty="0" sz="2000" lang="zh-CN" spc="150">
              <a:solidFill>
                <a:schemeClr val="tx1">
                  <a:lumMod val="85000"/>
                  <a:lumOff val="15000"/>
                </a:schemeClr>
              </a:solidFill>
              <a:latin typeface="+mn-ea"/>
              <a:sym typeface="+mn-ea"/>
            </a:endParaRPr>
          </a:p>
        </p:txBody>
      </p:sp>
      <p:sp>
        <p:nvSpPr>
          <p:cNvPr id="10498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行业标准和规范对绿色生产和可持续供应链的影响和作用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16" name="标题 1"/>
          <p:cNvSpPr>
            <a:spLocks noGrp="1"/>
          </p:cNvSpPr>
          <p:nvPr>
            <p:ph type="title"/>
          </p:nvPr>
        </p:nvSpPr>
        <p:spPr/>
        <p:txBody>
          <a:bodyPr/>
          <a:p>
            <a:r>
              <a:rPr altLang="en-US" lang="zh-CN"/>
              <a:t>企业如何应对政策法规和行业标准的变化</a:t>
            </a:r>
            <a:endParaRPr altLang="en-US" lang="zh-CN"/>
          </a:p>
        </p:txBody>
      </p:sp>
      <p:sp>
        <p:nvSpPr>
          <p:cNvPr id="1049918"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20"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922"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000" lang="zh-CN" spc="150">
                <a:solidFill>
                  <a:schemeClr val="tx1">
                    <a:lumMod val="85000"/>
                    <a:lumOff val="15000"/>
                  </a:schemeClr>
                </a:solidFill>
                <a:latin typeface="+mn-ea"/>
                <a:sym typeface="+mn-ea"/>
              </a:rPr>
              <a:t>了解政策法规和行业标准的变化：企业应密切关注政策法规和行业标准的变化，及时了解并掌握相关信息，以便及时调整自己的经营策略。</a:t>
            </a:r>
            <a:endParaRPr altLang="en-US" dirty="0" sz="1000" lang="zh-CN" spc="150">
              <a:solidFill>
                <a:schemeClr val="tx1">
                  <a:lumMod val="85000"/>
                  <a:lumOff val="15000"/>
                </a:schemeClr>
              </a:solidFill>
              <a:latin typeface="+mn-ea"/>
              <a:sym typeface="+mn-ea"/>
            </a:endParaRPr>
          </a:p>
        </p:txBody>
      </p:sp>
      <p:sp>
        <p:nvSpPr>
          <p:cNvPr id="1049924"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26"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28"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000" lang="zh-CN" spc="150">
                <a:solidFill>
                  <a:schemeClr val="tx1">
                    <a:lumMod val="85000"/>
                    <a:lumOff val="15000"/>
                  </a:schemeClr>
                </a:solidFill>
                <a:latin typeface="+mn-ea"/>
                <a:sym typeface="+mn-ea"/>
              </a:rPr>
              <a:t>遵守政策法规和行业标准：企业应遵守国家法律法规和行业标准，确保自身经营活动的合法性和规范性。</a:t>
            </a:r>
            <a:endParaRPr altLang="en-US" dirty="0" sz="1000" lang="zh-CN" spc="150">
              <a:solidFill>
                <a:schemeClr val="tx1">
                  <a:lumMod val="85000"/>
                  <a:lumOff val="15000"/>
                </a:schemeClr>
              </a:solidFill>
              <a:latin typeface="+mn-ea"/>
              <a:sym typeface="+mn-ea"/>
            </a:endParaRPr>
          </a:p>
        </p:txBody>
      </p:sp>
      <p:sp>
        <p:nvSpPr>
          <p:cNvPr id="1049930"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2"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4"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000" lang="zh-CN" spc="150">
                <a:solidFill>
                  <a:schemeClr val="tx1">
                    <a:lumMod val="85000"/>
                    <a:lumOff val="15000"/>
                  </a:schemeClr>
                </a:solidFill>
                <a:latin typeface="+mn-ea"/>
                <a:sym typeface="+mn-ea"/>
              </a:rPr>
              <a:t>制定应对措施：针对政策法规和行业标准的变化，企业应制定相应的应对措施，包括调整生产计划、改进生产工艺、加强质量管理等方面。</a:t>
            </a:r>
            <a:endParaRPr altLang="en-US" dirty="0" sz="1000" lang="zh-CN" spc="150">
              <a:solidFill>
                <a:schemeClr val="tx1">
                  <a:lumMod val="85000"/>
                  <a:lumOff val="15000"/>
                </a:schemeClr>
              </a:solidFill>
              <a:latin typeface="+mn-ea"/>
              <a:sym typeface="+mn-ea"/>
            </a:endParaRPr>
          </a:p>
        </p:txBody>
      </p:sp>
      <p:sp>
        <p:nvSpPr>
          <p:cNvPr id="1049936"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8"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0"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fontScale="5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加强与政府和行业组织的沟通：企业应加强与政府和行业组织的沟通，及时反馈自身在应对政策法规和行业标准变化中遇到的问题和困难，争取政府和行业组织的支持和帮助。</a:t>
            </a:r>
            <a:endParaRPr altLang="en-US" dirty="0" sz="2000" lang="zh-CN" spc="150">
              <a:solidFill>
                <a:schemeClr val="tx1">
                  <a:lumMod val="85000"/>
                  <a:lumOff val="15000"/>
                </a:schemeClr>
              </a:solidFill>
              <a:latin typeface="+mn-ea"/>
              <a:sym typeface="+mn-ea"/>
            </a:endParaRPr>
          </a:p>
        </p:txBody>
      </p:sp>
      <p:sp>
        <p:nvSpPr>
          <p:cNvPr id="1049942"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4"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6"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000" lang="zh-CN" spc="150">
                <a:solidFill>
                  <a:schemeClr val="tx1">
                    <a:lumMod val="85000"/>
                    <a:lumOff val="15000"/>
                  </a:schemeClr>
                </a:solidFill>
                <a:latin typeface="+mn-ea"/>
                <a:sym typeface="+mn-ea"/>
              </a:rPr>
              <a:t>培养专业人才：企业应培养一批熟悉政策法规和行业标准的专业人才，以便更好地应对政策法规和行业标准的变化。</a:t>
            </a:r>
            <a:endParaRPr altLang="en-US" dirty="0" sz="1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80" name="标题"/>
          <p:cNvSpPr>
            <a:spLocks noGrp="1"/>
          </p:cNvSpPr>
          <p:nvPr>
            <p:ph type="title"/>
            <p:custDataLst>
              <p:tags r:id="rId1"/>
            </p:custDataLst>
          </p:nvPr>
        </p:nvSpPr>
        <p:spPr>
          <a:xfrm>
            <a:off x="825361" y="3133103"/>
            <a:ext cx="6367550" cy="1743697"/>
          </a:xfrm>
        </p:spPr>
        <p:txBody>
          <a:bodyPr/>
          <a:p>
            <a:r>
              <a:rPr altLang="en-US" lang="zh-CN"/>
              <a:t>企业社会责任与公众参与</a:t>
            </a:r>
            <a:endParaRPr altLang="en-US" lang="zh-CN"/>
          </a:p>
        </p:txBody>
      </p:sp>
      <p:sp>
        <p:nvSpPr>
          <p:cNvPr id="104998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32" name="标题 1"/>
          <p:cNvSpPr>
            <a:spLocks noGrp="1"/>
          </p:cNvSpPr>
          <p:nvPr>
            <p:ph type="title"/>
          </p:nvPr>
        </p:nvSpPr>
        <p:spPr/>
        <p:txBody>
          <a:bodyPr>
            <a:normAutofit fontScale="92500"/>
          </a:bodyPr>
          <a:p>
            <a:r>
              <a:rPr altLang="en-US" lang="zh-CN"/>
              <a:t>企业社会责任在绿色生产和可持续供应链中的作用</a:t>
            </a:r>
            <a:endParaRPr altLang="en-US" lang="zh-CN"/>
          </a:p>
        </p:txBody>
      </p:sp>
      <p:sp>
        <p:nvSpPr>
          <p:cNvPr id="1050034"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36"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38"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40"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42"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44"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46"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48"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50"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促进可持续发展：企业社会责任要求企业在生产过程中考虑环境、社会和经济效益，推动绿色生产和可持续供应链的发展。</a:t>
            </a:r>
            <a:endParaRPr altLang="en-US" dirty="0" sz="1400" lang="zh-CN">
              <a:solidFill>
                <a:schemeClr val="tx1">
                  <a:lumMod val="65000"/>
                  <a:lumOff val="35000"/>
                </a:schemeClr>
              </a:solidFill>
              <a:effectLst/>
              <a:latin typeface="+mn-ea"/>
              <a:cs typeface="mn-cs"/>
              <a:sym typeface="+mn-ea"/>
            </a:endParaRPr>
          </a:p>
        </p:txBody>
      </p:sp>
      <p:sp>
        <p:nvSpPr>
          <p:cNvPr id="1050052"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提升企业形象：积极履行企业社会责任的企业能够赢得公众的信任和尊重，提升企业形象和品牌价值。</a:t>
            </a:r>
            <a:endParaRPr altLang="en-US" dirty="0" sz="1400" lang="zh-CN">
              <a:solidFill>
                <a:schemeClr val="tx1">
                  <a:lumMod val="65000"/>
                  <a:lumOff val="35000"/>
                </a:schemeClr>
              </a:solidFill>
              <a:effectLst/>
              <a:latin typeface="+mn-ea"/>
              <a:cs typeface="mn-cs"/>
              <a:sym typeface="+mn-ea"/>
            </a:endParaRPr>
          </a:p>
        </p:txBody>
      </p:sp>
      <p:sp>
        <p:nvSpPr>
          <p:cNvPr id="1050054"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增强竞争力：绿色生产和可持续供应链能够帮助企业降低成本、提高产品质量，增强企业的竞争力和市场占有率。</a:t>
            </a:r>
            <a:endParaRPr altLang="en-US" dirty="0" sz="1400" lang="zh-CN">
              <a:solidFill>
                <a:schemeClr val="tx1">
                  <a:lumMod val="65000"/>
                  <a:lumOff val="35000"/>
                </a:schemeClr>
              </a:solidFill>
              <a:effectLst/>
              <a:latin typeface="+mn-ea"/>
              <a:cs typeface="mn-cs"/>
              <a:sym typeface="+mn-ea"/>
            </a:endParaRPr>
          </a:p>
        </p:txBody>
      </p:sp>
      <p:sp>
        <p:nvSpPr>
          <p:cNvPr id="1050056"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推动社会进步：企业履行社会责任，积极参与公益事业和环保活动，能够推动社会进步和发展。</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090" name="标题 1"/>
          <p:cNvSpPr>
            <a:spLocks noGrp="1"/>
          </p:cNvSpPr>
          <p:nvPr>
            <p:ph type="title"/>
          </p:nvPr>
        </p:nvSpPr>
        <p:spPr/>
        <p:txBody>
          <a:bodyPr/>
          <a:p>
            <a:r>
              <a:rPr altLang="en-US" lang="zh-CN"/>
              <a:t>公众参与的意义和方式</a:t>
            </a:r>
            <a:endParaRPr altLang="en-US" lang="zh-CN"/>
          </a:p>
        </p:txBody>
      </p:sp>
      <p:sp>
        <p:nvSpPr>
          <p:cNvPr id="1050092" name="Freeform 488"/>
          <p:cNvSpPr/>
          <p:nvPr>
            <p:custDataLst>
              <p:tags r:id="rId1"/>
            </p:custDataLst>
          </p:nvPr>
        </p:nvSpPr>
        <p:spPr>
          <a:xfrm>
            <a:off x="3134078" y="3052384"/>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schemeClr>
              </a:gs>
              <a:gs pos="100000">
                <a:schemeClr val="accent1"/>
              </a:gs>
            </a:gsLst>
            <a:lin ang="2700000" scaled="0"/>
          </a:gradFill>
          <a:ln w="9525" cap="flat">
            <a:noFill/>
            <a:prstDash val="solid"/>
            <a:miter/>
          </a:ln>
          <a:effectLst>
            <a:outerShdw algn="tl" blurRad="330200" dir="2700000" dist="114300" rotWithShape="0">
              <a:schemeClr val="accent1">
                <a:alpha val="15000"/>
              </a:schemeClr>
            </a:outerShdw>
          </a:effectLst>
        </p:spPr>
        <p:txBody>
          <a:bodyPr anchor="ctr" rtlCol="0"/>
          <a:p>
            <a:endParaRPr altLang="en-US" lang="zh-CN"/>
          </a:p>
        </p:txBody>
      </p:sp>
      <p:sp>
        <p:nvSpPr>
          <p:cNvPr id="1050094" name="序号"/>
          <p:cNvSpPr txBox="1"/>
          <p:nvPr>
            <p:custDataLst>
              <p:tags r:id="rId2"/>
            </p:custDataLst>
          </p:nvPr>
        </p:nvSpPr>
        <p:spPr>
          <a:xfrm>
            <a:off x="3244164" y="3233414"/>
            <a:ext cx="496796" cy="456037"/>
          </a:xfrm>
          <a:prstGeom prst="rect"/>
          <a:noFill/>
        </p:spPr>
        <p:txBody>
          <a:bodyPr anchor="ctr" bIns="0" lIns="0" rIns="0" rtlCol="0" tIns="0" wrap="square">
            <a:normAutofit/>
          </a:bodyPr>
          <a:p>
            <a:pPr algn="ctr"/>
            <a:r>
              <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rPr>
              <a:t>01</a:t>
            </a:r>
            <a:endPar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endParaRPr>
          </a:p>
        </p:txBody>
      </p:sp>
      <p:sp>
        <p:nvSpPr>
          <p:cNvPr id="1050096" name="椭圆 5"/>
          <p:cNvSpPr>
            <a:spLocks noChangeAspect="1"/>
          </p:cNvSpPr>
          <p:nvPr>
            <p:custDataLst>
              <p:tags r:id="rId3"/>
            </p:custDataLst>
          </p:nvPr>
        </p:nvSpPr>
        <p:spPr>
          <a:xfrm>
            <a:off x="3449046" y="2592469"/>
            <a:ext cx="86682" cy="86682"/>
          </a:xfrm>
          <a:prstGeom prst="ellipse"/>
          <a:gradFill>
            <a:gsLst>
              <a:gs pos="0">
                <a:schemeClr val="accent1">
                  <a:lumMod val="75000"/>
                </a:schemeClr>
              </a:gs>
              <a:gs pos="100000">
                <a:schemeClr val="accent1"/>
              </a:gs>
            </a:gsLst>
            <a:lin ang="2700000" scaled="0"/>
          </a:gradFill>
          <a:ln w="9525" cap="flat">
            <a:solidFill>
              <a:schemeClr val="accent1">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cxnSp>
        <p:nvCxnSpPr>
          <p:cNvPr id="3145741" name="直接连接符 11"/>
          <p:cNvCxnSpPr>
            <a:cxnSpLocks/>
          </p:cNvCxnSpPr>
          <p:nvPr>
            <p:custDataLst>
              <p:tags r:id="rId4"/>
            </p:custDataLst>
          </p:nvPr>
        </p:nvCxnSpPr>
        <p:spPr>
          <a:xfrm>
            <a:off x="3492469" y="2635892"/>
            <a:ext cx="0" cy="416073"/>
          </a:xfrm>
          <a:prstGeom prst="line"/>
          <a:ln w="15875">
            <a:solidFill>
              <a:schemeClr val="accent1">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098" name="标题"/>
          <p:cNvSpPr txBox="1"/>
          <p:nvPr>
            <p:custDataLst>
              <p:tags r:id="rId5"/>
            </p:custDataLst>
          </p:nvPr>
        </p:nvSpPr>
        <p:spPr>
          <a:xfrm>
            <a:off x="2781803" y="1364400"/>
            <a:ext cx="1421582" cy="679585"/>
          </a:xfrm>
          <a:prstGeom prst="rect"/>
          <a:noFill/>
        </p:spPr>
        <p:txBody>
          <a:bodyPr anchor="b" bIns="0" lIns="0" rIns="0" rtlCol="0" tIns="0" wrap="square">
            <a:normAutofit/>
          </a:bodyPr>
          <a:p>
            <a:pPr algn="ctr"/>
            <a:r>
              <a:rPr altLang="en-US" b="1" dirty="0" sz="1000" lang="zh-CN" spc="300">
                <a:latin typeface="+mj-ea"/>
                <a:ea typeface="+mj-ea"/>
              </a:rPr>
              <a:t>促进企业与公众的沟通与合作</a:t>
            </a:r>
            <a:endParaRPr altLang="en-US" b="1" dirty="0" sz="1000" lang="zh-CN" spc="300">
              <a:latin typeface="+mj-ea"/>
              <a:ea typeface="+mj-ea"/>
            </a:endParaRPr>
          </a:p>
        </p:txBody>
      </p:sp>
      <p:sp>
        <p:nvSpPr>
          <p:cNvPr id="1050100" name="正文"/>
          <p:cNvSpPr txBox="1"/>
          <p:nvPr>
            <p:custDataLst>
              <p:tags r:id="rId6"/>
            </p:custDataLst>
          </p:nvPr>
        </p:nvSpPr>
        <p:spPr>
          <a:xfrm>
            <a:off x="2781803" y="2076900"/>
            <a:ext cx="1421582" cy="662280"/>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单击此处输入你的项正文</a:t>
            </a:r>
            <a:endParaRPr altLang="en-US" dirty="0" sz="1200" lang="zh-CN" spc="150">
              <a:solidFill>
                <a:schemeClr val="tx1">
                  <a:lumMod val="65000"/>
                  <a:lumOff val="35000"/>
                </a:schemeClr>
              </a:solidFill>
              <a:latin typeface="+mn-ea"/>
            </a:endParaRPr>
          </a:p>
        </p:txBody>
      </p:sp>
      <p:sp>
        <p:nvSpPr>
          <p:cNvPr id="1050102" name="Freeform 488"/>
          <p:cNvSpPr/>
          <p:nvPr>
            <p:custDataLst>
              <p:tags r:id="rId7"/>
            </p:custDataLst>
          </p:nvPr>
        </p:nvSpPr>
        <p:spPr>
          <a:xfrm>
            <a:off x="3834346" y="3761215"/>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4">
                  <a:lumMod val="60000"/>
                  <a:lumOff val="40000"/>
                </a:schemeClr>
              </a:gs>
              <a:gs pos="99000">
                <a:schemeClr val="accent4"/>
              </a:gs>
            </a:gsLst>
            <a:lin ang="2700000" scaled="0"/>
          </a:gradFill>
          <a:ln w="9525" cap="flat">
            <a:noFill/>
            <a:prstDash val="solid"/>
            <a:miter/>
          </a:ln>
          <a:effectLst>
            <a:outerShdw algn="tl" blurRad="330200" dir="2700000" dist="114300" rotWithShape="0">
              <a:schemeClr val="accent4">
                <a:alpha val="15000"/>
              </a:schemeClr>
            </a:outerShdw>
          </a:effectLst>
        </p:spPr>
        <p:txBody>
          <a:bodyPr anchor="ctr" rtlCol="0"/>
          <a:p>
            <a:endParaRPr altLang="en-US" lang="zh-CN"/>
          </a:p>
        </p:txBody>
      </p:sp>
      <p:sp>
        <p:nvSpPr>
          <p:cNvPr id="1050104" name="序号"/>
          <p:cNvSpPr txBox="1"/>
          <p:nvPr>
            <p:custDataLst>
              <p:tags r:id="rId8"/>
            </p:custDataLst>
          </p:nvPr>
        </p:nvSpPr>
        <p:spPr>
          <a:xfrm>
            <a:off x="3944432" y="3942856"/>
            <a:ext cx="496796" cy="456037"/>
          </a:xfrm>
          <a:prstGeom prst="rect"/>
          <a:noFill/>
        </p:spPr>
        <p:txBody>
          <a:bodyPr anchor="ctr" bIns="0" lIns="0" rIns="0" rtlCol="0" tIns="0" wrap="square">
            <a:normAutofit/>
          </a:bodyPr>
          <a:lstStyle>
            <a:defPPr>
              <a:defRPr lang="zh-CN"/>
            </a:defPPr>
            <a:lvl1pPr algn="ctr">
              <a:defRPr b="1" sz="2400">
                <a:gradFill>
                  <a:gsLst>
                    <a:gs pos="39000">
                      <a:srgbClr val="FFFFFF"/>
                    </a:gs>
                    <a:gs pos="100000">
                      <a:srgbClr val="FFFFFF">
                        <a:alpha val="80000"/>
                      </a:srgbClr>
                    </a:gs>
                  </a:gsLst>
                  <a:lin ang="5400000" scaled="0"/>
                </a:gradFill>
                <a:effectLst>
                  <a:outerShdw algn="ctr" blurRad="101600" rotWithShape="0" sx="102000" sy="102000">
                    <a:schemeClr val="accent4">
                      <a:alpha val="48000"/>
                    </a:schemeClr>
                  </a:outerShdw>
                </a:effectLst>
                <a:latin typeface="+mj-ea"/>
                <a:ea typeface="+mj-ea"/>
              </a:defRPr>
            </a:lvl1pPr>
          </a:lstStyle>
          <a:p>
            <a:r>
              <a:rPr dirty="0" lang="en-US"/>
              <a:t>02</a:t>
            </a:r>
            <a:endParaRPr dirty="0" lang="en-US"/>
          </a:p>
        </p:txBody>
      </p:sp>
      <p:cxnSp>
        <p:nvCxnSpPr>
          <p:cNvPr id="3145743" name="直接连接符 17"/>
          <p:cNvCxnSpPr>
            <a:cxnSpLocks/>
          </p:cNvCxnSpPr>
          <p:nvPr>
            <p:custDataLst>
              <p:tags r:id="rId9"/>
            </p:custDataLst>
          </p:nvPr>
        </p:nvCxnSpPr>
        <p:spPr>
          <a:xfrm>
            <a:off x="4192737" y="4580743"/>
            <a:ext cx="0" cy="416073"/>
          </a:xfrm>
          <a:prstGeom prst="line"/>
          <a:ln w="15875">
            <a:solidFill>
              <a:schemeClr val="accent4">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106" name="椭圆 18"/>
          <p:cNvSpPr>
            <a:spLocks noChangeAspect="1"/>
          </p:cNvSpPr>
          <p:nvPr>
            <p:custDataLst>
              <p:tags r:id="rId10"/>
            </p:custDataLst>
          </p:nvPr>
        </p:nvSpPr>
        <p:spPr>
          <a:xfrm>
            <a:off x="4149926" y="4920174"/>
            <a:ext cx="86682" cy="86682"/>
          </a:xfrm>
          <a:prstGeom prst="ellipse"/>
          <a:gradFill>
            <a:gsLst>
              <a:gs pos="0">
                <a:schemeClr val="accent4">
                  <a:lumMod val="75000"/>
                </a:schemeClr>
              </a:gs>
              <a:gs pos="100000">
                <a:schemeClr val="accent4"/>
              </a:gs>
            </a:gsLst>
            <a:lin ang="2700000" scaled="0"/>
          </a:gradFill>
          <a:ln w="9525" cap="flat">
            <a:solidFill>
              <a:schemeClr val="accent4">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sp>
        <p:nvSpPr>
          <p:cNvPr id="1050108" name="标题"/>
          <p:cNvSpPr txBox="1"/>
          <p:nvPr>
            <p:custDataLst>
              <p:tags r:id="rId11"/>
            </p:custDataLst>
          </p:nvPr>
        </p:nvSpPr>
        <p:spPr>
          <a:xfrm>
            <a:off x="3525494" y="4694498"/>
            <a:ext cx="1421582" cy="679585"/>
          </a:xfrm>
          <a:prstGeom prst="rect"/>
          <a:noFill/>
        </p:spPr>
        <p:txBody>
          <a:bodyPr anchor="b" bIns="0" lIns="0" rIns="0" rtlCol="0" tIns="0" wrap="square">
            <a:normAutofit/>
          </a:bodyPr>
          <a:p>
            <a:pPr algn="ctr"/>
            <a:r>
              <a:rPr altLang="en-US" b="1" dirty="0" sz="1000" lang="zh-CN" spc="300">
                <a:latin typeface="+mj-ea"/>
                <a:ea typeface="+mj-ea"/>
              </a:rPr>
              <a:t>提高企业的社会形象和声誉</a:t>
            </a:r>
            <a:endParaRPr altLang="en-US" b="1" dirty="0" sz="1000" lang="zh-CN" spc="300">
              <a:latin typeface="+mj-ea"/>
              <a:ea typeface="+mj-ea"/>
            </a:endParaRPr>
          </a:p>
        </p:txBody>
      </p:sp>
      <p:sp>
        <p:nvSpPr>
          <p:cNvPr id="1050110" name="正文"/>
          <p:cNvSpPr txBox="1"/>
          <p:nvPr>
            <p:custDataLst>
              <p:tags r:id="rId12"/>
            </p:custDataLst>
          </p:nvPr>
        </p:nvSpPr>
        <p:spPr>
          <a:xfrm>
            <a:off x="3525494" y="5406999"/>
            <a:ext cx="1421582" cy="771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单击此处输入你的项正文</a:t>
            </a:r>
            <a:endParaRPr altLang="en-US" dirty="0" sz="1200" lang="zh-CN" spc="150">
              <a:solidFill>
                <a:schemeClr val="tx1">
                  <a:lumMod val="65000"/>
                  <a:lumOff val="35000"/>
                </a:schemeClr>
              </a:solidFill>
              <a:latin typeface="+mn-ea"/>
            </a:endParaRPr>
          </a:p>
        </p:txBody>
      </p:sp>
      <p:sp>
        <p:nvSpPr>
          <p:cNvPr id="1050112" name="Freeform 488"/>
          <p:cNvSpPr/>
          <p:nvPr>
            <p:custDataLst>
              <p:tags r:id="rId13"/>
            </p:custDataLst>
          </p:nvPr>
        </p:nvSpPr>
        <p:spPr>
          <a:xfrm>
            <a:off x="4621461" y="3052384"/>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schemeClr>
              </a:gs>
              <a:gs pos="100000">
                <a:schemeClr val="accent1"/>
              </a:gs>
            </a:gsLst>
            <a:lin ang="2700000" scaled="0"/>
          </a:gradFill>
          <a:ln w="9525" cap="flat">
            <a:noFill/>
            <a:prstDash val="solid"/>
            <a:miter/>
          </a:ln>
          <a:effectLst>
            <a:outerShdw algn="tl" blurRad="330200" dir="2700000" dist="114300" rotWithShape="0">
              <a:schemeClr val="accent1">
                <a:alpha val="15000"/>
              </a:schemeClr>
            </a:outerShdw>
          </a:effectLst>
        </p:spPr>
        <p:txBody>
          <a:bodyPr anchor="ctr" rtlCol="0"/>
          <a:p>
            <a:endParaRPr altLang="en-US" lang="zh-CN"/>
          </a:p>
        </p:txBody>
      </p:sp>
      <p:sp>
        <p:nvSpPr>
          <p:cNvPr id="1050114" name="序号"/>
          <p:cNvSpPr txBox="1"/>
          <p:nvPr>
            <p:custDataLst>
              <p:tags r:id="rId14"/>
            </p:custDataLst>
          </p:nvPr>
        </p:nvSpPr>
        <p:spPr>
          <a:xfrm>
            <a:off x="4731546" y="3233414"/>
            <a:ext cx="496796" cy="456037"/>
          </a:xfrm>
          <a:prstGeom prst="rect"/>
          <a:noFill/>
        </p:spPr>
        <p:txBody>
          <a:bodyPr anchor="ctr" bIns="0" lIns="0" rIns="0" rtlCol="0" tIns="0" wrap="square">
            <a:normAutofit/>
          </a:bodyPr>
          <a:p>
            <a:pPr algn="ctr"/>
            <a:r>
              <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rPr>
              <a:t>03</a:t>
            </a:r>
            <a:endPar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endParaRPr>
          </a:p>
        </p:txBody>
      </p:sp>
      <p:sp>
        <p:nvSpPr>
          <p:cNvPr id="1050116" name="椭圆 27"/>
          <p:cNvSpPr>
            <a:spLocks noChangeAspect="1"/>
          </p:cNvSpPr>
          <p:nvPr>
            <p:custDataLst>
              <p:tags r:id="rId15"/>
            </p:custDataLst>
          </p:nvPr>
        </p:nvSpPr>
        <p:spPr>
          <a:xfrm>
            <a:off x="4937040" y="2592469"/>
            <a:ext cx="86682" cy="86682"/>
          </a:xfrm>
          <a:prstGeom prst="ellipse"/>
          <a:gradFill>
            <a:gsLst>
              <a:gs pos="0">
                <a:schemeClr val="accent1">
                  <a:lumMod val="75000"/>
                </a:schemeClr>
              </a:gs>
              <a:gs pos="100000">
                <a:schemeClr val="accent1"/>
              </a:gs>
            </a:gsLst>
            <a:lin ang="2700000" scaled="0"/>
          </a:gradFill>
          <a:ln w="9525" cap="flat">
            <a:solidFill>
              <a:schemeClr val="accent1">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cxnSp>
        <p:nvCxnSpPr>
          <p:cNvPr id="3145745" name="直接连接符 28"/>
          <p:cNvCxnSpPr>
            <a:cxnSpLocks/>
          </p:cNvCxnSpPr>
          <p:nvPr>
            <p:custDataLst>
              <p:tags r:id="rId16"/>
            </p:custDataLst>
          </p:nvPr>
        </p:nvCxnSpPr>
        <p:spPr>
          <a:xfrm>
            <a:off x="4980463" y="2635892"/>
            <a:ext cx="0" cy="416073"/>
          </a:xfrm>
          <a:prstGeom prst="line"/>
          <a:ln w="15875">
            <a:solidFill>
              <a:schemeClr val="accent1">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118" name="标题"/>
          <p:cNvSpPr txBox="1"/>
          <p:nvPr>
            <p:custDataLst>
              <p:tags r:id="rId17"/>
            </p:custDataLst>
          </p:nvPr>
        </p:nvSpPr>
        <p:spPr>
          <a:xfrm>
            <a:off x="4269186" y="1364400"/>
            <a:ext cx="1421582" cy="679585"/>
          </a:xfrm>
          <a:prstGeom prst="rect"/>
          <a:noFill/>
        </p:spPr>
        <p:txBody>
          <a:bodyPr anchor="b" bIns="0" lIns="0" rIns="0" rtlCol="0" tIns="0" wrap="square">
            <a:normAutofit/>
          </a:bodyPr>
          <a:p>
            <a:pPr algn="ctr"/>
            <a:r>
              <a:rPr altLang="en-US" b="1" dirty="0" sz="1000" lang="zh-CN" spc="300">
                <a:latin typeface="+mj-ea"/>
                <a:ea typeface="+mj-ea"/>
              </a:rPr>
              <a:t>推动可持续发展和绿色生产</a:t>
            </a:r>
            <a:endParaRPr altLang="en-US" b="1" dirty="0" sz="1000" lang="zh-CN" spc="300">
              <a:latin typeface="+mj-ea"/>
              <a:ea typeface="+mj-ea"/>
            </a:endParaRPr>
          </a:p>
        </p:txBody>
      </p:sp>
      <p:sp>
        <p:nvSpPr>
          <p:cNvPr id="1050120" name="正文"/>
          <p:cNvSpPr txBox="1"/>
          <p:nvPr>
            <p:custDataLst>
              <p:tags r:id="rId18"/>
            </p:custDataLst>
          </p:nvPr>
        </p:nvSpPr>
        <p:spPr>
          <a:xfrm>
            <a:off x="4269186" y="2076900"/>
            <a:ext cx="1421582" cy="662280"/>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单击此处输入你的项正文</a:t>
            </a:r>
            <a:endParaRPr altLang="en-US" dirty="0" sz="1200" lang="zh-CN" spc="150">
              <a:solidFill>
                <a:schemeClr val="tx1">
                  <a:lumMod val="65000"/>
                  <a:lumOff val="35000"/>
                </a:schemeClr>
              </a:solidFill>
              <a:latin typeface="+mn-ea"/>
            </a:endParaRPr>
          </a:p>
        </p:txBody>
      </p:sp>
      <p:sp>
        <p:nvSpPr>
          <p:cNvPr id="1050122" name="Freeform 488"/>
          <p:cNvSpPr/>
          <p:nvPr>
            <p:custDataLst>
              <p:tags r:id="rId19"/>
            </p:custDataLst>
          </p:nvPr>
        </p:nvSpPr>
        <p:spPr>
          <a:xfrm>
            <a:off x="5322341" y="3761215"/>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4">
                  <a:lumMod val="60000"/>
                  <a:lumOff val="40000"/>
                </a:schemeClr>
              </a:gs>
              <a:gs pos="99000">
                <a:schemeClr val="accent4"/>
              </a:gs>
            </a:gsLst>
            <a:lin ang="2700000" scaled="0"/>
          </a:gradFill>
          <a:ln w="9525" cap="flat">
            <a:noFill/>
            <a:prstDash val="solid"/>
            <a:miter/>
          </a:ln>
          <a:effectLst>
            <a:outerShdw algn="tl" blurRad="330200" dir="2700000" dist="114300" rotWithShape="0">
              <a:schemeClr val="accent4">
                <a:alpha val="15000"/>
              </a:schemeClr>
            </a:outerShdw>
          </a:effectLst>
        </p:spPr>
        <p:txBody>
          <a:bodyPr anchor="ctr" rtlCol="0"/>
          <a:p>
            <a:endParaRPr altLang="en-US" lang="zh-CN"/>
          </a:p>
        </p:txBody>
      </p:sp>
      <p:sp>
        <p:nvSpPr>
          <p:cNvPr id="1050124" name="序号"/>
          <p:cNvSpPr txBox="1"/>
          <p:nvPr>
            <p:custDataLst>
              <p:tags r:id="rId20"/>
            </p:custDataLst>
          </p:nvPr>
        </p:nvSpPr>
        <p:spPr>
          <a:xfrm>
            <a:off x="5432427" y="3942856"/>
            <a:ext cx="496796" cy="456037"/>
          </a:xfrm>
          <a:prstGeom prst="rect"/>
          <a:noFill/>
        </p:spPr>
        <p:txBody>
          <a:bodyPr anchor="ctr" bIns="0" lIns="0" rIns="0" rtlCol="0" tIns="0" wrap="square">
            <a:normAutofit/>
          </a:bodyPr>
          <a:lstStyle>
            <a:defPPr>
              <a:defRPr lang="zh-CN"/>
            </a:defPPr>
            <a:lvl1pPr algn="ctr">
              <a:defRPr b="1" sz="2400">
                <a:gradFill>
                  <a:gsLst>
                    <a:gs pos="39000">
                      <a:srgbClr val="FFFFFF"/>
                    </a:gs>
                    <a:gs pos="100000">
                      <a:srgbClr val="FFFFFF">
                        <a:alpha val="80000"/>
                      </a:srgbClr>
                    </a:gs>
                  </a:gsLst>
                  <a:lin ang="5400000" scaled="0"/>
                </a:gradFill>
                <a:effectLst>
                  <a:outerShdw algn="ctr" blurRad="101600" rotWithShape="0" sx="102000" sy="102000">
                    <a:schemeClr val="accent4">
                      <a:alpha val="48000"/>
                    </a:schemeClr>
                  </a:outerShdw>
                </a:effectLst>
                <a:latin typeface="+mj-ea"/>
                <a:ea typeface="+mj-ea"/>
              </a:defRPr>
            </a:lvl1pPr>
          </a:lstStyle>
          <a:p>
            <a:r>
              <a:rPr dirty="0" lang="en-US"/>
              <a:t>04</a:t>
            </a:r>
            <a:endParaRPr dirty="0" lang="en-US"/>
          </a:p>
        </p:txBody>
      </p:sp>
      <p:cxnSp>
        <p:nvCxnSpPr>
          <p:cNvPr id="3145747" name="直接连接符 34"/>
          <p:cNvCxnSpPr>
            <a:cxnSpLocks/>
          </p:cNvCxnSpPr>
          <p:nvPr>
            <p:custDataLst>
              <p:tags r:id="rId21"/>
            </p:custDataLst>
          </p:nvPr>
        </p:nvCxnSpPr>
        <p:spPr>
          <a:xfrm>
            <a:off x="5680732" y="4580743"/>
            <a:ext cx="0" cy="416073"/>
          </a:xfrm>
          <a:prstGeom prst="line"/>
          <a:ln w="15875">
            <a:solidFill>
              <a:schemeClr val="accent4">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126" name="椭圆 35"/>
          <p:cNvSpPr>
            <a:spLocks noChangeAspect="1"/>
          </p:cNvSpPr>
          <p:nvPr>
            <p:custDataLst>
              <p:tags r:id="rId22"/>
            </p:custDataLst>
          </p:nvPr>
        </p:nvSpPr>
        <p:spPr>
          <a:xfrm>
            <a:off x="5637309" y="4920174"/>
            <a:ext cx="86682" cy="86682"/>
          </a:xfrm>
          <a:prstGeom prst="ellipse"/>
          <a:gradFill>
            <a:gsLst>
              <a:gs pos="0">
                <a:schemeClr val="accent4">
                  <a:lumMod val="75000"/>
                </a:schemeClr>
              </a:gs>
              <a:gs pos="100000">
                <a:schemeClr val="accent4"/>
              </a:gs>
            </a:gsLst>
            <a:lin ang="2700000" scaled="0"/>
          </a:gradFill>
          <a:ln w="9525" cap="flat">
            <a:solidFill>
              <a:schemeClr val="accent4">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sp>
        <p:nvSpPr>
          <p:cNvPr id="1050128" name="标题"/>
          <p:cNvSpPr txBox="1"/>
          <p:nvPr>
            <p:custDataLst>
              <p:tags r:id="rId23"/>
            </p:custDataLst>
          </p:nvPr>
        </p:nvSpPr>
        <p:spPr>
          <a:xfrm>
            <a:off x="5013489" y="4694498"/>
            <a:ext cx="1421582" cy="679585"/>
          </a:xfrm>
          <a:prstGeom prst="rect"/>
          <a:noFill/>
        </p:spPr>
        <p:txBody>
          <a:bodyPr anchor="b" bIns="0" lIns="0" rIns="0" rtlCol="0" tIns="0" wrap="square">
            <a:normAutofit/>
          </a:bodyPr>
          <a:p>
            <a:pPr algn="ctr"/>
            <a:r>
              <a:rPr altLang="en-US" b="1" dirty="0" sz="1000" lang="zh-CN" spc="300">
                <a:latin typeface="+mj-ea"/>
                <a:ea typeface="+mj-ea"/>
              </a:rPr>
              <a:t>增强公众对企业的信任和支持  公众参与的方式</a:t>
            </a:r>
            <a:endParaRPr altLang="en-US" b="1" dirty="0" sz="1000" lang="zh-CN" spc="300">
              <a:latin typeface="+mj-ea"/>
              <a:ea typeface="+mj-ea"/>
            </a:endParaRPr>
          </a:p>
        </p:txBody>
      </p:sp>
      <p:sp>
        <p:nvSpPr>
          <p:cNvPr id="1050130" name="正文"/>
          <p:cNvSpPr txBox="1"/>
          <p:nvPr>
            <p:custDataLst>
              <p:tags r:id="rId24"/>
            </p:custDataLst>
          </p:nvPr>
        </p:nvSpPr>
        <p:spPr>
          <a:xfrm>
            <a:off x="5013489" y="5406999"/>
            <a:ext cx="1421582" cy="771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公众参与的方式</a:t>
            </a:r>
            <a:endParaRPr altLang="en-US" dirty="0" sz="1200" lang="zh-CN" spc="150">
              <a:solidFill>
                <a:schemeClr val="tx1">
                  <a:lumMod val="65000"/>
                  <a:lumOff val="35000"/>
                </a:schemeClr>
              </a:solidFill>
              <a:latin typeface="+mn-ea"/>
            </a:endParaRPr>
          </a:p>
        </p:txBody>
      </p:sp>
      <p:sp>
        <p:nvSpPr>
          <p:cNvPr id="1050132" name="Freeform 488"/>
          <p:cNvSpPr/>
          <p:nvPr>
            <p:custDataLst>
              <p:tags r:id="rId25"/>
            </p:custDataLst>
          </p:nvPr>
        </p:nvSpPr>
        <p:spPr>
          <a:xfrm>
            <a:off x="6109455" y="3052384"/>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schemeClr>
              </a:gs>
              <a:gs pos="100000">
                <a:schemeClr val="accent1"/>
              </a:gs>
            </a:gsLst>
            <a:lin ang="2700000" scaled="0"/>
          </a:gradFill>
          <a:ln w="9525" cap="flat">
            <a:noFill/>
            <a:prstDash val="solid"/>
            <a:miter/>
          </a:ln>
          <a:effectLst>
            <a:outerShdw algn="tl" blurRad="330200" dir="2700000" dist="114300" rotWithShape="0">
              <a:schemeClr val="accent1">
                <a:alpha val="15000"/>
              </a:schemeClr>
            </a:outerShdw>
          </a:effectLst>
        </p:spPr>
        <p:txBody>
          <a:bodyPr anchor="ctr" rtlCol="0"/>
          <a:p>
            <a:endParaRPr altLang="en-US" lang="zh-CN"/>
          </a:p>
        </p:txBody>
      </p:sp>
      <p:sp>
        <p:nvSpPr>
          <p:cNvPr id="1050134" name="序号"/>
          <p:cNvSpPr txBox="1"/>
          <p:nvPr>
            <p:custDataLst>
              <p:tags r:id="rId26"/>
            </p:custDataLst>
          </p:nvPr>
        </p:nvSpPr>
        <p:spPr>
          <a:xfrm>
            <a:off x="6219541" y="3233414"/>
            <a:ext cx="496796" cy="456037"/>
          </a:xfrm>
          <a:prstGeom prst="rect"/>
          <a:noFill/>
        </p:spPr>
        <p:txBody>
          <a:bodyPr anchor="ctr" bIns="0" lIns="0" rIns="0" rtlCol="0" tIns="0" wrap="square">
            <a:normAutofit/>
          </a:bodyPr>
          <a:p>
            <a:pPr algn="ctr"/>
            <a:r>
              <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rPr>
              <a:t>05</a:t>
            </a:r>
            <a:endPar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endParaRPr>
          </a:p>
        </p:txBody>
      </p:sp>
      <p:sp>
        <p:nvSpPr>
          <p:cNvPr id="1050136" name="椭圆 43"/>
          <p:cNvSpPr>
            <a:spLocks noChangeAspect="1"/>
          </p:cNvSpPr>
          <p:nvPr>
            <p:custDataLst>
              <p:tags r:id="rId27"/>
            </p:custDataLst>
          </p:nvPr>
        </p:nvSpPr>
        <p:spPr>
          <a:xfrm>
            <a:off x="6424423" y="2592469"/>
            <a:ext cx="86682" cy="86682"/>
          </a:xfrm>
          <a:prstGeom prst="ellipse"/>
          <a:gradFill>
            <a:gsLst>
              <a:gs pos="0">
                <a:schemeClr val="accent1">
                  <a:lumMod val="75000"/>
                </a:schemeClr>
              </a:gs>
              <a:gs pos="100000">
                <a:schemeClr val="accent1"/>
              </a:gs>
            </a:gsLst>
            <a:lin ang="2700000" scaled="0"/>
          </a:gradFill>
          <a:ln w="9525" cap="flat">
            <a:solidFill>
              <a:schemeClr val="accent1">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cxnSp>
        <p:nvCxnSpPr>
          <p:cNvPr id="3145749" name="直接连接符 44"/>
          <p:cNvCxnSpPr>
            <a:cxnSpLocks/>
          </p:cNvCxnSpPr>
          <p:nvPr>
            <p:custDataLst>
              <p:tags r:id="rId28"/>
            </p:custDataLst>
          </p:nvPr>
        </p:nvCxnSpPr>
        <p:spPr>
          <a:xfrm>
            <a:off x="6467846" y="2635892"/>
            <a:ext cx="0" cy="416073"/>
          </a:xfrm>
          <a:prstGeom prst="line"/>
          <a:ln w="15875">
            <a:solidFill>
              <a:schemeClr val="accent1">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138" name="标题"/>
          <p:cNvSpPr txBox="1"/>
          <p:nvPr>
            <p:custDataLst>
              <p:tags r:id="rId29"/>
            </p:custDataLst>
          </p:nvPr>
        </p:nvSpPr>
        <p:spPr>
          <a:xfrm>
            <a:off x="5757180" y="1364400"/>
            <a:ext cx="1421582" cy="679585"/>
          </a:xfrm>
          <a:prstGeom prst="rect"/>
          <a:noFill/>
        </p:spPr>
        <p:txBody>
          <a:bodyPr anchor="b" bIns="0" lIns="0" rIns="0" rtlCol="0" tIns="0" wrap="square">
            <a:normAutofit/>
          </a:bodyPr>
          <a:p>
            <a:pPr algn="ctr"/>
            <a:r>
              <a:rPr altLang="en-US" b="1" dirty="0" sz="1000" lang="zh-CN" spc="300">
                <a:latin typeface="+mj-ea"/>
                <a:ea typeface="+mj-ea"/>
              </a:rPr>
              <a:t>开展环保宣传活动，提高公众环保意识</a:t>
            </a:r>
            <a:endParaRPr altLang="en-US" b="1" dirty="0" sz="1000" lang="zh-CN" spc="300">
              <a:latin typeface="+mj-ea"/>
              <a:ea typeface="+mj-ea"/>
            </a:endParaRPr>
          </a:p>
        </p:txBody>
      </p:sp>
      <p:sp>
        <p:nvSpPr>
          <p:cNvPr id="1050140" name="正文"/>
          <p:cNvSpPr txBox="1"/>
          <p:nvPr>
            <p:custDataLst>
              <p:tags r:id="rId30"/>
            </p:custDataLst>
          </p:nvPr>
        </p:nvSpPr>
        <p:spPr>
          <a:xfrm>
            <a:off x="5757180" y="2076900"/>
            <a:ext cx="1421582" cy="662280"/>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单击此处输入你的项正文</a:t>
            </a:r>
            <a:endParaRPr altLang="en-US" dirty="0" sz="1200" lang="zh-CN" spc="150">
              <a:solidFill>
                <a:schemeClr val="tx1">
                  <a:lumMod val="65000"/>
                  <a:lumOff val="35000"/>
                </a:schemeClr>
              </a:solidFill>
              <a:latin typeface="+mn-ea"/>
            </a:endParaRPr>
          </a:p>
        </p:txBody>
      </p:sp>
      <p:sp>
        <p:nvSpPr>
          <p:cNvPr id="1050142" name="Freeform 488"/>
          <p:cNvSpPr/>
          <p:nvPr>
            <p:custDataLst>
              <p:tags r:id="rId31"/>
            </p:custDataLst>
          </p:nvPr>
        </p:nvSpPr>
        <p:spPr>
          <a:xfrm>
            <a:off x="6809724" y="3761215"/>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4">
                  <a:lumMod val="60000"/>
                  <a:lumOff val="40000"/>
                </a:schemeClr>
              </a:gs>
              <a:gs pos="99000">
                <a:schemeClr val="accent4"/>
              </a:gs>
            </a:gsLst>
            <a:lin ang="2700000" scaled="0"/>
          </a:gradFill>
          <a:ln w="9525" cap="flat">
            <a:noFill/>
            <a:prstDash val="solid"/>
            <a:miter/>
          </a:ln>
          <a:effectLst>
            <a:outerShdw algn="tl" blurRad="330200" dir="2700000" dist="114300" rotWithShape="0">
              <a:schemeClr val="accent4">
                <a:alpha val="15000"/>
              </a:schemeClr>
            </a:outerShdw>
          </a:effectLst>
        </p:spPr>
        <p:txBody>
          <a:bodyPr anchor="ctr" rtlCol="0"/>
          <a:p>
            <a:endParaRPr altLang="en-US" lang="zh-CN"/>
          </a:p>
        </p:txBody>
      </p:sp>
      <p:sp>
        <p:nvSpPr>
          <p:cNvPr id="1050144" name="序号"/>
          <p:cNvSpPr txBox="1"/>
          <p:nvPr>
            <p:custDataLst>
              <p:tags r:id="rId32"/>
            </p:custDataLst>
          </p:nvPr>
        </p:nvSpPr>
        <p:spPr>
          <a:xfrm>
            <a:off x="6919809" y="3942856"/>
            <a:ext cx="496796" cy="456037"/>
          </a:xfrm>
          <a:prstGeom prst="rect"/>
          <a:noFill/>
        </p:spPr>
        <p:txBody>
          <a:bodyPr anchor="ctr" bIns="0" lIns="0" rIns="0" rtlCol="0" tIns="0" wrap="square">
            <a:normAutofit/>
          </a:bodyPr>
          <a:lstStyle>
            <a:defPPr>
              <a:defRPr lang="zh-CN"/>
            </a:defPPr>
            <a:lvl1pPr algn="ctr">
              <a:defRPr b="1" sz="2400">
                <a:gradFill>
                  <a:gsLst>
                    <a:gs pos="39000">
                      <a:srgbClr val="FFFFFF"/>
                    </a:gs>
                    <a:gs pos="100000">
                      <a:srgbClr val="FFFFFF">
                        <a:alpha val="80000"/>
                      </a:srgbClr>
                    </a:gs>
                  </a:gsLst>
                  <a:lin ang="5400000" scaled="0"/>
                </a:gradFill>
                <a:effectLst>
                  <a:outerShdw algn="ctr" blurRad="101600" rotWithShape="0" sx="102000" sy="102000">
                    <a:schemeClr val="accent4">
                      <a:alpha val="48000"/>
                    </a:schemeClr>
                  </a:outerShdw>
                </a:effectLst>
                <a:latin typeface="+mj-ea"/>
                <a:ea typeface="+mj-ea"/>
              </a:defRPr>
            </a:lvl1pPr>
          </a:lstStyle>
          <a:p>
            <a:r>
              <a:rPr dirty="0" lang="en-US"/>
              <a:t>06</a:t>
            </a:r>
            <a:endParaRPr dirty="0" lang="en-US"/>
          </a:p>
        </p:txBody>
      </p:sp>
      <p:cxnSp>
        <p:nvCxnSpPr>
          <p:cNvPr id="3145751" name="直接连接符 52"/>
          <p:cNvCxnSpPr>
            <a:cxnSpLocks/>
          </p:cNvCxnSpPr>
          <p:nvPr>
            <p:custDataLst>
              <p:tags r:id="rId33"/>
            </p:custDataLst>
          </p:nvPr>
        </p:nvCxnSpPr>
        <p:spPr>
          <a:xfrm>
            <a:off x="7168726" y="4580743"/>
            <a:ext cx="0" cy="416073"/>
          </a:xfrm>
          <a:prstGeom prst="line"/>
          <a:ln w="15875">
            <a:solidFill>
              <a:schemeClr val="accent4">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146" name="椭圆 53"/>
          <p:cNvSpPr>
            <a:spLocks noChangeAspect="1"/>
          </p:cNvSpPr>
          <p:nvPr>
            <p:custDataLst>
              <p:tags r:id="rId34"/>
            </p:custDataLst>
          </p:nvPr>
        </p:nvSpPr>
        <p:spPr>
          <a:xfrm>
            <a:off x="7125303" y="4920174"/>
            <a:ext cx="86682" cy="86682"/>
          </a:xfrm>
          <a:prstGeom prst="ellipse"/>
          <a:gradFill>
            <a:gsLst>
              <a:gs pos="0">
                <a:schemeClr val="accent4">
                  <a:lumMod val="75000"/>
                </a:schemeClr>
              </a:gs>
              <a:gs pos="100000">
                <a:schemeClr val="accent4"/>
              </a:gs>
            </a:gsLst>
            <a:lin ang="2700000" scaled="0"/>
          </a:gradFill>
          <a:ln w="9525" cap="flat">
            <a:solidFill>
              <a:schemeClr val="accent4">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sp>
        <p:nvSpPr>
          <p:cNvPr id="1050148" name="标题"/>
          <p:cNvSpPr txBox="1"/>
          <p:nvPr>
            <p:custDataLst>
              <p:tags r:id="rId35"/>
            </p:custDataLst>
          </p:nvPr>
        </p:nvSpPr>
        <p:spPr>
          <a:xfrm>
            <a:off x="6500871" y="4694498"/>
            <a:ext cx="1421582" cy="679585"/>
          </a:xfrm>
          <a:prstGeom prst="rect"/>
          <a:noFill/>
        </p:spPr>
        <p:txBody>
          <a:bodyPr anchor="b" bIns="0" lIns="0" rIns="0" rtlCol="0" tIns="0" wrap="square">
            <a:normAutofit fontScale="55000"/>
          </a:bodyPr>
          <a:p>
            <a:pPr algn="ctr"/>
            <a:r>
              <a:rPr altLang="en-US" b="1" dirty="0" sz="2000" lang="zh-CN" spc="300">
                <a:latin typeface="+mj-ea"/>
                <a:ea typeface="+mj-ea"/>
              </a:rPr>
              <a:t>鼓励公众参与环保项目，如垃圾分类、植树造林等</a:t>
            </a:r>
            <a:endParaRPr altLang="en-US" b="1" dirty="0" sz="2000" lang="zh-CN" spc="300">
              <a:latin typeface="+mj-ea"/>
              <a:ea typeface="+mj-ea"/>
            </a:endParaRPr>
          </a:p>
        </p:txBody>
      </p:sp>
      <p:sp>
        <p:nvSpPr>
          <p:cNvPr id="1050150" name="正文"/>
          <p:cNvSpPr txBox="1"/>
          <p:nvPr>
            <p:custDataLst>
              <p:tags r:id="rId36"/>
            </p:custDataLst>
          </p:nvPr>
        </p:nvSpPr>
        <p:spPr>
          <a:xfrm>
            <a:off x="6500871" y="5406999"/>
            <a:ext cx="1421582" cy="771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单击此处输入你的项正文</a:t>
            </a:r>
            <a:endParaRPr altLang="en-US" dirty="0" sz="1200" lang="zh-CN" spc="150">
              <a:solidFill>
                <a:schemeClr val="tx1">
                  <a:lumMod val="65000"/>
                  <a:lumOff val="35000"/>
                </a:schemeClr>
              </a:solidFill>
              <a:latin typeface="+mn-ea"/>
            </a:endParaRPr>
          </a:p>
        </p:txBody>
      </p:sp>
      <p:sp>
        <p:nvSpPr>
          <p:cNvPr id="1050152" name="Freeform 488"/>
          <p:cNvSpPr/>
          <p:nvPr>
            <p:custDataLst>
              <p:tags r:id="rId37"/>
            </p:custDataLst>
          </p:nvPr>
        </p:nvSpPr>
        <p:spPr>
          <a:xfrm>
            <a:off x="7596838" y="3052384"/>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schemeClr>
              </a:gs>
              <a:gs pos="100000">
                <a:schemeClr val="accent1"/>
              </a:gs>
            </a:gsLst>
            <a:lin ang="2700000" scaled="0"/>
          </a:gradFill>
          <a:ln w="9525" cap="flat">
            <a:noFill/>
            <a:prstDash val="solid"/>
            <a:miter/>
          </a:ln>
          <a:effectLst>
            <a:outerShdw algn="tl" blurRad="330200" dir="2700000" dist="114300" rotWithShape="0">
              <a:schemeClr val="accent1">
                <a:alpha val="15000"/>
              </a:schemeClr>
            </a:outerShdw>
          </a:effectLst>
        </p:spPr>
        <p:txBody>
          <a:bodyPr anchor="ctr" rtlCol="0"/>
          <a:p>
            <a:endParaRPr altLang="en-US" lang="zh-CN"/>
          </a:p>
        </p:txBody>
      </p:sp>
      <p:sp>
        <p:nvSpPr>
          <p:cNvPr id="1050154" name="序号"/>
          <p:cNvSpPr txBox="1"/>
          <p:nvPr>
            <p:custDataLst>
              <p:tags r:id="rId38"/>
            </p:custDataLst>
          </p:nvPr>
        </p:nvSpPr>
        <p:spPr>
          <a:xfrm>
            <a:off x="7707535" y="3233414"/>
            <a:ext cx="496796" cy="456037"/>
          </a:xfrm>
          <a:prstGeom prst="rect"/>
          <a:noFill/>
        </p:spPr>
        <p:txBody>
          <a:bodyPr anchor="ctr" bIns="0" lIns="0" rIns="0" rtlCol="0" tIns="0" wrap="square">
            <a:normAutofit/>
          </a:bodyPr>
          <a:p>
            <a:pPr algn="ctr"/>
            <a:r>
              <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rPr>
              <a:t>07</a:t>
            </a:r>
            <a:endParaRPr b="1" dirty="0" sz="2400" lang="en-US">
              <a:gradFill>
                <a:gsLst>
                  <a:gs pos="39000">
                    <a:srgbClr val="FFFFFF"/>
                  </a:gs>
                  <a:gs pos="100000">
                    <a:srgbClr val="FFFFFF">
                      <a:alpha val="80000"/>
                    </a:srgbClr>
                  </a:gs>
                </a:gsLst>
                <a:lin ang="5400000" scaled="0"/>
              </a:gradFill>
              <a:effectLst>
                <a:outerShdw algn="ctr" blurRad="101600" rotWithShape="0" sx="102000" sy="102000">
                  <a:schemeClr val="accent1">
                    <a:alpha val="48000"/>
                  </a:schemeClr>
                </a:outerShdw>
              </a:effectLst>
              <a:latin typeface="+mj-ea"/>
              <a:ea typeface="+mj-ea"/>
            </a:endParaRPr>
          </a:p>
        </p:txBody>
      </p:sp>
      <p:sp>
        <p:nvSpPr>
          <p:cNvPr id="1050156" name="椭圆 61"/>
          <p:cNvSpPr>
            <a:spLocks noChangeAspect="1"/>
          </p:cNvSpPr>
          <p:nvPr>
            <p:custDataLst>
              <p:tags r:id="rId39"/>
            </p:custDataLst>
          </p:nvPr>
        </p:nvSpPr>
        <p:spPr>
          <a:xfrm>
            <a:off x="7912417" y="2592469"/>
            <a:ext cx="86682" cy="86682"/>
          </a:xfrm>
          <a:prstGeom prst="ellipse"/>
          <a:gradFill>
            <a:gsLst>
              <a:gs pos="0">
                <a:schemeClr val="accent1">
                  <a:lumMod val="75000"/>
                </a:schemeClr>
              </a:gs>
              <a:gs pos="100000">
                <a:schemeClr val="accent1"/>
              </a:gs>
            </a:gsLst>
            <a:lin ang="2700000" scaled="0"/>
          </a:gradFill>
          <a:ln w="9525" cap="flat">
            <a:solidFill>
              <a:schemeClr val="accent1">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cxnSp>
        <p:nvCxnSpPr>
          <p:cNvPr id="3145753" name="直接连接符 62"/>
          <p:cNvCxnSpPr>
            <a:cxnSpLocks/>
          </p:cNvCxnSpPr>
          <p:nvPr>
            <p:custDataLst>
              <p:tags r:id="rId40"/>
            </p:custDataLst>
          </p:nvPr>
        </p:nvCxnSpPr>
        <p:spPr>
          <a:xfrm>
            <a:off x="7955840" y="2635892"/>
            <a:ext cx="0" cy="416073"/>
          </a:xfrm>
          <a:prstGeom prst="line"/>
          <a:ln w="15875">
            <a:solidFill>
              <a:schemeClr val="accent1">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158" name="标题"/>
          <p:cNvSpPr txBox="1"/>
          <p:nvPr>
            <p:custDataLst>
              <p:tags r:id="rId41"/>
            </p:custDataLst>
          </p:nvPr>
        </p:nvSpPr>
        <p:spPr>
          <a:xfrm>
            <a:off x="7245174" y="1364400"/>
            <a:ext cx="1421582" cy="679585"/>
          </a:xfrm>
          <a:prstGeom prst="rect"/>
          <a:noFill/>
        </p:spPr>
        <p:txBody>
          <a:bodyPr anchor="b" bIns="0" lIns="0" rIns="0" rtlCol="0" tIns="0" wrap="square">
            <a:normAutofit fontScale="55000"/>
          </a:bodyPr>
          <a:p>
            <a:pPr algn="ctr"/>
            <a:r>
              <a:rPr altLang="en-US" b="1" dirty="0" sz="2000" lang="zh-CN" spc="300">
                <a:latin typeface="+mj-ea"/>
                <a:ea typeface="+mj-ea"/>
              </a:rPr>
              <a:t>建立企业与公众的互动平台，收集公众意见和建议</a:t>
            </a:r>
            <a:endParaRPr altLang="en-US" b="1" dirty="0" sz="2000" lang="zh-CN" spc="300">
              <a:latin typeface="+mj-ea"/>
              <a:ea typeface="+mj-ea"/>
            </a:endParaRPr>
          </a:p>
        </p:txBody>
      </p:sp>
      <p:sp>
        <p:nvSpPr>
          <p:cNvPr id="1050160" name="正文"/>
          <p:cNvSpPr txBox="1"/>
          <p:nvPr>
            <p:custDataLst>
              <p:tags r:id="rId42"/>
            </p:custDataLst>
          </p:nvPr>
        </p:nvSpPr>
        <p:spPr>
          <a:xfrm>
            <a:off x="7245174" y="2076900"/>
            <a:ext cx="1421582" cy="662280"/>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单击此处输入你的项正文</a:t>
            </a:r>
            <a:endParaRPr altLang="en-US" dirty="0" sz="1200" lang="zh-CN" spc="150">
              <a:solidFill>
                <a:schemeClr val="tx1">
                  <a:lumMod val="65000"/>
                  <a:lumOff val="35000"/>
                </a:schemeClr>
              </a:solidFill>
              <a:latin typeface="+mn-ea"/>
            </a:endParaRPr>
          </a:p>
        </p:txBody>
      </p:sp>
      <p:sp>
        <p:nvSpPr>
          <p:cNvPr id="1050162" name="Freeform 488"/>
          <p:cNvSpPr/>
          <p:nvPr>
            <p:custDataLst>
              <p:tags r:id="rId43"/>
            </p:custDataLst>
          </p:nvPr>
        </p:nvSpPr>
        <p:spPr>
          <a:xfrm>
            <a:off x="8297718" y="3761215"/>
            <a:ext cx="717320" cy="81917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4">
                  <a:lumMod val="60000"/>
                  <a:lumOff val="40000"/>
                </a:schemeClr>
              </a:gs>
              <a:gs pos="99000">
                <a:schemeClr val="accent4"/>
              </a:gs>
            </a:gsLst>
            <a:lin ang="2700000" scaled="0"/>
          </a:gradFill>
          <a:ln w="9525" cap="flat">
            <a:noFill/>
            <a:prstDash val="solid"/>
            <a:miter/>
          </a:ln>
          <a:effectLst>
            <a:outerShdw algn="tl" blurRad="330200" dir="2700000" dist="114300" rotWithShape="0">
              <a:schemeClr val="accent4">
                <a:alpha val="15000"/>
              </a:schemeClr>
            </a:outerShdw>
          </a:effectLst>
        </p:spPr>
        <p:txBody>
          <a:bodyPr anchor="ctr" rtlCol="0"/>
          <a:p>
            <a:endParaRPr altLang="en-US" lang="zh-CN"/>
          </a:p>
        </p:txBody>
      </p:sp>
      <p:sp>
        <p:nvSpPr>
          <p:cNvPr id="1050164" name="序号"/>
          <p:cNvSpPr txBox="1"/>
          <p:nvPr>
            <p:custDataLst>
              <p:tags r:id="rId44"/>
            </p:custDataLst>
          </p:nvPr>
        </p:nvSpPr>
        <p:spPr>
          <a:xfrm>
            <a:off x="8407804" y="3942856"/>
            <a:ext cx="496796" cy="456037"/>
          </a:xfrm>
          <a:prstGeom prst="rect"/>
          <a:noFill/>
        </p:spPr>
        <p:txBody>
          <a:bodyPr anchor="ctr" bIns="0" lIns="0" rIns="0" rtlCol="0" tIns="0" wrap="square">
            <a:normAutofit/>
          </a:bodyPr>
          <a:lstStyle>
            <a:defPPr>
              <a:defRPr lang="zh-CN"/>
            </a:defPPr>
            <a:lvl1pPr algn="ctr">
              <a:defRPr b="1" sz="2400">
                <a:gradFill>
                  <a:gsLst>
                    <a:gs pos="39000">
                      <a:srgbClr val="FFFFFF"/>
                    </a:gs>
                    <a:gs pos="100000">
                      <a:srgbClr val="FFFFFF">
                        <a:alpha val="80000"/>
                      </a:srgbClr>
                    </a:gs>
                  </a:gsLst>
                  <a:lin ang="5400000" scaled="0"/>
                </a:gradFill>
                <a:effectLst>
                  <a:outerShdw algn="ctr" blurRad="101600" rotWithShape="0" sx="102000" sy="102000">
                    <a:schemeClr val="accent4">
                      <a:alpha val="48000"/>
                    </a:schemeClr>
                  </a:outerShdw>
                </a:effectLst>
                <a:latin typeface="+mj-ea"/>
                <a:ea typeface="+mj-ea"/>
              </a:defRPr>
            </a:lvl1pPr>
          </a:lstStyle>
          <a:p>
            <a:r>
              <a:rPr dirty="0" lang="en-US"/>
              <a:t>08</a:t>
            </a:r>
            <a:endParaRPr dirty="0" lang="en-US"/>
          </a:p>
        </p:txBody>
      </p:sp>
      <p:cxnSp>
        <p:nvCxnSpPr>
          <p:cNvPr id="3145755" name="直接连接符 70"/>
          <p:cNvCxnSpPr>
            <a:cxnSpLocks/>
          </p:cNvCxnSpPr>
          <p:nvPr>
            <p:custDataLst>
              <p:tags r:id="rId45"/>
            </p:custDataLst>
          </p:nvPr>
        </p:nvCxnSpPr>
        <p:spPr>
          <a:xfrm>
            <a:off x="8656109" y="4580743"/>
            <a:ext cx="0" cy="416073"/>
          </a:xfrm>
          <a:prstGeom prst="line"/>
          <a:ln w="15875">
            <a:solidFill>
              <a:schemeClr val="accent4">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0166" name="椭圆 71"/>
          <p:cNvSpPr>
            <a:spLocks noChangeAspect="1"/>
          </p:cNvSpPr>
          <p:nvPr>
            <p:custDataLst>
              <p:tags r:id="rId46"/>
            </p:custDataLst>
          </p:nvPr>
        </p:nvSpPr>
        <p:spPr>
          <a:xfrm>
            <a:off x="8612686" y="4920174"/>
            <a:ext cx="86682" cy="86682"/>
          </a:xfrm>
          <a:prstGeom prst="ellipse"/>
          <a:gradFill>
            <a:gsLst>
              <a:gs pos="0">
                <a:schemeClr val="accent4">
                  <a:lumMod val="75000"/>
                </a:schemeClr>
              </a:gs>
              <a:gs pos="100000">
                <a:schemeClr val="accent4"/>
              </a:gs>
            </a:gsLst>
            <a:lin ang="2700000" scaled="0"/>
          </a:gradFill>
          <a:ln w="9525" cap="flat">
            <a:solidFill>
              <a:schemeClr val="accent4">
                <a:lumMod val="60000"/>
                <a:lumOff val="40000"/>
              </a:schemeClr>
            </a:solidFill>
            <a:prstDash val="solid"/>
            <a:miter/>
          </a:ln>
          <a:effectLst>
            <a:outerShdw algn="tl" blurRad="152400" dir="2700000" dist="76200" rotWithShape="0">
              <a:schemeClr val="accent1">
                <a:alpha val="20000"/>
              </a:schemeClr>
            </a:outerShdw>
          </a:effectLst>
        </p:spPr>
        <p:txBody>
          <a:bodyPr anchor="ctr" rtlCol="0"/>
          <a:p>
            <a:endParaRPr altLang="en-US" lang="zh-CN">
              <a:solidFill>
                <a:schemeClr val="tx1"/>
              </a:solidFill>
            </a:endParaRPr>
          </a:p>
        </p:txBody>
      </p:sp>
      <p:sp>
        <p:nvSpPr>
          <p:cNvPr id="1050168" name="标题"/>
          <p:cNvSpPr txBox="1"/>
          <p:nvPr>
            <p:custDataLst>
              <p:tags r:id="rId47"/>
            </p:custDataLst>
          </p:nvPr>
        </p:nvSpPr>
        <p:spPr>
          <a:xfrm>
            <a:off x="7988866" y="4694498"/>
            <a:ext cx="1421582" cy="679585"/>
          </a:xfrm>
          <a:prstGeom prst="rect"/>
          <a:noFill/>
        </p:spPr>
        <p:txBody>
          <a:bodyPr anchor="b" bIns="0" lIns="0" rIns="0" rtlCol="0" tIns="0" wrap="square">
            <a:normAutofit/>
          </a:bodyPr>
          <a:p>
            <a:pPr algn="ctr"/>
            <a:r>
              <a:rPr altLang="en-US" b="1" dirty="0" sz="1000" lang="zh-CN" spc="300">
                <a:latin typeface="+mj-ea"/>
                <a:ea typeface="+mj-ea"/>
              </a:rPr>
              <a:t>定期公开企业环保信息，接受公众监督和评估</a:t>
            </a:r>
            <a:endParaRPr altLang="en-US" b="1" dirty="0" sz="1000" lang="zh-CN" spc="300">
              <a:latin typeface="+mj-ea"/>
              <a:ea typeface="+mj-ea"/>
            </a:endParaRPr>
          </a:p>
        </p:txBody>
      </p:sp>
      <p:sp>
        <p:nvSpPr>
          <p:cNvPr id="1050170" name="正文"/>
          <p:cNvSpPr txBox="1"/>
          <p:nvPr>
            <p:custDataLst>
              <p:tags r:id="rId48"/>
            </p:custDataLst>
          </p:nvPr>
        </p:nvSpPr>
        <p:spPr>
          <a:xfrm>
            <a:off x="7988866" y="5406999"/>
            <a:ext cx="1421582" cy="771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rPr>
              <a:t>单击此处输入你的项正文</a:t>
            </a:r>
            <a:endParaRPr altLang="en-US" dirty="0" sz="12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04" name="标题 1"/>
          <p:cNvSpPr>
            <a:spLocks noGrp="1"/>
          </p:cNvSpPr>
          <p:nvPr>
            <p:ph type="title"/>
          </p:nvPr>
        </p:nvSpPr>
        <p:spPr/>
        <p:txBody>
          <a:bodyPr>
            <a:normAutofit fontScale="90000"/>
          </a:bodyPr>
          <a:p>
            <a:r>
              <a:rPr altLang="en-US" lang="zh-CN"/>
              <a:t>企业与政府、社会共同推动绿色生产和可持续供应链的发展</a:t>
            </a:r>
            <a:endParaRPr altLang="en-US" lang="zh-CN"/>
          </a:p>
        </p:txBody>
      </p:sp>
      <p:sp>
        <p:nvSpPr>
          <p:cNvPr id="10502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社会各界积极参与，共同推动绿色生产和可持续供应链的发展</a:t>
            </a:r>
            <a:endParaRPr altLang="zh-CN" dirty="0" sz="1600" lang="en-US">
              <a:solidFill>
                <a:schemeClr val="dk1">
                  <a:lumMod val="80000"/>
                  <a:lumOff val="20000"/>
                </a:schemeClr>
              </a:solidFill>
              <a:latin typeface="+mn-ea"/>
              <a:sym typeface="+mn-ea"/>
            </a:endParaRPr>
          </a:p>
        </p:txBody>
      </p:sp>
      <p:sp>
        <p:nvSpPr>
          <p:cNvPr id="10502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企业积极承担社会责任，推动绿色生产和可持续供应链的发展</a:t>
            </a:r>
            <a:endParaRPr altLang="en-US" dirty="0" sz="1600" lang="zh-CN">
              <a:solidFill>
                <a:schemeClr val="dk1">
                  <a:lumMod val="80000"/>
                  <a:lumOff val="20000"/>
                </a:schemeClr>
              </a:solidFill>
              <a:latin typeface="+mn-ea"/>
              <a:sym typeface="+mn-ea"/>
            </a:endParaRPr>
          </a:p>
        </p:txBody>
      </p:sp>
      <p:sp>
        <p:nvSpPr>
          <p:cNvPr id="10502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政府出台相关政策，鼓励企业采取环保措施，推动绿色生产和可持续供应链的发展</a:t>
            </a:r>
            <a:endParaRPr altLang="en-US" dirty="0" lang="zh-CN">
              <a:solidFill>
                <a:schemeClr val="dk1">
                  <a:lumMod val="80000"/>
                  <a:lumOff val="20000"/>
                </a:schemeClr>
              </a:solidFill>
              <a:latin typeface="+mn-ea"/>
              <a:sym typeface="+mn-ea"/>
            </a:endParaRPr>
          </a:p>
        </p:txBody>
      </p:sp>
      <p:sp>
        <p:nvSpPr>
          <p:cNvPr id="10502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企业、政府、社会三方合作，共同推动绿色生产和可持续供应链的发展</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70"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50272"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50274"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47.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7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29.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5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0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0_7*l_h_i*1_1_2"/>
  <p:tag name="KSO_WM_TEMPLATE_CATEGORY" val="diagram"/>
  <p:tag name="KSO_WM_TEMPLATE_INDEX" val="20231400"/>
  <p:tag name="KSO_WM_UNIT_LAYERLEVEL" val="1_1_1"/>
  <p:tag name="KSO_WM_TAG_VERSION" val="3.0"/>
  <p:tag name="KSO_WM_BEAUTIFY_FLAG" val="#wm#"/>
  <p:tag name="KSO_WM_UNIT_FILL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0_7*l_h_i*1_1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5,&quot;transparency&quot;:0.5199999809265137},&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0_7*l_h_i*1_1_3"/>
  <p:tag name="KSO_WM_TEMPLATE_CATEGORY" val="diagram"/>
  <p:tag name="KSO_WM_TEMPLATE_INDEX" val="20231400"/>
  <p:tag name="KSO_WM_UNIT_LAYERLEVEL" val="1_1_1"/>
  <p:tag name="KSO_WM_TAG_VERSION" val="3.0"/>
  <p:tag name="KSO_WM_BEAUTIFY_FLAG" val="#wm#"/>
  <p:tag name="KSO_WM_UNIT_FILL_FORE_SCHEMECOLOR_INDEX" val="5"/>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5,&quot;pos&quot;:0,&quot;transparency&quot;:0},{&quot;brightness&quot;:0,&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400_7*l_h_i*1_1_4"/>
  <p:tag name="KSO_WM_TEMPLATE_CATEGORY" val="diagram"/>
  <p:tag name="KSO_WM_TEMPLATE_INDEX" val="20231400"/>
  <p:tag name="KSO_WM_UNIT_LAYERLEVEL" val="1_1_1"/>
  <p:tag name="KSO_WM_TAG_VERSION" val="3.0"/>
  <p:tag name="KSO_WM_BEAUTIFY_FLAG" val="#wm#"/>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5,&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0_7*l_h_a*1_1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0_7*l_h_f*1_1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0_7*l_h_i*1_2_2"/>
  <p:tag name="KSO_WM_TEMPLATE_CATEGORY" val="diagram"/>
  <p:tag name="KSO_WM_TEMPLATE_INDEX" val="20231400"/>
  <p:tag name="KSO_WM_UNIT_LAYERLEVEL" val="1_1_1"/>
  <p:tag name="KSO_WM_TAG_VERSION" val="3.0"/>
  <p:tag name="KSO_WM_BEAUTIFY_FLAG" val="#wm#"/>
  <p:tag name="KSO_WM_UNIT_FILL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0_7*l_h_i*1_2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400_7*l_h_i*1_2_4"/>
  <p:tag name="KSO_WM_TEMPLATE_CATEGORY" val="diagram"/>
  <p:tag name="KSO_WM_TEMPLATE_INDEX" val="20231400"/>
  <p:tag name="KSO_WM_UNIT_LAYERLEVEL" val="1_1_1"/>
  <p:tag name="KSO_WM_TAG_VERSION" val="3.0"/>
  <p:tag name="KSO_WM_BEAUTIFY_FLAG" val="#wm#"/>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8,&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0_7*l_h_i*1_2_3"/>
  <p:tag name="KSO_WM_TEMPLATE_CATEGORY" val="diagram"/>
  <p:tag name="KSO_WM_TEMPLATE_INDEX" val="20231400"/>
  <p:tag name="KSO_WM_UNIT_LAYERLEVEL" val="1_1_1"/>
  <p:tag name="KSO_WM_TAG_VERSION" val="3.0"/>
  <p:tag name="KSO_WM_BEAUTIFY_FLAG" val="#wm#"/>
  <p:tag name="KSO_WM_UNIT_FILL_FORE_SCHEMECOLOR_INDEX" val="8"/>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8,&quot;pos&quot;:0,&quot;transparency&quot;:0},{&quot;brightness&quot;:0,&quot;colorType&quot;:1,&quot;foreColorIndex&quot;:8,&quot;pos&quot;:1,&quot;transparency&quot;:0}],&quot;type&quot;:3},&quot;glow&quot;:{&quot;colorType&quot;:0},&quot;line&quot;:{&quot;solidLine&quot;:{&quot;brightness&quot;:0.4000000059604645,&quot;colorType&quot;:1,&quot;foreColorIndex&quot;:8,&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0_7*l_h_a*1_2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0_7*l_h_f*1_2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0_7*l_h_i*1_3_2"/>
  <p:tag name="KSO_WM_TEMPLATE_CATEGORY" val="diagram"/>
  <p:tag name="KSO_WM_TEMPLATE_INDEX" val="20231400"/>
  <p:tag name="KSO_WM_UNIT_LAYERLEVEL" val="1_1_1"/>
  <p:tag name="KSO_WM_TAG_VERSION" val="3.0"/>
  <p:tag name="KSO_WM_BEAUTIFY_FLAG" val="#wm#"/>
  <p:tag name="KSO_WM_UNIT_FILL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0_7*l_h_i*1_3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5,&quot;transparency&quot;:0.5199999809265137},&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0_7*l_h_i*1_3_3"/>
  <p:tag name="KSO_WM_TEMPLATE_CATEGORY" val="diagram"/>
  <p:tag name="KSO_WM_TEMPLATE_INDEX" val="20231400"/>
  <p:tag name="KSO_WM_UNIT_LAYERLEVEL" val="1_1_1"/>
  <p:tag name="KSO_WM_TAG_VERSION" val="3.0"/>
  <p:tag name="KSO_WM_BEAUTIFY_FLAG" val="#wm#"/>
  <p:tag name="KSO_WM_UNIT_FILL_FORE_SCHEMECOLOR_INDEX" val="5"/>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5,&quot;pos&quot;:0,&quot;transparency&quot;:0},{&quot;brightness&quot;:0,&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400_7*l_h_i*1_3_4"/>
  <p:tag name="KSO_WM_TEMPLATE_CATEGORY" val="diagram"/>
  <p:tag name="KSO_WM_TEMPLATE_INDEX" val="20231400"/>
  <p:tag name="KSO_WM_UNIT_LAYERLEVEL" val="1_1_1"/>
  <p:tag name="KSO_WM_TAG_VERSION" val="3.0"/>
  <p:tag name="KSO_WM_BEAUTIFY_FLAG" val="#wm#"/>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5,&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0_7*l_h_a*1_3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0_7*l_h_f*1_3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0_7*l_h_i*1_4_2"/>
  <p:tag name="KSO_WM_TEMPLATE_CATEGORY" val="diagram"/>
  <p:tag name="KSO_WM_TEMPLATE_INDEX" val="20231400"/>
  <p:tag name="KSO_WM_UNIT_LAYERLEVEL" val="1_1_1"/>
  <p:tag name="KSO_WM_TAG_VERSION" val="3.0"/>
  <p:tag name="KSO_WM_BEAUTIFY_FLAG" val="#wm#"/>
  <p:tag name="KSO_WM_UNIT_FILL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0_7*l_h_i*1_4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400_7*l_h_i*1_4_4"/>
  <p:tag name="KSO_WM_TEMPLATE_CATEGORY" val="diagram"/>
  <p:tag name="KSO_WM_TEMPLATE_INDEX" val="20231400"/>
  <p:tag name="KSO_WM_UNIT_LAYERLEVEL" val="1_1_1"/>
  <p:tag name="KSO_WM_TAG_VERSION" val="3.0"/>
  <p:tag name="KSO_WM_BEAUTIFY_FLAG" val="#wm#"/>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8,&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0_7*l_h_i*1_4_3"/>
  <p:tag name="KSO_WM_TEMPLATE_CATEGORY" val="diagram"/>
  <p:tag name="KSO_WM_TEMPLATE_INDEX" val="20231400"/>
  <p:tag name="KSO_WM_UNIT_LAYERLEVEL" val="1_1_1"/>
  <p:tag name="KSO_WM_TAG_VERSION" val="3.0"/>
  <p:tag name="KSO_WM_BEAUTIFY_FLAG" val="#wm#"/>
  <p:tag name="KSO_WM_UNIT_FILL_FORE_SCHEMECOLOR_INDEX" val="8"/>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8,&quot;pos&quot;:0,&quot;transparency&quot;:0},{&quot;brightness&quot;:0,&quot;colorType&quot;:1,&quot;foreColorIndex&quot;:8,&quot;pos&quot;:1,&quot;transparency&quot;:0}],&quot;type&quot;:3},&quot;glow&quot;:{&quot;colorType&quot;:0},&quot;line&quot;:{&quot;solidLine&quot;:{&quot;brightness&quot;:0.4000000059604645,&quot;colorType&quot;:1,&quot;foreColorIndex&quot;:8,&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0_7*l_h_a*1_4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0_7*l_h_f*1_4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0_7*l_h_i*1_5_2"/>
  <p:tag name="KSO_WM_TEMPLATE_CATEGORY" val="diagram"/>
  <p:tag name="KSO_WM_TEMPLATE_INDEX" val="20231400"/>
  <p:tag name="KSO_WM_UNIT_LAYERLEVEL" val="1_1_1"/>
  <p:tag name="KSO_WM_TAG_VERSION" val="3.0"/>
  <p:tag name="KSO_WM_BEAUTIFY_FLAG" val="#wm#"/>
  <p:tag name="KSO_WM_UNIT_FILL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0_7*l_h_i*1_5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5,&quot;transparency&quot;:0.5199999809265137},&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0_7*l_h_i*1_5_3"/>
  <p:tag name="KSO_WM_TEMPLATE_CATEGORY" val="diagram"/>
  <p:tag name="KSO_WM_TEMPLATE_INDEX" val="20231400"/>
  <p:tag name="KSO_WM_UNIT_LAYERLEVEL" val="1_1_1"/>
  <p:tag name="KSO_WM_TAG_VERSION" val="3.0"/>
  <p:tag name="KSO_WM_BEAUTIFY_FLAG" val="#wm#"/>
  <p:tag name="KSO_WM_UNIT_FILL_FORE_SCHEMECOLOR_INDEX" val="5"/>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5,&quot;pos&quot;:0,&quot;transparency&quot;:0},{&quot;brightness&quot;:0,&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400_7*l_h_i*1_5_4"/>
  <p:tag name="KSO_WM_TEMPLATE_CATEGORY" val="diagram"/>
  <p:tag name="KSO_WM_TEMPLATE_INDEX" val="20231400"/>
  <p:tag name="KSO_WM_UNIT_LAYERLEVEL" val="1_1_1"/>
  <p:tag name="KSO_WM_TAG_VERSION" val="3.0"/>
  <p:tag name="KSO_WM_BEAUTIFY_FLAG" val="#wm#"/>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5,&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0_7*l_h_a*1_5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0_7*l_h_f*1_5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0_7*l_h_i*1_6_2"/>
  <p:tag name="KSO_WM_TEMPLATE_CATEGORY" val="diagram"/>
  <p:tag name="KSO_WM_TEMPLATE_INDEX" val="20231400"/>
  <p:tag name="KSO_WM_UNIT_LAYERLEVEL" val="1_1_1"/>
  <p:tag name="KSO_WM_TAG_VERSION" val="3.0"/>
  <p:tag name="KSO_WM_BEAUTIFY_FLAG" val="#wm#"/>
  <p:tag name="KSO_WM_UNIT_FILL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0_7*l_h_i*1_6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4"/>
  <p:tag name="KSO_WM_UNIT_ID" val="diagram20231400_7*l_h_i*1_6_4"/>
  <p:tag name="KSO_WM_TEMPLATE_CATEGORY" val="diagram"/>
  <p:tag name="KSO_WM_TEMPLATE_INDEX" val="20231400"/>
  <p:tag name="KSO_WM_UNIT_LAYERLEVEL" val="1_1_1"/>
  <p:tag name="KSO_WM_TAG_VERSION" val="3.0"/>
  <p:tag name="KSO_WM_BEAUTIFY_FLAG" val="#wm#"/>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8,&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0_7*l_h_i*1_6_3"/>
  <p:tag name="KSO_WM_TEMPLATE_CATEGORY" val="diagram"/>
  <p:tag name="KSO_WM_TEMPLATE_INDEX" val="20231400"/>
  <p:tag name="KSO_WM_UNIT_LAYERLEVEL" val="1_1_1"/>
  <p:tag name="KSO_WM_TAG_VERSION" val="3.0"/>
  <p:tag name="KSO_WM_BEAUTIFY_FLAG" val="#wm#"/>
  <p:tag name="KSO_WM_UNIT_FILL_FORE_SCHEMECOLOR_INDEX" val="8"/>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8,&quot;pos&quot;:0,&quot;transparency&quot;:0},{&quot;brightness&quot;:0,&quot;colorType&quot;:1,&quot;foreColorIndex&quot;:8,&quot;pos&quot;:1,&quot;transparency&quot;:0}],&quot;type&quot;:3},&quot;glow&quot;:{&quot;colorType&quot;:0},&quot;line&quot;:{&quot;solidLine&quot;:{&quot;brightness&quot;:0.4000000059604645,&quot;colorType&quot;:1,&quot;foreColorIndex&quot;:8,&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0_7*l_h_a*1_6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0_7*l_h_f*1_6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0_7*l_h_i*1_7_2"/>
  <p:tag name="KSO_WM_TEMPLATE_CATEGORY" val="diagram"/>
  <p:tag name="KSO_WM_TEMPLATE_INDEX" val="20231400"/>
  <p:tag name="KSO_WM_UNIT_LAYERLEVEL" val="1_1_1"/>
  <p:tag name="KSO_WM_TAG_VERSION" val="3.0"/>
  <p:tag name="KSO_WM_BEAUTIFY_FLAG" val="#wm#"/>
  <p:tag name="KSO_WM_UNIT_FILL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0_7*l_h_i*1_7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5,&quot;transparency&quot;:0.5199999809265137},&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0_7*l_h_i*1_7_3"/>
  <p:tag name="KSO_WM_TEMPLATE_CATEGORY" val="diagram"/>
  <p:tag name="KSO_WM_TEMPLATE_INDEX" val="20231400"/>
  <p:tag name="KSO_WM_UNIT_LAYERLEVEL" val="1_1_1"/>
  <p:tag name="KSO_WM_TAG_VERSION" val="3.0"/>
  <p:tag name="KSO_WM_BEAUTIFY_FLAG" val="#wm#"/>
  <p:tag name="KSO_WM_UNIT_FILL_FORE_SCHEMECOLOR_INDEX" val="5"/>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5,&quot;pos&quot;:0,&quot;transparency&quot;:0},{&quot;brightness&quot;:0,&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7_4"/>
  <p:tag name="KSO_WM_UNIT_ID" val="diagram20231400_7*l_h_i*1_7_4"/>
  <p:tag name="KSO_WM_TEMPLATE_CATEGORY" val="diagram"/>
  <p:tag name="KSO_WM_TEMPLATE_INDEX" val="20231400"/>
  <p:tag name="KSO_WM_UNIT_LAYERLEVEL" val="1_1_1"/>
  <p:tag name="KSO_WM_TAG_VERSION" val="3.0"/>
  <p:tag name="KSO_WM_BEAUTIFY_FLAG" val="#wm#"/>
  <p:tag name="KSO_WM_UNIT_LINE_FORE_SCHEMECOLOR_INDEX" val="5"/>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5,&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0_7*l_h_a*1_7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0_7*l_h_f*1_7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0_7*l_h_i*1_8_2"/>
  <p:tag name="KSO_WM_TEMPLATE_CATEGORY" val="diagram"/>
  <p:tag name="KSO_WM_TEMPLATE_INDEX" val="20231400"/>
  <p:tag name="KSO_WM_UNIT_LAYERLEVEL" val="1_1_1"/>
  <p:tag name="KSO_WM_TAG_VERSION" val="3.0"/>
  <p:tag name="KSO_WM_BEAUTIFY_FLAG" val="#wm#"/>
  <p:tag name="KSO_WM_UNIT_FILL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0_7*l_h_i*1_8_1"/>
  <p:tag name="KSO_WM_TEMPLATE_CATEGORY" val="diagram"/>
  <p:tag name="KSO_WM_TEMPLATE_INDEX" val="202314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8_4"/>
  <p:tag name="KSO_WM_UNIT_ID" val="diagram20231400_7*l_h_i*1_8_4"/>
  <p:tag name="KSO_WM_TEMPLATE_CATEGORY" val="diagram"/>
  <p:tag name="KSO_WM_TEMPLATE_INDEX" val="20231400"/>
  <p:tag name="KSO_WM_UNIT_LAYERLEVEL" val="1_1_1"/>
  <p:tag name="KSO_WM_TAG_VERSION" val="3.0"/>
  <p:tag name="KSO_WM_BEAUTIFY_FLAG" val="#wm#"/>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solidLine&quot;:{&quot;brightness&quot;:0,&quot;colorType&quot;:1,&quot;foreColorIndex&quot;:8,&quot;transparency&quot;:0.009999999776482582},&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0_7*l_h_i*1_8_3"/>
  <p:tag name="KSO_WM_TEMPLATE_CATEGORY" val="diagram"/>
  <p:tag name="KSO_WM_TEMPLATE_INDEX" val="20231400"/>
  <p:tag name="KSO_WM_UNIT_LAYERLEVEL" val="1_1_1"/>
  <p:tag name="KSO_WM_TAG_VERSION" val="3.0"/>
  <p:tag name="KSO_WM_BEAUTIFY_FLAG" val="#wm#"/>
  <p:tag name="KSO_WM_UNIT_FILL_FORE_SCHEMECOLOR_INDEX" val="8"/>
  <p:tag name="KSO_WM_UNIT_LINE_FORE_SCHEMECOLOR_INDEX" val="8"/>
  <p:tag name="KSO_WM_DIAGRAM_MAX_ITEMCNT" val="8"/>
  <p:tag name="KSO_WM_DIAGRAM_MIN_ITEMCNT" val="2"/>
  <p:tag name="KSO_WM_DIAGRAM_VIRTUALLY_FRAME" val="{&quot;height&quot;:393.55968503937004,&quot;width&quot;:541.9262992125982}"/>
  <p:tag name="KSO_WM_DIAGRAM_COLOR_MATCH_VALUE" val="{&quot;shape&quot;:{&quot;fill&quot;:{&quot;gradient&quot;:[{&quot;brightness&quot;:-0.25,&quot;colorType&quot;:1,&quot;foreColorIndex&quot;:8,&quot;pos&quot;:0,&quot;transparency&quot;:0},{&quot;brightness&quot;:0,&quot;colorType&quot;:1,&quot;foreColorIndex&quot;:8,&quot;pos&quot;:1,&quot;transparency&quot;:0}],&quot;type&quot;:3},&quot;glow&quot;:{&quot;colorType&quot;:0},&quot;line&quot;:{&quot;solidLine&quot;:{&quot;brightness&quot;:0.4000000059604645,&quot;colorType&quot;:1,&quot;foreColorIndex&quot;:8,&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0_7*l_h_a*1_8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0_7*l_h_f*1_8_1"/>
  <p:tag name="KSO_WM_TEMPLATE_CATEGORY" val="diagram"/>
  <p:tag name="KSO_WM_TEMPLATE_INDEX" val="20231400"/>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项正文"/>
  <p:tag name="KSO_WM_DIAGRAM_MAX_ITEMCNT" val="8"/>
  <p:tag name="KSO_WM_DIAGRAM_MIN_ITEMCNT" val="2"/>
  <p:tag name="KSO_WM_DIAGRAM_VIRTUALLY_FRAME" val="{&quot;height&quot;:393.55968503937004,&quot;width&quot;:541.92629921259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82.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2023-12-19T15:04:49Z</dcterms:created>
  <dcterms:modified xsi:type="dcterms:W3CDTF">2023-12-19T15:04:49Z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517a8cee04254607acc95005bfacb608_21</vt:lpwstr>
  </property>
</Properties>
</file>