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256" r:id="rId4"/>
    <p:sldId id="257" r:id="rId6"/>
    <p:sldId id="278" r:id="rId7"/>
    <p:sldId id="284" r:id="rId8"/>
    <p:sldId id="269" r:id="rId9"/>
    <p:sldId id="268" r:id="rId10"/>
    <p:sldId id="275" r:id="rId11"/>
    <p:sldId id="283" r:id="rId12"/>
    <p:sldId id="280" r:id="rId13"/>
    <p:sldId id="267" r:id="rId14"/>
  </p:sldIdLst>
  <p:sldSz cx="12192000" cy="6858000"/>
  <p:notesSz cx="7103745" cy="10234295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6" autoAdjust="0"/>
    <p:restoredTop sz="95899" autoAdjust="0"/>
  </p:normalViewPr>
  <p:slideViewPr>
    <p:cSldViewPr snapToGrid="0">
      <p:cViewPr>
        <p:scale>
          <a:sx n="75" d="100"/>
          <a:sy n="75" d="100"/>
        </p:scale>
        <p:origin x="81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52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39AB2-4CD0-41BF-8BEB-1D7C22B1CF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4C69F-4E2A-4A58-9D83-387C3CA0ACC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模板来自于：</a:t>
            </a:r>
            <a:r>
              <a:rPr lang="en-US" altLang="zh-CN"/>
              <a:t> </a:t>
            </a:r>
            <a:r>
              <a:rPr lang="zh-CN" altLang="en-US"/>
              <a:t>第一</a:t>
            </a:r>
            <a:r>
              <a:rPr lang="en-US" altLang="zh-CN"/>
              <a:t>PPT https://www.1ppt.com/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3" Type="http://schemas.openxmlformats.org/officeDocument/2006/relationships/notesSlide" Target="../notesSlides/notesSlide4.x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10.jpeg"/><Relationship Id="rId20" Type="http://schemas.openxmlformats.org/officeDocument/2006/relationships/image" Target="../media/image9.jpeg"/><Relationship Id="rId2" Type="http://schemas.openxmlformats.org/officeDocument/2006/relationships/image" Target="../media/image6.png"/><Relationship Id="rId19" Type="http://schemas.openxmlformats.org/officeDocument/2006/relationships/image" Target="../media/image8.jpeg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6.png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11.jpeg"/><Relationship Id="rId16" Type="http://schemas.openxmlformats.org/officeDocument/2006/relationships/image" Target="../media/image10.jpeg"/><Relationship Id="rId15" Type="http://schemas.openxmlformats.org/officeDocument/2006/relationships/image" Target="../media/image9.jpeg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image" Target="../media/image12.jpeg"/><Relationship Id="rId3" Type="http://schemas.openxmlformats.org/officeDocument/2006/relationships/tags" Target="../tags/tag42.xml"/><Relationship Id="rId2" Type="http://schemas.openxmlformats.org/officeDocument/2006/relationships/image" Target="../media/image6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image" Target="../media/image13.jpe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花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9535" y="2953385"/>
            <a:ext cx="3473450" cy="3906520"/>
          </a:xfrm>
          <a:prstGeom prst="rect">
            <a:avLst/>
          </a:prstGeom>
        </p:spPr>
      </p:pic>
      <p:pic>
        <p:nvPicPr>
          <p:cNvPr id="5" name="图片 4" descr="花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450" y="2931160"/>
            <a:ext cx="3514725" cy="3928745"/>
          </a:xfrm>
          <a:prstGeom prst="rect">
            <a:avLst/>
          </a:prstGeom>
        </p:spPr>
      </p:pic>
      <p:pic>
        <p:nvPicPr>
          <p:cNvPr id="6" name="图片 5" descr="恋上夏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745" y="1299845"/>
            <a:ext cx="4902200" cy="21082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71465" y="1511300"/>
            <a:ext cx="3175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5D98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SUMMER</a:t>
            </a:r>
            <a:endParaRPr lang="en-US" altLang="zh-CN" sz="3600" dirty="0">
              <a:solidFill>
                <a:srgbClr val="5D98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蝴蝶结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930" y="3578860"/>
            <a:ext cx="8215630" cy="1122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1290" y="3901440"/>
            <a:ext cx="6319520" cy="7893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GLD800-5.5-B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甲带式给料机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52653" y="4872593"/>
            <a:ext cx="195961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sz="1400" dirty="0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sz="1400" dirty="0">
              <a:solidFill>
                <a:srgbClr val="FF6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0" y="3223500"/>
            <a:ext cx="11455400" cy="0"/>
          </a:xfrm>
          <a:prstGeom prst="line">
            <a:avLst/>
          </a:prstGeom>
          <a:ln w="28575">
            <a:solidFill>
              <a:srgbClr val="FF6D93">
                <a:alpha val="9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>
            <a:off x="1632869" y="2896202"/>
            <a:ext cx="654596" cy="654596"/>
          </a:xfrm>
          <a:prstGeom prst="ellipse">
            <a:avLst/>
          </a:pr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>
            <a:off x="3736435" y="2896202"/>
            <a:ext cx="654596" cy="654596"/>
          </a:xfrm>
          <a:prstGeom prst="ellipse">
            <a:avLst/>
          </a:pr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5840002" y="2896202"/>
            <a:ext cx="654596" cy="654596"/>
          </a:xfrm>
          <a:prstGeom prst="ellipse">
            <a:avLst/>
          </a:pr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03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7943568" y="2896202"/>
            <a:ext cx="654596" cy="654596"/>
          </a:xfrm>
          <a:prstGeom prst="ellipse">
            <a:avLst/>
          </a:pr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任意多边形: 形状 9"/>
          <p:cNvSpPr/>
          <p:nvPr>
            <p:custDataLst>
              <p:tags r:id="rId6"/>
            </p:custDataLst>
          </p:nvPr>
        </p:nvSpPr>
        <p:spPr>
          <a:xfrm rot="10800000" flipV="1">
            <a:off x="2853160" y="2975885"/>
            <a:ext cx="317068" cy="495229"/>
          </a:xfrm>
          <a:custGeom>
            <a:avLst/>
            <a:gdLst>
              <a:gd name="connsiteX0" fmla="*/ 616854 w 943428"/>
              <a:gd name="connsiteY0" fmla="*/ 1799772 h 1799772"/>
              <a:gd name="connsiteX1" fmla="*/ 943428 w 943428"/>
              <a:gd name="connsiteY1" fmla="*/ 1799772 h 1799772"/>
              <a:gd name="connsiteX2" fmla="*/ 326574 w 943428"/>
              <a:gd name="connsiteY2" fmla="*/ 899886 h 1799772"/>
              <a:gd name="connsiteX3" fmla="*/ 943428 w 943428"/>
              <a:gd name="connsiteY3" fmla="*/ 0 h 1799772"/>
              <a:gd name="connsiteX4" fmla="*/ 616854 w 943428"/>
              <a:gd name="connsiteY4" fmla="*/ 0 h 1799772"/>
              <a:gd name="connsiteX5" fmla="*/ 0 w 943428"/>
              <a:gd name="connsiteY5" fmla="*/ 899886 h 179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3428" h="1799771">
                <a:moveTo>
                  <a:pt x="616854" y="1799772"/>
                </a:moveTo>
                <a:lnTo>
                  <a:pt x="943428" y="1799772"/>
                </a:lnTo>
                <a:lnTo>
                  <a:pt x="326574" y="899886"/>
                </a:lnTo>
                <a:lnTo>
                  <a:pt x="943428" y="0"/>
                </a:lnTo>
                <a:lnTo>
                  <a:pt x="616854" y="0"/>
                </a:lnTo>
                <a:lnTo>
                  <a:pt x="0" y="899886"/>
                </a:lnTo>
                <a:close/>
              </a:path>
            </a:pathLst>
          </a:cu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任意多边形: 形状 11"/>
          <p:cNvSpPr/>
          <p:nvPr>
            <p:custDataLst>
              <p:tags r:id="rId7"/>
            </p:custDataLst>
          </p:nvPr>
        </p:nvSpPr>
        <p:spPr>
          <a:xfrm rot="10800000" flipV="1">
            <a:off x="7060378" y="2975289"/>
            <a:ext cx="317068" cy="495229"/>
          </a:xfrm>
          <a:custGeom>
            <a:avLst/>
            <a:gdLst>
              <a:gd name="connsiteX0" fmla="*/ 616854 w 943428"/>
              <a:gd name="connsiteY0" fmla="*/ 1799772 h 1799772"/>
              <a:gd name="connsiteX1" fmla="*/ 943428 w 943428"/>
              <a:gd name="connsiteY1" fmla="*/ 1799772 h 1799772"/>
              <a:gd name="connsiteX2" fmla="*/ 326574 w 943428"/>
              <a:gd name="connsiteY2" fmla="*/ 899886 h 1799772"/>
              <a:gd name="connsiteX3" fmla="*/ 943428 w 943428"/>
              <a:gd name="connsiteY3" fmla="*/ 0 h 1799772"/>
              <a:gd name="connsiteX4" fmla="*/ 616854 w 943428"/>
              <a:gd name="connsiteY4" fmla="*/ 0 h 1799772"/>
              <a:gd name="connsiteX5" fmla="*/ 0 w 943428"/>
              <a:gd name="connsiteY5" fmla="*/ 899886 h 179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3428" h="1799771">
                <a:moveTo>
                  <a:pt x="616854" y="1799772"/>
                </a:moveTo>
                <a:lnTo>
                  <a:pt x="943428" y="1799772"/>
                </a:lnTo>
                <a:lnTo>
                  <a:pt x="326574" y="899886"/>
                </a:lnTo>
                <a:lnTo>
                  <a:pt x="943428" y="0"/>
                </a:lnTo>
                <a:lnTo>
                  <a:pt x="616854" y="0"/>
                </a:lnTo>
                <a:lnTo>
                  <a:pt x="0" y="899886"/>
                </a:lnTo>
                <a:close/>
              </a:path>
            </a:pathLst>
          </a:cu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任意多边形: 形状 9"/>
          <p:cNvSpPr/>
          <p:nvPr>
            <p:custDataLst>
              <p:tags r:id="rId8"/>
            </p:custDataLst>
          </p:nvPr>
        </p:nvSpPr>
        <p:spPr>
          <a:xfrm rot="10800000" flipV="1">
            <a:off x="4956897" y="2975289"/>
            <a:ext cx="317068" cy="495229"/>
          </a:xfrm>
          <a:custGeom>
            <a:avLst/>
            <a:gdLst>
              <a:gd name="connsiteX0" fmla="*/ 616854 w 943428"/>
              <a:gd name="connsiteY0" fmla="*/ 1799772 h 1799772"/>
              <a:gd name="connsiteX1" fmla="*/ 943428 w 943428"/>
              <a:gd name="connsiteY1" fmla="*/ 1799772 h 1799772"/>
              <a:gd name="connsiteX2" fmla="*/ 326574 w 943428"/>
              <a:gd name="connsiteY2" fmla="*/ 899886 h 1799772"/>
              <a:gd name="connsiteX3" fmla="*/ 943428 w 943428"/>
              <a:gd name="connsiteY3" fmla="*/ 0 h 1799772"/>
              <a:gd name="connsiteX4" fmla="*/ 616854 w 943428"/>
              <a:gd name="connsiteY4" fmla="*/ 0 h 1799772"/>
              <a:gd name="connsiteX5" fmla="*/ 0 w 943428"/>
              <a:gd name="connsiteY5" fmla="*/ 899886 h 179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3428" h="1799771">
                <a:moveTo>
                  <a:pt x="616854" y="1799772"/>
                </a:moveTo>
                <a:lnTo>
                  <a:pt x="943428" y="1799772"/>
                </a:lnTo>
                <a:lnTo>
                  <a:pt x="326574" y="899886"/>
                </a:lnTo>
                <a:lnTo>
                  <a:pt x="943428" y="0"/>
                </a:lnTo>
                <a:lnTo>
                  <a:pt x="616854" y="0"/>
                </a:lnTo>
                <a:lnTo>
                  <a:pt x="0" y="899886"/>
                </a:lnTo>
                <a:close/>
              </a:path>
            </a:pathLst>
          </a:cu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任意多边形: 形状 11"/>
          <p:cNvSpPr/>
          <p:nvPr>
            <p:custDataLst>
              <p:tags r:id="rId9"/>
            </p:custDataLst>
          </p:nvPr>
        </p:nvSpPr>
        <p:spPr>
          <a:xfrm rot="10800000" flipV="1">
            <a:off x="9162325" y="2975885"/>
            <a:ext cx="317068" cy="495229"/>
          </a:xfrm>
          <a:custGeom>
            <a:avLst/>
            <a:gdLst>
              <a:gd name="connsiteX0" fmla="*/ 616854 w 943428"/>
              <a:gd name="connsiteY0" fmla="*/ 1799772 h 1799772"/>
              <a:gd name="connsiteX1" fmla="*/ 943428 w 943428"/>
              <a:gd name="connsiteY1" fmla="*/ 1799772 h 1799772"/>
              <a:gd name="connsiteX2" fmla="*/ 326574 w 943428"/>
              <a:gd name="connsiteY2" fmla="*/ 899886 h 1799772"/>
              <a:gd name="connsiteX3" fmla="*/ 943428 w 943428"/>
              <a:gd name="connsiteY3" fmla="*/ 0 h 1799772"/>
              <a:gd name="connsiteX4" fmla="*/ 616854 w 943428"/>
              <a:gd name="connsiteY4" fmla="*/ 0 h 1799772"/>
              <a:gd name="connsiteX5" fmla="*/ 0 w 943428"/>
              <a:gd name="connsiteY5" fmla="*/ 899886 h 179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3428" h="1799771">
                <a:moveTo>
                  <a:pt x="616854" y="1799772"/>
                </a:moveTo>
                <a:lnTo>
                  <a:pt x="943428" y="1799772"/>
                </a:lnTo>
                <a:lnTo>
                  <a:pt x="326574" y="899886"/>
                </a:lnTo>
                <a:lnTo>
                  <a:pt x="943428" y="0"/>
                </a:lnTo>
                <a:lnTo>
                  <a:pt x="616854" y="0"/>
                </a:lnTo>
                <a:lnTo>
                  <a:pt x="0" y="899886"/>
                </a:lnTo>
                <a:close/>
              </a:path>
            </a:pathLst>
          </a:cu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2" name="图片 21" descr="蝴蝶结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385" y="606425"/>
            <a:ext cx="3612515" cy="69913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196340" y="736600"/>
            <a:ext cx="23012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11"/>
            </p:custDataLst>
          </p:nvPr>
        </p:nvSpPr>
        <p:spPr>
          <a:xfrm>
            <a:off x="810260" y="3815080"/>
            <a:ext cx="20300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甲带式给料机概述</a:t>
            </a:r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2993390" y="3815080"/>
            <a:ext cx="21437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甲带式给料机主要特点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13"/>
            </p:custDataLst>
          </p:nvPr>
        </p:nvSpPr>
        <p:spPr>
          <a:xfrm>
            <a:off x="5284470" y="3815080"/>
            <a:ext cx="2057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甲带式给料机技术参数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4"/>
            </p:custDataLst>
          </p:nvPr>
        </p:nvSpPr>
        <p:spPr>
          <a:xfrm>
            <a:off x="7489190" y="3815080"/>
            <a:ext cx="20891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甲带式给料机主要易损件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1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  <p:bldP spid="13" grpId="0" bldLvl="0" animBg="1"/>
      <p:bldP spid="20" grpId="0" bldLvl="0" animBg="1"/>
      <p:bldP spid="21" grpId="0" bldLvl="0" animBg="1"/>
      <p:bldP spid="23" grpId="0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花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4075" y="3978275"/>
            <a:ext cx="2578100" cy="28816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2880" y="229235"/>
            <a:ext cx="695960" cy="741045"/>
            <a:chOff x="410" y="361"/>
            <a:chExt cx="1096" cy="1167"/>
          </a:xfrm>
        </p:grpSpPr>
        <p:pic>
          <p:nvPicPr>
            <p:cNvPr id="3" name="图片 2" descr="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0" y="361"/>
              <a:ext cx="1096" cy="1167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722" y="630"/>
              <a:ext cx="47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zh-CN" sz="2000" b="1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597" name="矩形 142"/>
          <p:cNvSpPr/>
          <p:nvPr/>
        </p:nvSpPr>
        <p:spPr>
          <a:xfrm>
            <a:off x="820420" y="1800860"/>
            <a:ext cx="5495290" cy="3789045"/>
          </a:xfrm>
          <a:prstGeom prst="rect">
            <a:avLst/>
          </a:prstGeom>
          <a:noFill/>
          <a:ln w="25400" cap="flat" cmpd="sng">
            <a:solidFill>
              <a:srgbClr val="FF6D93">
                <a:alpha val="5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7" name="TextBox 23"/>
          <p:cNvSpPr txBox="1"/>
          <p:nvPr/>
        </p:nvSpPr>
        <p:spPr>
          <a:xfrm>
            <a:off x="6875145" y="2939415"/>
            <a:ext cx="44799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ct val="150000"/>
              </a:lnSpc>
              <a:spcBef>
                <a:spcPct val="0"/>
              </a:spcBef>
            </a:pPr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GLD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系列甲带给料机是针对大型高产高效矿井生产系统流量大、肆零零捌捌陆零伍叁柒，现行给料机已不能满足煤矿生产要求而研制的新型给煤设备。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065645" y="4876800"/>
            <a:ext cx="654050" cy="650240"/>
            <a:chOff x="11127" y="7680"/>
            <a:chExt cx="1030" cy="1024"/>
          </a:xfrm>
        </p:grpSpPr>
        <p:sp>
          <p:nvSpPr>
            <p:cNvPr id="9" name="椭圆 8"/>
            <p:cNvSpPr/>
            <p:nvPr/>
          </p:nvSpPr>
          <p:spPr>
            <a:xfrm>
              <a:off x="11127" y="7680"/>
              <a:ext cx="1030" cy="1024"/>
            </a:xfrm>
            <a:prstGeom prst="ellipse">
              <a:avLst/>
            </a:prstGeom>
            <a:solidFill>
              <a:srgbClr val="FF6D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46"/>
            <p:cNvSpPr>
              <a:spLocks noEditPoints="1"/>
            </p:cNvSpPr>
            <p:nvPr/>
          </p:nvSpPr>
          <p:spPr bwMode="auto">
            <a:xfrm>
              <a:off x="11395" y="7942"/>
              <a:ext cx="494" cy="501"/>
            </a:xfrm>
            <a:custGeom>
              <a:avLst/>
              <a:gdLst>
                <a:gd name="T0" fmla="*/ 67746 w 83"/>
                <a:gd name="T1" fmla="*/ 42968 h 90"/>
                <a:gd name="T2" fmla="*/ 55429 w 83"/>
                <a:gd name="T3" fmla="*/ 46038 h 90"/>
                <a:gd name="T4" fmla="*/ 24635 w 83"/>
                <a:gd name="T5" fmla="*/ 76729 h 90"/>
                <a:gd name="T6" fmla="*/ 0 w 83"/>
                <a:gd name="T7" fmla="*/ 150389 h 90"/>
                <a:gd name="T8" fmla="*/ 126254 w 83"/>
                <a:gd name="T9" fmla="*/ 276225 h 90"/>
                <a:gd name="T10" fmla="*/ 255588 w 83"/>
                <a:gd name="T11" fmla="*/ 150389 h 90"/>
                <a:gd name="T12" fmla="*/ 230953 w 83"/>
                <a:gd name="T13" fmla="*/ 76729 h 90"/>
                <a:gd name="T14" fmla="*/ 206318 w 83"/>
                <a:gd name="T15" fmla="*/ 52176 h 90"/>
                <a:gd name="T16" fmla="*/ 194001 w 83"/>
                <a:gd name="T17" fmla="*/ 49107 h 90"/>
                <a:gd name="T18" fmla="*/ 181683 w 83"/>
                <a:gd name="T19" fmla="*/ 55245 h 90"/>
                <a:gd name="T20" fmla="*/ 184762 w 83"/>
                <a:gd name="T21" fmla="*/ 82868 h 90"/>
                <a:gd name="T22" fmla="*/ 200159 w 83"/>
                <a:gd name="T23" fmla="*/ 98213 h 90"/>
                <a:gd name="T24" fmla="*/ 215556 w 83"/>
                <a:gd name="T25" fmla="*/ 150389 h 90"/>
                <a:gd name="T26" fmla="*/ 190921 w 83"/>
                <a:gd name="T27" fmla="*/ 211773 h 90"/>
                <a:gd name="T28" fmla="*/ 126254 w 83"/>
                <a:gd name="T29" fmla="*/ 239395 h 90"/>
                <a:gd name="T30" fmla="*/ 64667 w 83"/>
                <a:gd name="T31" fmla="*/ 211773 h 90"/>
                <a:gd name="T32" fmla="*/ 40032 w 83"/>
                <a:gd name="T33" fmla="*/ 150389 h 90"/>
                <a:gd name="T34" fmla="*/ 55429 w 83"/>
                <a:gd name="T35" fmla="*/ 98213 h 90"/>
                <a:gd name="T36" fmla="*/ 76984 w 83"/>
                <a:gd name="T37" fmla="*/ 76729 h 90"/>
                <a:gd name="T38" fmla="*/ 83143 w 83"/>
                <a:gd name="T39" fmla="*/ 52176 h 90"/>
                <a:gd name="T40" fmla="*/ 67746 w 83"/>
                <a:gd name="T41" fmla="*/ 42968 h 90"/>
                <a:gd name="T42" fmla="*/ 129334 w 83"/>
                <a:gd name="T43" fmla="*/ 0 h 90"/>
                <a:gd name="T44" fmla="*/ 107778 w 83"/>
                <a:gd name="T45" fmla="*/ 21484 h 90"/>
                <a:gd name="T46" fmla="*/ 107778 w 83"/>
                <a:gd name="T47" fmla="*/ 147320 h 90"/>
                <a:gd name="T48" fmla="*/ 129334 w 83"/>
                <a:gd name="T49" fmla="*/ 168804 h 90"/>
                <a:gd name="T50" fmla="*/ 147810 w 83"/>
                <a:gd name="T51" fmla="*/ 147320 h 90"/>
                <a:gd name="T52" fmla="*/ 147810 w 83"/>
                <a:gd name="T53" fmla="*/ 21484 h 90"/>
                <a:gd name="T54" fmla="*/ 129334 w 83"/>
                <a:gd name="T55" fmla="*/ 0 h 9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3" h="90">
                  <a:moveTo>
                    <a:pt x="22" y="14"/>
                  </a:moveTo>
                  <a:cubicBezTo>
                    <a:pt x="20" y="14"/>
                    <a:pt x="19" y="14"/>
                    <a:pt x="18" y="15"/>
                  </a:cubicBezTo>
                  <a:cubicBezTo>
                    <a:pt x="14" y="18"/>
                    <a:pt x="11" y="21"/>
                    <a:pt x="8" y="25"/>
                  </a:cubicBezTo>
                  <a:cubicBezTo>
                    <a:pt x="3" y="31"/>
                    <a:pt x="0" y="40"/>
                    <a:pt x="0" y="49"/>
                  </a:cubicBezTo>
                  <a:cubicBezTo>
                    <a:pt x="0" y="72"/>
                    <a:pt x="19" y="90"/>
                    <a:pt x="41" y="90"/>
                  </a:cubicBezTo>
                  <a:cubicBezTo>
                    <a:pt x="64" y="90"/>
                    <a:pt x="83" y="72"/>
                    <a:pt x="83" y="49"/>
                  </a:cubicBezTo>
                  <a:cubicBezTo>
                    <a:pt x="83" y="40"/>
                    <a:pt x="80" y="31"/>
                    <a:pt x="75" y="25"/>
                  </a:cubicBezTo>
                  <a:cubicBezTo>
                    <a:pt x="72" y="22"/>
                    <a:pt x="70" y="19"/>
                    <a:pt x="67" y="17"/>
                  </a:cubicBezTo>
                  <a:cubicBezTo>
                    <a:pt x="66" y="16"/>
                    <a:pt x="65" y="16"/>
                    <a:pt x="63" y="16"/>
                  </a:cubicBezTo>
                  <a:cubicBezTo>
                    <a:pt x="62" y="16"/>
                    <a:pt x="60" y="16"/>
                    <a:pt x="59" y="18"/>
                  </a:cubicBezTo>
                  <a:cubicBezTo>
                    <a:pt x="56" y="21"/>
                    <a:pt x="57" y="25"/>
                    <a:pt x="60" y="27"/>
                  </a:cubicBezTo>
                  <a:cubicBezTo>
                    <a:pt x="61" y="28"/>
                    <a:pt x="63" y="30"/>
                    <a:pt x="65" y="32"/>
                  </a:cubicBezTo>
                  <a:cubicBezTo>
                    <a:pt x="68" y="37"/>
                    <a:pt x="70" y="43"/>
                    <a:pt x="70" y="49"/>
                  </a:cubicBezTo>
                  <a:cubicBezTo>
                    <a:pt x="70" y="57"/>
                    <a:pt x="67" y="64"/>
                    <a:pt x="62" y="69"/>
                  </a:cubicBezTo>
                  <a:cubicBezTo>
                    <a:pt x="57" y="75"/>
                    <a:pt x="49" y="78"/>
                    <a:pt x="41" y="78"/>
                  </a:cubicBezTo>
                  <a:cubicBezTo>
                    <a:pt x="34" y="78"/>
                    <a:pt x="26" y="75"/>
                    <a:pt x="21" y="69"/>
                  </a:cubicBezTo>
                  <a:cubicBezTo>
                    <a:pt x="16" y="64"/>
                    <a:pt x="13" y="57"/>
                    <a:pt x="13" y="49"/>
                  </a:cubicBezTo>
                  <a:cubicBezTo>
                    <a:pt x="13" y="43"/>
                    <a:pt x="15" y="37"/>
                    <a:pt x="18" y="32"/>
                  </a:cubicBezTo>
                  <a:cubicBezTo>
                    <a:pt x="20" y="29"/>
                    <a:pt x="23" y="27"/>
                    <a:pt x="25" y="25"/>
                  </a:cubicBezTo>
                  <a:cubicBezTo>
                    <a:pt x="28" y="24"/>
                    <a:pt x="29" y="20"/>
                    <a:pt x="27" y="17"/>
                  </a:cubicBezTo>
                  <a:cubicBezTo>
                    <a:pt x="26" y="15"/>
                    <a:pt x="24" y="14"/>
                    <a:pt x="22" y="14"/>
                  </a:cubicBezTo>
                  <a:moveTo>
                    <a:pt x="42" y="0"/>
                  </a:moveTo>
                  <a:cubicBezTo>
                    <a:pt x="38" y="0"/>
                    <a:pt x="35" y="3"/>
                    <a:pt x="35" y="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52"/>
                    <a:pt x="38" y="55"/>
                    <a:pt x="42" y="55"/>
                  </a:cubicBezTo>
                  <a:cubicBezTo>
                    <a:pt x="45" y="55"/>
                    <a:pt x="48" y="52"/>
                    <a:pt x="48" y="4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5" y="0"/>
                    <a:pt x="4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 ker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944485" y="4876800"/>
            <a:ext cx="654050" cy="650240"/>
            <a:chOff x="12511" y="7680"/>
            <a:chExt cx="1030" cy="1024"/>
          </a:xfrm>
        </p:grpSpPr>
        <p:sp>
          <p:nvSpPr>
            <p:cNvPr id="10" name="椭圆 9"/>
            <p:cNvSpPr/>
            <p:nvPr/>
          </p:nvSpPr>
          <p:spPr>
            <a:xfrm>
              <a:off x="12511" y="7680"/>
              <a:ext cx="1030" cy="1024"/>
            </a:xfrm>
            <a:prstGeom prst="ellipse">
              <a:avLst/>
            </a:prstGeom>
            <a:solidFill>
              <a:srgbClr val="FF6D93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62"/>
            <p:cNvSpPr>
              <a:spLocks noEditPoints="1"/>
            </p:cNvSpPr>
            <p:nvPr/>
          </p:nvSpPr>
          <p:spPr bwMode="auto">
            <a:xfrm>
              <a:off x="12801" y="7942"/>
              <a:ext cx="450" cy="445"/>
            </a:xfrm>
            <a:custGeom>
              <a:avLst/>
              <a:gdLst>
                <a:gd name="T0" fmla="*/ 21530 w 80"/>
                <a:gd name="T1" fmla="*/ 212477 h 83"/>
                <a:gd name="T2" fmla="*/ 15379 w 80"/>
                <a:gd name="T3" fmla="*/ 209397 h 83"/>
                <a:gd name="T4" fmla="*/ 15379 w 80"/>
                <a:gd name="T5" fmla="*/ 169366 h 83"/>
                <a:gd name="T6" fmla="*/ 18455 w 80"/>
                <a:gd name="T7" fmla="*/ 160127 h 83"/>
                <a:gd name="T8" fmla="*/ 30758 w 80"/>
                <a:gd name="T9" fmla="*/ 157048 h 83"/>
                <a:gd name="T10" fmla="*/ 36909 w 80"/>
                <a:gd name="T11" fmla="*/ 163207 h 83"/>
                <a:gd name="T12" fmla="*/ 30758 w 80"/>
                <a:gd name="T13" fmla="*/ 166286 h 83"/>
                <a:gd name="T14" fmla="*/ 27682 w 80"/>
                <a:gd name="T15" fmla="*/ 169366 h 83"/>
                <a:gd name="T16" fmla="*/ 27682 w 80"/>
                <a:gd name="T17" fmla="*/ 169366 h 83"/>
                <a:gd name="T18" fmla="*/ 27682 w 80"/>
                <a:gd name="T19" fmla="*/ 209397 h 83"/>
                <a:gd name="T20" fmla="*/ 21530 w 80"/>
                <a:gd name="T21" fmla="*/ 212477 h 83"/>
                <a:gd name="T22" fmla="*/ 36909 w 80"/>
                <a:gd name="T23" fmla="*/ 138572 h 83"/>
                <a:gd name="T24" fmla="*/ 0 w 80"/>
                <a:gd name="T25" fmla="*/ 175524 h 83"/>
                <a:gd name="T26" fmla="*/ 0 w 80"/>
                <a:gd name="T27" fmla="*/ 221715 h 83"/>
                <a:gd name="T28" fmla="*/ 36909 w 80"/>
                <a:gd name="T29" fmla="*/ 255588 h 83"/>
                <a:gd name="T30" fmla="*/ 73819 w 80"/>
                <a:gd name="T31" fmla="*/ 221715 h 83"/>
                <a:gd name="T32" fmla="*/ 73819 w 80"/>
                <a:gd name="T33" fmla="*/ 175524 h 83"/>
                <a:gd name="T34" fmla="*/ 36909 w 80"/>
                <a:gd name="T35" fmla="*/ 138572 h 83"/>
                <a:gd name="T36" fmla="*/ 107652 w 80"/>
                <a:gd name="T37" fmla="*/ 160127 h 83"/>
                <a:gd name="T38" fmla="*/ 101501 w 80"/>
                <a:gd name="T39" fmla="*/ 153969 h 83"/>
                <a:gd name="T40" fmla="*/ 101501 w 80"/>
                <a:gd name="T41" fmla="*/ 98540 h 83"/>
                <a:gd name="T42" fmla="*/ 107652 w 80"/>
                <a:gd name="T43" fmla="*/ 89302 h 83"/>
                <a:gd name="T44" fmla="*/ 116879 w 80"/>
                <a:gd name="T45" fmla="*/ 83143 h 83"/>
                <a:gd name="T46" fmla="*/ 123031 w 80"/>
                <a:gd name="T47" fmla="*/ 89302 h 83"/>
                <a:gd name="T48" fmla="*/ 116879 w 80"/>
                <a:gd name="T49" fmla="*/ 95461 h 83"/>
                <a:gd name="T50" fmla="*/ 116879 w 80"/>
                <a:gd name="T51" fmla="*/ 95461 h 83"/>
                <a:gd name="T52" fmla="*/ 113804 w 80"/>
                <a:gd name="T53" fmla="*/ 95461 h 83"/>
                <a:gd name="T54" fmla="*/ 113804 w 80"/>
                <a:gd name="T55" fmla="*/ 98540 h 83"/>
                <a:gd name="T56" fmla="*/ 113804 w 80"/>
                <a:gd name="T57" fmla="*/ 153969 h 83"/>
                <a:gd name="T58" fmla="*/ 107652 w 80"/>
                <a:gd name="T59" fmla="*/ 160127 h 83"/>
                <a:gd name="T60" fmla="*/ 123031 w 80"/>
                <a:gd name="T61" fmla="*/ 64667 h 83"/>
                <a:gd name="T62" fmla="*/ 86122 w 80"/>
                <a:gd name="T63" fmla="*/ 101619 h 83"/>
                <a:gd name="T64" fmla="*/ 86122 w 80"/>
                <a:gd name="T65" fmla="*/ 221715 h 83"/>
                <a:gd name="T66" fmla="*/ 123031 w 80"/>
                <a:gd name="T67" fmla="*/ 255588 h 83"/>
                <a:gd name="T68" fmla="*/ 156865 w 80"/>
                <a:gd name="T69" fmla="*/ 221715 h 83"/>
                <a:gd name="T70" fmla="*/ 156865 w 80"/>
                <a:gd name="T71" fmla="*/ 101619 h 83"/>
                <a:gd name="T72" fmla="*/ 123031 w 80"/>
                <a:gd name="T73" fmla="*/ 64667 h 83"/>
                <a:gd name="T74" fmla="*/ 196850 w 80"/>
                <a:gd name="T75" fmla="*/ 113937 h 83"/>
                <a:gd name="T76" fmla="*/ 193774 w 80"/>
                <a:gd name="T77" fmla="*/ 107778 h 83"/>
                <a:gd name="T78" fmla="*/ 193774 w 80"/>
                <a:gd name="T79" fmla="*/ 36952 h 83"/>
                <a:gd name="T80" fmla="*/ 196850 w 80"/>
                <a:gd name="T81" fmla="*/ 24635 h 83"/>
                <a:gd name="T82" fmla="*/ 206077 w 80"/>
                <a:gd name="T83" fmla="*/ 18476 h 83"/>
                <a:gd name="T84" fmla="*/ 212228 w 80"/>
                <a:gd name="T85" fmla="*/ 24635 h 83"/>
                <a:gd name="T86" fmla="*/ 206077 w 80"/>
                <a:gd name="T87" fmla="*/ 30794 h 83"/>
                <a:gd name="T88" fmla="*/ 206077 w 80"/>
                <a:gd name="T89" fmla="*/ 30794 h 83"/>
                <a:gd name="T90" fmla="*/ 203001 w 80"/>
                <a:gd name="T91" fmla="*/ 36952 h 83"/>
                <a:gd name="T92" fmla="*/ 203001 w 80"/>
                <a:gd name="T93" fmla="*/ 107778 h 83"/>
                <a:gd name="T94" fmla="*/ 196850 w 80"/>
                <a:gd name="T95" fmla="*/ 113937 h 83"/>
                <a:gd name="T96" fmla="*/ 212228 w 80"/>
                <a:gd name="T97" fmla="*/ 0 h 83"/>
                <a:gd name="T98" fmla="*/ 175319 w 80"/>
                <a:gd name="T99" fmla="*/ 36952 h 83"/>
                <a:gd name="T100" fmla="*/ 175319 w 80"/>
                <a:gd name="T101" fmla="*/ 221715 h 83"/>
                <a:gd name="T102" fmla="*/ 212228 w 80"/>
                <a:gd name="T103" fmla="*/ 255588 h 83"/>
                <a:gd name="T104" fmla="*/ 246062 w 80"/>
                <a:gd name="T105" fmla="*/ 221715 h 83"/>
                <a:gd name="T106" fmla="*/ 246062 w 80"/>
                <a:gd name="T107" fmla="*/ 36952 h 83"/>
                <a:gd name="T108" fmla="*/ 212228 w 80"/>
                <a:gd name="T109" fmla="*/ 0 h 8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80" h="83">
                  <a:moveTo>
                    <a:pt x="7" y="69"/>
                  </a:moveTo>
                  <a:cubicBezTo>
                    <a:pt x="6" y="69"/>
                    <a:pt x="5" y="69"/>
                    <a:pt x="5" y="68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4"/>
                    <a:pt x="6" y="53"/>
                    <a:pt x="6" y="52"/>
                  </a:cubicBezTo>
                  <a:cubicBezTo>
                    <a:pt x="7" y="52"/>
                    <a:pt x="8" y="51"/>
                    <a:pt x="10" y="51"/>
                  </a:cubicBezTo>
                  <a:cubicBezTo>
                    <a:pt x="11" y="51"/>
                    <a:pt x="12" y="52"/>
                    <a:pt x="12" y="53"/>
                  </a:cubicBezTo>
                  <a:cubicBezTo>
                    <a:pt x="12" y="54"/>
                    <a:pt x="11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9"/>
                    <a:pt x="8" y="69"/>
                    <a:pt x="7" y="69"/>
                  </a:cubicBezTo>
                  <a:moveTo>
                    <a:pt x="12" y="45"/>
                  </a:moveTo>
                  <a:cubicBezTo>
                    <a:pt x="6" y="45"/>
                    <a:pt x="0" y="50"/>
                    <a:pt x="0" y="57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8"/>
                    <a:pt x="6" y="83"/>
                    <a:pt x="12" y="83"/>
                  </a:cubicBezTo>
                  <a:cubicBezTo>
                    <a:pt x="18" y="83"/>
                    <a:pt x="24" y="78"/>
                    <a:pt x="24" y="72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0"/>
                    <a:pt x="18" y="45"/>
                    <a:pt x="12" y="45"/>
                  </a:cubicBezTo>
                  <a:moveTo>
                    <a:pt x="35" y="52"/>
                  </a:moveTo>
                  <a:cubicBezTo>
                    <a:pt x="34" y="52"/>
                    <a:pt x="33" y="51"/>
                    <a:pt x="33" y="5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0"/>
                    <a:pt x="34" y="29"/>
                    <a:pt x="35" y="29"/>
                  </a:cubicBezTo>
                  <a:cubicBezTo>
                    <a:pt x="35" y="28"/>
                    <a:pt x="36" y="27"/>
                    <a:pt x="38" y="27"/>
                  </a:cubicBezTo>
                  <a:cubicBezTo>
                    <a:pt x="39" y="27"/>
                    <a:pt x="40" y="28"/>
                    <a:pt x="40" y="29"/>
                  </a:cubicBezTo>
                  <a:cubicBezTo>
                    <a:pt x="40" y="30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7" y="31"/>
                    <a:pt x="37" y="31"/>
                  </a:cubicBezTo>
                  <a:cubicBezTo>
                    <a:pt x="37" y="31"/>
                    <a:pt x="37" y="32"/>
                    <a:pt x="37" y="32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51"/>
                    <a:pt x="36" y="52"/>
                    <a:pt x="35" y="52"/>
                  </a:cubicBezTo>
                  <a:moveTo>
                    <a:pt x="40" y="21"/>
                  </a:moveTo>
                  <a:cubicBezTo>
                    <a:pt x="33" y="21"/>
                    <a:pt x="28" y="27"/>
                    <a:pt x="28" y="33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8"/>
                    <a:pt x="33" y="83"/>
                    <a:pt x="40" y="83"/>
                  </a:cubicBezTo>
                  <a:cubicBezTo>
                    <a:pt x="46" y="83"/>
                    <a:pt x="51" y="78"/>
                    <a:pt x="51" y="72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27"/>
                    <a:pt x="46" y="21"/>
                    <a:pt x="40" y="21"/>
                  </a:cubicBezTo>
                  <a:moveTo>
                    <a:pt x="64" y="37"/>
                  </a:moveTo>
                  <a:cubicBezTo>
                    <a:pt x="63" y="37"/>
                    <a:pt x="63" y="36"/>
                    <a:pt x="63" y="35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2" y="10"/>
                    <a:pt x="63" y="8"/>
                    <a:pt x="64" y="8"/>
                  </a:cubicBezTo>
                  <a:cubicBezTo>
                    <a:pt x="64" y="7"/>
                    <a:pt x="66" y="6"/>
                    <a:pt x="67" y="6"/>
                  </a:cubicBezTo>
                  <a:cubicBezTo>
                    <a:pt x="68" y="6"/>
                    <a:pt x="69" y="7"/>
                    <a:pt x="69" y="8"/>
                  </a:cubicBezTo>
                  <a:cubicBezTo>
                    <a:pt x="69" y="9"/>
                    <a:pt x="68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6" y="10"/>
                    <a:pt x="66" y="12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6"/>
                    <a:pt x="65" y="37"/>
                    <a:pt x="64" y="37"/>
                  </a:cubicBezTo>
                  <a:moveTo>
                    <a:pt x="69" y="0"/>
                  </a:moveTo>
                  <a:cubicBezTo>
                    <a:pt x="62" y="0"/>
                    <a:pt x="57" y="5"/>
                    <a:pt x="57" y="12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8"/>
                    <a:pt x="62" y="83"/>
                    <a:pt x="69" y="83"/>
                  </a:cubicBezTo>
                  <a:cubicBezTo>
                    <a:pt x="75" y="83"/>
                    <a:pt x="80" y="78"/>
                    <a:pt x="80" y="72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0" y="5"/>
                    <a:pt x="75" y="0"/>
                    <a:pt x="6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 ker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1" name="矩形 142"/>
          <p:cNvSpPr/>
          <p:nvPr/>
        </p:nvSpPr>
        <p:spPr>
          <a:xfrm>
            <a:off x="910590" y="1880870"/>
            <a:ext cx="5314950" cy="362966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6310" y="400050"/>
            <a:ext cx="47644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甲带式给料机概述</a:t>
            </a:r>
            <a:endParaRPr lang="zh-CN" altLang="en-US" sz="2400" b="1" dirty="0">
              <a:solidFill>
                <a:srgbClr val="FF6D93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1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97" grpId="0" animBg="1"/>
      <p:bldP spid="77" grpId="1"/>
      <p:bldP spid="11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花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4075" y="3978275"/>
            <a:ext cx="2578100" cy="2881630"/>
          </a:xfrm>
          <a:prstGeom prst="rect">
            <a:avLst/>
          </a:prstGeom>
        </p:spPr>
      </p:pic>
      <p:pic>
        <p:nvPicPr>
          <p:cNvPr id="3" name="图片 2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29235"/>
            <a:ext cx="695960" cy="741045"/>
          </a:xfrm>
          <a:prstGeom prst="rect">
            <a:avLst/>
          </a:prstGeom>
        </p:spPr>
      </p:pic>
      <p:cxnSp>
        <p:nvCxnSpPr>
          <p:cNvPr id="2" name="出自【趣你的PPT】(微信:qunideppt)：最优质的PPT资源库"/>
          <p:cNvCxnSpPr/>
          <p:nvPr>
            <p:custDataLst>
              <p:tags r:id="rId3"/>
            </p:custDataLst>
          </p:nvPr>
        </p:nvCxnSpPr>
        <p:spPr bwMode="auto">
          <a:xfrm flipH="1">
            <a:off x="4149029" y="1668907"/>
            <a:ext cx="0" cy="3525395"/>
          </a:xfrm>
          <a:prstGeom prst="line">
            <a:avLst/>
          </a:prstGeom>
          <a:ln w="12700">
            <a:solidFill>
              <a:srgbClr val="FF6D9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出自【趣你的PPT】(微信:qunideppt)：最优质的PPT资源库"/>
          <p:cNvCxnSpPr/>
          <p:nvPr>
            <p:custDataLst>
              <p:tags r:id="rId4"/>
            </p:custDataLst>
          </p:nvPr>
        </p:nvCxnSpPr>
        <p:spPr bwMode="auto">
          <a:xfrm flipH="1">
            <a:off x="7345619" y="1668907"/>
            <a:ext cx="0" cy="3525395"/>
          </a:xfrm>
          <a:prstGeom prst="line">
            <a:avLst/>
          </a:prstGeom>
          <a:ln w="12700">
            <a:solidFill>
              <a:srgbClr val="FF6D9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5103495" y="1132840"/>
            <a:ext cx="1356360" cy="1357630"/>
            <a:chOff x="8418" y="3279"/>
            <a:chExt cx="2136" cy="2138"/>
          </a:xfrm>
        </p:grpSpPr>
        <p:sp>
          <p:nvSpPr>
            <p:cNvPr id="9" name="出自【趣你的PPT】(微信:qunideppt)：最优质的PPT资源库"/>
            <p:cNvSpPr/>
            <p:nvPr>
              <p:custDataLst>
                <p:tags r:id="rId6"/>
              </p:custDataLst>
            </p:nvPr>
          </p:nvSpPr>
          <p:spPr bwMode="auto">
            <a:xfrm>
              <a:off x="8418" y="3279"/>
              <a:ext cx="2136" cy="2139"/>
            </a:xfrm>
            <a:prstGeom prst="ellipse">
              <a:avLst/>
            </a:prstGeom>
            <a:solidFill>
              <a:srgbClr val="FF6D9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0" name="Group 8出自【趣你的PPT】(微信:qunideppt)：最优质的PPT资源库"/>
            <p:cNvGrpSpPr/>
            <p:nvPr/>
          </p:nvGrpSpPr>
          <p:grpSpPr>
            <a:xfrm>
              <a:off x="9232" y="4008"/>
              <a:ext cx="597" cy="666"/>
              <a:chOff x="6016626" y="5110164"/>
              <a:chExt cx="231775" cy="258763"/>
            </a:xfrm>
            <a:solidFill>
              <a:srgbClr val="FEFEFE"/>
            </a:solidFill>
          </p:grpSpPr>
          <p:sp>
            <p:nvSpPr>
              <p:cNvPr id="11" name="出自【趣你的PPT】(微信:qunideppt)：最优质的PPT资源库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出自【趣你的PPT】(微信:qunideppt)：最优质的PPT资源库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出自【趣你的PPT】(微信:qunideppt)：最优质的PPT资源库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组合 25"/>
          <p:cNvGrpSpPr/>
          <p:nvPr>
            <p:custDataLst>
              <p:tags r:id="rId10"/>
            </p:custDataLst>
          </p:nvPr>
        </p:nvGrpSpPr>
        <p:grpSpPr>
          <a:xfrm>
            <a:off x="8301990" y="1132840"/>
            <a:ext cx="1356360" cy="1357630"/>
            <a:chOff x="13455" y="3279"/>
            <a:chExt cx="2136" cy="2138"/>
          </a:xfrm>
        </p:grpSpPr>
        <p:sp>
          <p:nvSpPr>
            <p:cNvPr id="14" name="出自【趣你的PPT】(微信:qunideppt)：最优质的PPT资源库"/>
            <p:cNvSpPr/>
            <p:nvPr>
              <p:custDataLst>
                <p:tags r:id="rId11"/>
              </p:custDataLst>
            </p:nvPr>
          </p:nvSpPr>
          <p:spPr bwMode="auto">
            <a:xfrm>
              <a:off x="13455" y="3279"/>
              <a:ext cx="2136" cy="2139"/>
            </a:xfrm>
            <a:prstGeom prst="ellipse">
              <a:avLst/>
            </a:prstGeom>
            <a:solidFill>
              <a:srgbClr val="FF6D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5" name="Group 12出自【趣你的PPT】(微信:qunideppt)：最优质的PPT资源库"/>
            <p:cNvGrpSpPr/>
            <p:nvPr/>
          </p:nvGrpSpPr>
          <p:grpSpPr>
            <a:xfrm>
              <a:off x="14263" y="4084"/>
              <a:ext cx="568" cy="666"/>
              <a:chOff x="6537326" y="5110164"/>
              <a:chExt cx="220662" cy="258762"/>
            </a:xfrm>
            <a:solidFill>
              <a:srgbClr val="FEFEFE"/>
            </a:solidFill>
          </p:grpSpPr>
          <p:sp>
            <p:nvSpPr>
              <p:cNvPr id="16" name="出自【趣你的PPT】(微信:qunideppt)：最优质的PPT资源库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6580188" y="5110164"/>
                <a:ext cx="177800" cy="149225"/>
              </a:xfrm>
              <a:custGeom>
                <a:avLst/>
                <a:gdLst>
                  <a:gd name="T0" fmla="*/ 134 w 196"/>
                  <a:gd name="T1" fmla="*/ 102 h 167"/>
                  <a:gd name="T2" fmla="*/ 196 w 196"/>
                  <a:gd name="T3" fmla="*/ 34 h 167"/>
                  <a:gd name="T4" fmla="*/ 76 w 196"/>
                  <a:gd name="T5" fmla="*/ 22 h 167"/>
                  <a:gd name="T6" fmla="*/ 0 w 196"/>
                  <a:gd name="T7" fmla="*/ 2 h 167"/>
                  <a:gd name="T8" fmla="*/ 0 w 196"/>
                  <a:gd name="T9" fmla="*/ 137 h 167"/>
                  <a:gd name="T10" fmla="*/ 39 w 196"/>
                  <a:gd name="T11" fmla="*/ 135 h 167"/>
                  <a:gd name="T12" fmla="*/ 191 w 196"/>
                  <a:gd name="T13" fmla="*/ 160 h 167"/>
                  <a:gd name="T14" fmla="*/ 134 w 196"/>
                  <a:gd name="T15" fmla="*/ 10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167">
                    <a:moveTo>
                      <a:pt x="134" y="102"/>
                    </a:moveTo>
                    <a:cubicBezTo>
                      <a:pt x="134" y="87"/>
                      <a:pt x="196" y="34"/>
                      <a:pt x="196" y="34"/>
                    </a:cubicBezTo>
                    <a:cubicBezTo>
                      <a:pt x="164" y="48"/>
                      <a:pt x="117" y="44"/>
                      <a:pt x="76" y="22"/>
                    </a:cubicBezTo>
                    <a:cubicBezTo>
                      <a:pt x="35" y="0"/>
                      <a:pt x="0" y="2"/>
                      <a:pt x="0" y="2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" y="136"/>
                      <a:pt x="11" y="133"/>
                      <a:pt x="39" y="135"/>
                    </a:cubicBezTo>
                    <a:cubicBezTo>
                      <a:pt x="73" y="139"/>
                      <a:pt x="160" y="167"/>
                      <a:pt x="191" y="160"/>
                    </a:cubicBezTo>
                    <a:cubicBezTo>
                      <a:pt x="191" y="160"/>
                      <a:pt x="134" y="112"/>
                      <a:pt x="13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出自【趣你的PPT】(微信:qunideppt)：最优质的PPT资源库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6537326" y="5111751"/>
                <a:ext cx="22225" cy="257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>
            <p:custDataLst>
              <p:tags r:id="rId14"/>
            </p:custDataLst>
          </p:nvPr>
        </p:nvGrpSpPr>
        <p:grpSpPr>
          <a:xfrm>
            <a:off x="1935480" y="1134110"/>
            <a:ext cx="1356360" cy="1356360"/>
            <a:chOff x="3429" y="3281"/>
            <a:chExt cx="2136" cy="2136"/>
          </a:xfrm>
        </p:grpSpPr>
        <p:sp>
          <p:nvSpPr>
            <p:cNvPr id="18" name="出自【趣你的PPT】(微信:qunideppt)：最优质的PPT资源库"/>
            <p:cNvSpPr/>
            <p:nvPr>
              <p:custDataLst>
                <p:tags r:id="rId15"/>
              </p:custDataLst>
            </p:nvPr>
          </p:nvSpPr>
          <p:spPr bwMode="auto">
            <a:xfrm>
              <a:off x="3429" y="3281"/>
              <a:ext cx="2136" cy="2136"/>
            </a:xfrm>
            <a:prstGeom prst="ellipse">
              <a:avLst/>
            </a:prstGeom>
            <a:solidFill>
              <a:srgbClr val="FF6D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Group 15出自【趣你的PPT】(微信:qunideppt)：最优质的PPT资源库"/>
            <p:cNvGrpSpPr/>
            <p:nvPr/>
          </p:nvGrpSpPr>
          <p:grpSpPr>
            <a:xfrm>
              <a:off x="4162" y="4004"/>
              <a:ext cx="670" cy="666"/>
              <a:chOff x="5483226" y="5110164"/>
              <a:chExt cx="260350" cy="258763"/>
            </a:xfrm>
            <a:solidFill>
              <a:srgbClr val="FEFEFE"/>
            </a:solidFill>
          </p:grpSpPr>
          <p:sp>
            <p:nvSpPr>
              <p:cNvPr id="20" name="出自【趣你的PPT】(微信:qunideppt)：最优质的PPT资源库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5522913" y="5275264"/>
                <a:ext cx="82550" cy="93663"/>
              </a:xfrm>
              <a:custGeom>
                <a:avLst/>
                <a:gdLst>
                  <a:gd name="T0" fmla="*/ 0 w 92"/>
                  <a:gd name="T1" fmla="*/ 0 h 104"/>
                  <a:gd name="T2" fmla="*/ 18 w 92"/>
                  <a:gd name="T3" fmla="*/ 24 h 104"/>
                  <a:gd name="T4" fmla="*/ 18 w 92"/>
                  <a:gd name="T5" fmla="*/ 89 h 104"/>
                  <a:gd name="T6" fmla="*/ 33 w 92"/>
                  <a:gd name="T7" fmla="*/ 104 h 104"/>
                  <a:gd name="T8" fmla="*/ 76 w 92"/>
                  <a:gd name="T9" fmla="*/ 104 h 104"/>
                  <a:gd name="T10" fmla="*/ 92 w 92"/>
                  <a:gd name="T11" fmla="*/ 89 h 104"/>
                  <a:gd name="T12" fmla="*/ 74 w 92"/>
                  <a:gd name="T13" fmla="*/ 24 h 104"/>
                  <a:gd name="T14" fmla="*/ 84 w 92"/>
                  <a:gd name="T15" fmla="*/ 9 h 104"/>
                  <a:gd name="T16" fmla="*/ 22 w 92"/>
                  <a:gd name="T17" fmla="*/ 2 h 104"/>
                  <a:gd name="T18" fmla="*/ 0 w 92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出自【趣你的PPT】(微信:qunideppt)：最优质的PPT资源库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5564188" y="5110164"/>
                <a:ext cx="179388" cy="196850"/>
              </a:xfrm>
              <a:custGeom>
                <a:avLst/>
                <a:gdLst>
                  <a:gd name="T0" fmla="*/ 0 w 198"/>
                  <a:gd name="T1" fmla="*/ 160 h 219"/>
                  <a:gd name="T2" fmla="*/ 198 w 198"/>
                  <a:gd name="T3" fmla="*/ 219 h 219"/>
                  <a:gd name="T4" fmla="*/ 198 w 198"/>
                  <a:gd name="T5" fmla="*/ 0 h 219"/>
                  <a:gd name="T6" fmla="*/ 0 w 198"/>
                  <a:gd name="T7" fmla="*/ 59 h 219"/>
                  <a:gd name="T8" fmla="*/ 0 w 198"/>
                  <a:gd name="T9" fmla="*/ 1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出自【趣你的PPT】(微信:qunideppt)：最优质的PPT资源库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5483226" y="5164139"/>
                <a:ext cx="52388" cy="88900"/>
              </a:xfrm>
              <a:custGeom>
                <a:avLst/>
                <a:gdLst>
                  <a:gd name="T0" fmla="*/ 57 w 57"/>
                  <a:gd name="T1" fmla="*/ 98 h 98"/>
                  <a:gd name="T2" fmla="*/ 57 w 57"/>
                  <a:gd name="T3" fmla="*/ 0 h 98"/>
                  <a:gd name="T4" fmla="*/ 0 w 57"/>
                  <a:gd name="T5" fmla="*/ 49 h 98"/>
                  <a:gd name="T6" fmla="*/ 57 w 57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98">
                    <a:moveTo>
                      <a:pt x="57" y="98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1" y="3"/>
                      <a:pt x="0" y="31"/>
                      <a:pt x="0" y="49"/>
                    </a:cubicBezTo>
                    <a:cubicBezTo>
                      <a:pt x="0" y="68"/>
                      <a:pt x="10" y="94"/>
                      <a:pt x="57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956310" y="415925"/>
            <a:ext cx="40481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</a:t>
            </a:r>
            <a:endParaRPr lang="zh-CN" altLang="en-US" sz="2400" dirty="0">
              <a:solidFill>
                <a:srgbClr val="FF6D93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pic>
        <p:nvPicPr>
          <p:cNvPr id="6" name="图片 5" descr="甲带给煤机 (21)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95165" y="2641600"/>
            <a:ext cx="2516505" cy="2516505"/>
          </a:xfrm>
          <a:prstGeom prst="rect">
            <a:avLst/>
          </a:prstGeom>
        </p:spPr>
      </p:pic>
      <p:pic>
        <p:nvPicPr>
          <p:cNvPr id="33" name="图片 32" descr="甲带给煤机 (22)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59395" y="2641600"/>
            <a:ext cx="2516505" cy="2516505"/>
          </a:xfrm>
          <a:prstGeom prst="rect">
            <a:avLst/>
          </a:prstGeom>
        </p:spPr>
      </p:pic>
      <p:pic>
        <p:nvPicPr>
          <p:cNvPr id="34" name="图片 33" descr="甲带给煤机 (35)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21765" y="2641600"/>
            <a:ext cx="2516505" cy="2516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花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4075" y="3978275"/>
            <a:ext cx="2578100" cy="2881630"/>
          </a:xfrm>
          <a:prstGeom prst="rect">
            <a:avLst/>
          </a:prstGeom>
        </p:spPr>
      </p:pic>
      <p:pic>
        <p:nvPicPr>
          <p:cNvPr id="3" name="图片 2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29235"/>
            <a:ext cx="695960" cy="7410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22033" y="350520"/>
            <a:ext cx="53740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甲带式给料机主要特点</a:t>
            </a:r>
            <a:endParaRPr lang="zh-CN" altLang="en-US" sz="2400" b="1" dirty="0">
              <a:solidFill>
                <a:srgbClr val="FF6D93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sp>
        <p:nvSpPr>
          <p:cNvPr id="16388" name="Freeform 13"/>
          <p:cNvSpPr>
            <a:spLocks noEditPoints="1"/>
          </p:cNvSpPr>
          <p:nvPr/>
        </p:nvSpPr>
        <p:spPr>
          <a:xfrm>
            <a:off x="1422400" y="4205288"/>
            <a:ext cx="1174750" cy="16002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373" h="1870">
                <a:moveTo>
                  <a:pt x="123" y="694"/>
                </a:moveTo>
                <a:cubicBezTo>
                  <a:pt x="123" y="673"/>
                  <a:pt x="124" y="652"/>
                  <a:pt x="126" y="632"/>
                </a:cubicBezTo>
                <a:lnTo>
                  <a:pt x="53" y="632"/>
                </a:lnTo>
                <a:cubicBezTo>
                  <a:pt x="24" y="632"/>
                  <a:pt x="0" y="655"/>
                  <a:pt x="0" y="683"/>
                </a:cubicBezTo>
                <a:cubicBezTo>
                  <a:pt x="0" y="711"/>
                  <a:pt x="24" y="734"/>
                  <a:pt x="53" y="734"/>
                </a:cubicBezTo>
                <a:lnTo>
                  <a:pt x="125" y="734"/>
                </a:lnTo>
                <a:cubicBezTo>
                  <a:pt x="124" y="721"/>
                  <a:pt x="123" y="708"/>
                  <a:pt x="123" y="694"/>
                </a:cubicBezTo>
                <a:close/>
                <a:moveTo>
                  <a:pt x="252" y="335"/>
                </a:moveTo>
                <a:cubicBezTo>
                  <a:pt x="274" y="309"/>
                  <a:pt x="298" y="285"/>
                  <a:pt x="324" y="263"/>
                </a:cubicBezTo>
                <a:lnTo>
                  <a:pt x="274" y="212"/>
                </a:lnTo>
                <a:cubicBezTo>
                  <a:pt x="253" y="192"/>
                  <a:pt x="220" y="191"/>
                  <a:pt x="200" y="211"/>
                </a:cubicBezTo>
                <a:cubicBezTo>
                  <a:pt x="180" y="231"/>
                  <a:pt x="181" y="264"/>
                  <a:pt x="202" y="285"/>
                </a:cubicBezTo>
                <a:lnTo>
                  <a:pt x="252" y="335"/>
                </a:lnTo>
                <a:close/>
                <a:moveTo>
                  <a:pt x="685" y="130"/>
                </a:moveTo>
                <a:cubicBezTo>
                  <a:pt x="702" y="130"/>
                  <a:pt x="719" y="131"/>
                  <a:pt x="736" y="133"/>
                </a:cubicBezTo>
                <a:lnTo>
                  <a:pt x="736" y="53"/>
                </a:lnTo>
                <a:cubicBezTo>
                  <a:pt x="736" y="24"/>
                  <a:pt x="713" y="0"/>
                  <a:pt x="685" y="0"/>
                </a:cubicBezTo>
                <a:cubicBezTo>
                  <a:pt x="657" y="0"/>
                  <a:pt x="634" y="24"/>
                  <a:pt x="634" y="53"/>
                </a:cubicBezTo>
                <a:lnTo>
                  <a:pt x="634" y="133"/>
                </a:lnTo>
                <a:cubicBezTo>
                  <a:pt x="651" y="131"/>
                  <a:pt x="668" y="130"/>
                  <a:pt x="685" y="130"/>
                </a:cubicBezTo>
                <a:close/>
                <a:moveTo>
                  <a:pt x="1115" y="329"/>
                </a:moveTo>
                <a:lnTo>
                  <a:pt x="1168" y="276"/>
                </a:lnTo>
                <a:cubicBezTo>
                  <a:pt x="1189" y="255"/>
                  <a:pt x="1190" y="222"/>
                  <a:pt x="1170" y="202"/>
                </a:cubicBezTo>
                <a:cubicBezTo>
                  <a:pt x="1150" y="182"/>
                  <a:pt x="1117" y="183"/>
                  <a:pt x="1096" y="203"/>
                </a:cubicBezTo>
                <a:lnTo>
                  <a:pt x="1042" y="257"/>
                </a:lnTo>
                <a:cubicBezTo>
                  <a:pt x="1069" y="279"/>
                  <a:pt x="1093" y="303"/>
                  <a:pt x="1115" y="329"/>
                </a:cubicBezTo>
                <a:close/>
                <a:moveTo>
                  <a:pt x="1319" y="632"/>
                </a:moveTo>
                <a:lnTo>
                  <a:pt x="1245" y="632"/>
                </a:lnTo>
                <a:cubicBezTo>
                  <a:pt x="1247" y="652"/>
                  <a:pt x="1249" y="673"/>
                  <a:pt x="1249" y="694"/>
                </a:cubicBezTo>
                <a:cubicBezTo>
                  <a:pt x="1249" y="708"/>
                  <a:pt x="1248" y="721"/>
                  <a:pt x="1246" y="734"/>
                </a:cubicBezTo>
                <a:lnTo>
                  <a:pt x="1319" y="734"/>
                </a:lnTo>
                <a:cubicBezTo>
                  <a:pt x="1349" y="734"/>
                  <a:pt x="1373" y="711"/>
                  <a:pt x="1373" y="683"/>
                </a:cubicBezTo>
                <a:cubicBezTo>
                  <a:pt x="1373" y="655"/>
                  <a:pt x="1349" y="632"/>
                  <a:pt x="1319" y="632"/>
                </a:cubicBezTo>
                <a:close/>
                <a:moveTo>
                  <a:pt x="951" y="716"/>
                </a:moveTo>
                <a:cubicBezTo>
                  <a:pt x="951" y="751"/>
                  <a:pt x="922" y="781"/>
                  <a:pt x="886" y="781"/>
                </a:cubicBezTo>
                <a:lnTo>
                  <a:pt x="751" y="781"/>
                </a:lnTo>
                <a:lnTo>
                  <a:pt x="751" y="915"/>
                </a:lnTo>
                <a:cubicBezTo>
                  <a:pt x="751" y="951"/>
                  <a:pt x="722" y="981"/>
                  <a:pt x="686" y="981"/>
                </a:cubicBezTo>
                <a:cubicBezTo>
                  <a:pt x="651" y="981"/>
                  <a:pt x="621" y="951"/>
                  <a:pt x="621" y="915"/>
                </a:cubicBezTo>
                <a:lnTo>
                  <a:pt x="621" y="781"/>
                </a:lnTo>
                <a:lnTo>
                  <a:pt x="487" y="781"/>
                </a:lnTo>
                <a:cubicBezTo>
                  <a:pt x="451" y="781"/>
                  <a:pt x="422" y="751"/>
                  <a:pt x="422" y="716"/>
                </a:cubicBezTo>
                <a:cubicBezTo>
                  <a:pt x="422" y="680"/>
                  <a:pt x="451" y="651"/>
                  <a:pt x="487" y="651"/>
                </a:cubicBezTo>
                <a:lnTo>
                  <a:pt x="621" y="651"/>
                </a:lnTo>
                <a:lnTo>
                  <a:pt x="621" y="516"/>
                </a:lnTo>
                <a:cubicBezTo>
                  <a:pt x="621" y="480"/>
                  <a:pt x="651" y="451"/>
                  <a:pt x="686" y="451"/>
                </a:cubicBezTo>
                <a:cubicBezTo>
                  <a:pt x="722" y="451"/>
                  <a:pt x="751" y="480"/>
                  <a:pt x="751" y="516"/>
                </a:cubicBezTo>
                <a:lnTo>
                  <a:pt x="751" y="651"/>
                </a:lnTo>
                <a:lnTo>
                  <a:pt x="886" y="651"/>
                </a:lnTo>
                <a:cubicBezTo>
                  <a:pt x="922" y="651"/>
                  <a:pt x="951" y="680"/>
                  <a:pt x="951" y="716"/>
                </a:cubicBezTo>
                <a:close/>
                <a:moveTo>
                  <a:pt x="889" y="1676"/>
                </a:moveTo>
                <a:lnTo>
                  <a:pt x="491" y="1676"/>
                </a:lnTo>
                <a:lnTo>
                  <a:pt x="491" y="1476"/>
                </a:lnTo>
                <a:lnTo>
                  <a:pt x="889" y="1476"/>
                </a:lnTo>
                <a:lnTo>
                  <a:pt x="889" y="1676"/>
                </a:lnTo>
                <a:close/>
                <a:moveTo>
                  <a:pt x="530" y="1715"/>
                </a:moveTo>
                <a:cubicBezTo>
                  <a:pt x="534" y="1801"/>
                  <a:pt x="604" y="1870"/>
                  <a:pt x="690" y="1870"/>
                </a:cubicBezTo>
                <a:cubicBezTo>
                  <a:pt x="776" y="1870"/>
                  <a:pt x="847" y="1801"/>
                  <a:pt x="850" y="1715"/>
                </a:cubicBezTo>
                <a:lnTo>
                  <a:pt x="530" y="1715"/>
                </a:lnTo>
                <a:close/>
                <a:moveTo>
                  <a:pt x="556" y="1612"/>
                </a:moveTo>
                <a:cubicBezTo>
                  <a:pt x="520" y="1612"/>
                  <a:pt x="491" y="1641"/>
                  <a:pt x="491" y="1676"/>
                </a:cubicBezTo>
                <a:cubicBezTo>
                  <a:pt x="491" y="1711"/>
                  <a:pt x="520" y="1740"/>
                  <a:pt x="556" y="1740"/>
                </a:cubicBezTo>
                <a:lnTo>
                  <a:pt x="824" y="1740"/>
                </a:lnTo>
                <a:cubicBezTo>
                  <a:pt x="860" y="1740"/>
                  <a:pt x="889" y="1711"/>
                  <a:pt x="889" y="1676"/>
                </a:cubicBezTo>
                <a:cubicBezTo>
                  <a:pt x="889" y="1641"/>
                  <a:pt x="860" y="1612"/>
                  <a:pt x="824" y="1612"/>
                </a:cubicBezTo>
                <a:lnTo>
                  <a:pt x="556" y="1612"/>
                </a:lnTo>
                <a:close/>
                <a:moveTo>
                  <a:pt x="805" y="1402"/>
                </a:moveTo>
                <a:lnTo>
                  <a:pt x="568" y="1402"/>
                </a:lnTo>
                <a:cubicBezTo>
                  <a:pt x="504" y="1402"/>
                  <a:pt x="454" y="1360"/>
                  <a:pt x="454" y="1308"/>
                </a:cubicBezTo>
                <a:cubicBezTo>
                  <a:pt x="454" y="1301"/>
                  <a:pt x="447" y="1271"/>
                  <a:pt x="434" y="1246"/>
                </a:cubicBezTo>
                <a:lnTo>
                  <a:pt x="346" y="1074"/>
                </a:lnTo>
                <a:cubicBezTo>
                  <a:pt x="332" y="1047"/>
                  <a:pt x="307" y="1005"/>
                  <a:pt x="291" y="981"/>
                </a:cubicBezTo>
                <a:cubicBezTo>
                  <a:pt x="281" y="965"/>
                  <a:pt x="191" y="825"/>
                  <a:pt x="191" y="694"/>
                </a:cubicBezTo>
                <a:cubicBezTo>
                  <a:pt x="191" y="421"/>
                  <a:pt x="413" y="199"/>
                  <a:pt x="686" y="199"/>
                </a:cubicBezTo>
                <a:cubicBezTo>
                  <a:pt x="959" y="199"/>
                  <a:pt x="1181" y="421"/>
                  <a:pt x="1181" y="694"/>
                </a:cubicBezTo>
                <a:cubicBezTo>
                  <a:pt x="1181" y="825"/>
                  <a:pt x="1092" y="965"/>
                  <a:pt x="1082" y="980"/>
                </a:cubicBezTo>
                <a:cubicBezTo>
                  <a:pt x="1066" y="1005"/>
                  <a:pt x="1041" y="1048"/>
                  <a:pt x="1027" y="1074"/>
                </a:cubicBezTo>
                <a:lnTo>
                  <a:pt x="939" y="1246"/>
                </a:lnTo>
                <a:cubicBezTo>
                  <a:pt x="926" y="1271"/>
                  <a:pt x="919" y="1301"/>
                  <a:pt x="919" y="1308"/>
                </a:cubicBezTo>
                <a:cubicBezTo>
                  <a:pt x="919" y="1360"/>
                  <a:pt x="869" y="1402"/>
                  <a:pt x="805" y="1402"/>
                </a:cubicBezTo>
                <a:close/>
                <a:moveTo>
                  <a:pt x="686" y="285"/>
                </a:moveTo>
                <a:cubicBezTo>
                  <a:pt x="461" y="285"/>
                  <a:pt x="277" y="468"/>
                  <a:pt x="277" y="694"/>
                </a:cubicBezTo>
                <a:cubicBezTo>
                  <a:pt x="277" y="802"/>
                  <a:pt x="362" y="932"/>
                  <a:pt x="363" y="933"/>
                </a:cubicBezTo>
                <a:cubicBezTo>
                  <a:pt x="381" y="961"/>
                  <a:pt x="407" y="1005"/>
                  <a:pt x="422" y="1035"/>
                </a:cubicBezTo>
                <a:lnTo>
                  <a:pt x="510" y="1207"/>
                </a:lnTo>
                <a:cubicBezTo>
                  <a:pt x="527" y="1240"/>
                  <a:pt x="540" y="1283"/>
                  <a:pt x="540" y="1308"/>
                </a:cubicBezTo>
                <a:cubicBezTo>
                  <a:pt x="541" y="1309"/>
                  <a:pt x="550" y="1316"/>
                  <a:pt x="568" y="1316"/>
                </a:cubicBezTo>
                <a:lnTo>
                  <a:pt x="805" y="1316"/>
                </a:lnTo>
                <a:cubicBezTo>
                  <a:pt x="823" y="1316"/>
                  <a:pt x="832" y="1309"/>
                  <a:pt x="834" y="1306"/>
                </a:cubicBezTo>
                <a:cubicBezTo>
                  <a:pt x="833" y="1283"/>
                  <a:pt x="846" y="1240"/>
                  <a:pt x="863" y="1207"/>
                </a:cubicBezTo>
                <a:lnTo>
                  <a:pt x="951" y="1035"/>
                </a:lnTo>
                <a:cubicBezTo>
                  <a:pt x="966" y="1006"/>
                  <a:pt x="993" y="961"/>
                  <a:pt x="1010" y="933"/>
                </a:cubicBezTo>
                <a:cubicBezTo>
                  <a:pt x="1040" y="888"/>
                  <a:pt x="1096" y="780"/>
                  <a:pt x="1096" y="694"/>
                </a:cubicBezTo>
                <a:cubicBezTo>
                  <a:pt x="1096" y="468"/>
                  <a:pt x="912" y="285"/>
                  <a:pt x="686" y="285"/>
                </a:cubicBezTo>
                <a:close/>
              </a:path>
            </a:pathLst>
          </a:custGeom>
          <a:solidFill>
            <a:srgbClr val="FF6D9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89" name="TextBox 4"/>
          <p:cNvSpPr txBox="1"/>
          <p:nvPr/>
        </p:nvSpPr>
        <p:spPr>
          <a:xfrm>
            <a:off x="1304925" y="5886450"/>
            <a:ext cx="1411288" cy="337185"/>
          </a:xfrm>
          <a:prstGeom prst="rect">
            <a:avLst/>
          </a:prstGeom>
          <a:solidFill>
            <a:srgbClr val="FF6D93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主要特点</a:t>
            </a:r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0" name="Freeform 7"/>
          <p:cNvSpPr>
            <a:spLocks noEditPoints="1"/>
          </p:cNvSpPr>
          <p:nvPr/>
        </p:nvSpPr>
        <p:spPr>
          <a:xfrm>
            <a:off x="1516063" y="1412875"/>
            <a:ext cx="987425" cy="14366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391" h="2030">
                <a:moveTo>
                  <a:pt x="485" y="1171"/>
                </a:moveTo>
                <a:cubicBezTo>
                  <a:pt x="536" y="1171"/>
                  <a:pt x="586" y="1197"/>
                  <a:pt x="613" y="1236"/>
                </a:cubicBezTo>
                <a:lnTo>
                  <a:pt x="661" y="1306"/>
                </a:lnTo>
                <a:cubicBezTo>
                  <a:pt x="676" y="1328"/>
                  <a:pt x="698" y="1329"/>
                  <a:pt x="714" y="1307"/>
                </a:cubicBezTo>
                <a:lnTo>
                  <a:pt x="764" y="1238"/>
                </a:lnTo>
                <a:cubicBezTo>
                  <a:pt x="791" y="1201"/>
                  <a:pt x="840" y="1177"/>
                  <a:pt x="889" y="1177"/>
                </a:cubicBezTo>
                <a:cubicBezTo>
                  <a:pt x="905" y="1177"/>
                  <a:pt x="920" y="1180"/>
                  <a:pt x="934" y="1185"/>
                </a:cubicBezTo>
                <a:lnTo>
                  <a:pt x="1015" y="1214"/>
                </a:lnTo>
                <a:cubicBezTo>
                  <a:pt x="1021" y="1216"/>
                  <a:pt x="1026" y="1217"/>
                  <a:pt x="1032" y="1217"/>
                </a:cubicBezTo>
                <a:cubicBezTo>
                  <a:pt x="1055" y="1217"/>
                  <a:pt x="1058" y="1196"/>
                  <a:pt x="1058" y="1184"/>
                </a:cubicBezTo>
                <a:lnTo>
                  <a:pt x="1058" y="1098"/>
                </a:lnTo>
                <a:cubicBezTo>
                  <a:pt x="1059" y="1035"/>
                  <a:pt x="1106" y="972"/>
                  <a:pt x="1166" y="955"/>
                </a:cubicBezTo>
                <a:lnTo>
                  <a:pt x="1248" y="930"/>
                </a:lnTo>
                <a:cubicBezTo>
                  <a:pt x="1260" y="927"/>
                  <a:pt x="1269" y="920"/>
                  <a:pt x="1272" y="911"/>
                </a:cubicBezTo>
                <a:cubicBezTo>
                  <a:pt x="1275" y="903"/>
                  <a:pt x="1272" y="891"/>
                  <a:pt x="1265" y="881"/>
                </a:cubicBezTo>
                <a:lnTo>
                  <a:pt x="1214" y="811"/>
                </a:lnTo>
                <a:cubicBezTo>
                  <a:pt x="1178" y="761"/>
                  <a:pt x="1179" y="683"/>
                  <a:pt x="1217" y="633"/>
                </a:cubicBezTo>
                <a:lnTo>
                  <a:pt x="1269" y="565"/>
                </a:lnTo>
                <a:cubicBezTo>
                  <a:pt x="1277" y="554"/>
                  <a:pt x="1280" y="543"/>
                  <a:pt x="1278" y="534"/>
                </a:cubicBezTo>
                <a:cubicBezTo>
                  <a:pt x="1275" y="526"/>
                  <a:pt x="1266" y="519"/>
                  <a:pt x="1254" y="515"/>
                </a:cubicBezTo>
                <a:lnTo>
                  <a:pt x="1172" y="488"/>
                </a:lnTo>
                <a:cubicBezTo>
                  <a:pt x="1113" y="469"/>
                  <a:pt x="1068" y="405"/>
                  <a:pt x="1069" y="342"/>
                </a:cubicBezTo>
                <a:lnTo>
                  <a:pt x="1072" y="256"/>
                </a:lnTo>
                <a:cubicBezTo>
                  <a:pt x="1072" y="245"/>
                  <a:pt x="1069" y="235"/>
                  <a:pt x="1063" y="229"/>
                </a:cubicBezTo>
                <a:cubicBezTo>
                  <a:pt x="1058" y="223"/>
                  <a:pt x="1050" y="222"/>
                  <a:pt x="1044" y="222"/>
                </a:cubicBezTo>
                <a:cubicBezTo>
                  <a:pt x="1040" y="222"/>
                  <a:pt x="1035" y="223"/>
                  <a:pt x="1030" y="225"/>
                </a:cubicBezTo>
                <a:lnTo>
                  <a:pt x="948" y="251"/>
                </a:lnTo>
                <a:cubicBezTo>
                  <a:pt x="935" y="256"/>
                  <a:pt x="921" y="258"/>
                  <a:pt x="906" y="258"/>
                </a:cubicBezTo>
                <a:cubicBezTo>
                  <a:pt x="855" y="258"/>
                  <a:pt x="805" y="232"/>
                  <a:pt x="779" y="194"/>
                </a:cubicBezTo>
                <a:lnTo>
                  <a:pt x="730" y="123"/>
                </a:lnTo>
                <a:cubicBezTo>
                  <a:pt x="723" y="112"/>
                  <a:pt x="713" y="105"/>
                  <a:pt x="704" y="105"/>
                </a:cubicBezTo>
                <a:cubicBezTo>
                  <a:pt x="693" y="105"/>
                  <a:pt x="689" y="105"/>
                  <a:pt x="680" y="119"/>
                </a:cubicBezTo>
                <a:lnTo>
                  <a:pt x="678" y="123"/>
                </a:lnTo>
                <a:cubicBezTo>
                  <a:pt x="657" y="156"/>
                  <a:pt x="629" y="197"/>
                  <a:pt x="606" y="220"/>
                </a:cubicBezTo>
                <a:cubicBezTo>
                  <a:pt x="591" y="234"/>
                  <a:pt x="568" y="252"/>
                  <a:pt x="537" y="252"/>
                </a:cubicBezTo>
                <a:cubicBezTo>
                  <a:pt x="529" y="252"/>
                  <a:pt x="522" y="251"/>
                  <a:pt x="516" y="250"/>
                </a:cubicBezTo>
                <a:lnTo>
                  <a:pt x="509" y="250"/>
                </a:lnTo>
                <a:lnTo>
                  <a:pt x="503" y="246"/>
                </a:lnTo>
                <a:cubicBezTo>
                  <a:pt x="493" y="243"/>
                  <a:pt x="479" y="239"/>
                  <a:pt x="464" y="235"/>
                </a:cubicBezTo>
                <a:cubicBezTo>
                  <a:pt x="442" y="229"/>
                  <a:pt x="406" y="218"/>
                  <a:pt x="399" y="217"/>
                </a:cubicBezTo>
                <a:cubicBezTo>
                  <a:pt x="383" y="213"/>
                  <a:pt x="366" y="211"/>
                  <a:pt x="361" y="211"/>
                </a:cubicBezTo>
                <a:cubicBezTo>
                  <a:pt x="340" y="211"/>
                  <a:pt x="333" y="229"/>
                  <a:pt x="333" y="246"/>
                </a:cubicBezTo>
                <a:lnTo>
                  <a:pt x="333" y="331"/>
                </a:lnTo>
                <a:cubicBezTo>
                  <a:pt x="333" y="394"/>
                  <a:pt x="286" y="457"/>
                  <a:pt x="226" y="475"/>
                </a:cubicBezTo>
                <a:lnTo>
                  <a:pt x="144" y="499"/>
                </a:lnTo>
                <a:cubicBezTo>
                  <a:pt x="131" y="502"/>
                  <a:pt x="122" y="510"/>
                  <a:pt x="119" y="518"/>
                </a:cubicBezTo>
                <a:cubicBezTo>
                  <a:pt x="116" y="526"/>
                  <a:pt x="119" y="538"/>
                  <a:pt x="127" y="548"/>
                </a:cubicBezTo>
                <a:lnTo>
                  <a:pt x="177" y="618"/>
                </a:lnTo>
                <a:cubicBezTo>
                  <a:pt x="214" y="668"/>
                  <a:pt x="213" y="747"/>
                  <a:pt x="175" y="796"/>
                </a:cubicBezTo>
                <a:lnTo>
                  <a:pt x="122" y="864"/>
                </a:lnTo>
                <a:cubicBezTo>
                  <a:pt x="114" y="875"/>
                  <a:pt x="111" y="886"/>
                  <a:pt x="114" y="894"/>
                </a:cubicBezTo>
                <a:cubicBezTo>
                  <a:pt x="116" y="903"/>
                  <a:pt x="126" y="911"/>
                  <a:pt x="138" y="915"/>
                </a:cubicBezTo>
                <a:lnTo>
                  <a:pt x="219" y="941"/>
                </a:lnTo>
                <a:cubicBezTo>
                  <a:pt x="279" y="961"/>
                  <a:pt x="324" y="1025"/>
                  <a:pt x="322" y="1087"/>
                </a:cubicBezTo>
                <a:lnTo>
                  <a:pt x="320" y="1173"/>
                </a:lnTo>
                <a:cubicBezTo>
                  <a:pt x="320" y="1184"/>
                  <a:pt x="322" y="1194"/>
                  <a:pt x="328" y="1200"/>
                </a:cubicBezTo>
                <a:cubicBezTo>
                  <a:pt x="334" y="1206"/>
                  <a:pt x="341" y="1207"/>
                  <a:pt x="347" y="1207"/>
                </a:cubicBezTo>
                <a:cubicBezTo>
                  <a:pt x="352" y="1207"/>
                  <a:pt x="357" y="1206"/>
                  <a:pt x="362" y="1204"/>
                </a:cubicBezTo>
                <a:lnTo>
                  <a:pt x="443" y="1178"/>
                </a:lnTo>
                <a:cubicBezTo>
                  <a:pt x="458" y="1174"/>
                  <a:pt x="471" y="1171"/>
                  <a:pt x="485" y="1171"/>
                </a:cubicBezTo>
                <a:close/>
                <a:moveTo>
                  <a:pt x="687" y="1429"/>
                </a:moveTo>
                <a:cubicBezTo>
                  <a:pt x="643" y="1429"/>
                  <a:pt x="602" y="1406"/>
                  <a:pt x="574" y="1366"/>
                </a:cubicBezTo>
                <a:lnTo>
                  <a:pt x="526" y="1295"/>
                </a:lnTo>
                <a:cubicBezTo>
                  <a:pt x="520" y="1286"/>
                  <a:pt x="503" y="1277"/>
                  <a:pt x="485" y="1277"/>
                </a:cubicBezTo>
                <a:cubicBezTo>
                  <a:pt x="482" y="1277"/>
                  <a:pt x="479" y="1277"/>
                  <a:pt x="475" y="1278"/>
                </a:cubicBezTo>
                <a:lnTo>
                  <a:pt x="394" y="1305"/>
                </a:lnTo>
                <a:cubicBezTo>
                  <a:pt x="342" y="1321"/>
                  <a:pt x="287" y="1309"/>
                  <a:pt x="253" y="1273"/>
                </a:cubicBezTo>
                <a:cubicBezTo>
                  <a:pt x="227" y="1247"/>
                  <a:pt x="213" y="1210"/>
                  <a:pt x="215" y="1170"/>
                </a:cubicBezTo>
                <a:lnTo>
                  <a:pt x="217" y="1084"/>
                </a:lnTo>
                <a:cubicBezTo>
                  <a:pt x="217" y="1068"/>
                  <a:pt x="202" y="1046"/>
                  <a:pt x="186" y="1041"/>
                </a:cubicBezTo>
                <a:lnTo>
                  <a:pt x="105" y="1015"/>
                </a:lnTo>
                <a:cubicBezTo>
                  <a:pt x="60" y="1000"/>
                  <a:pt x="26" y="967"/>
                  <a:pt x="13" y="926"/>
                </a:cubicBezTo>
                <a:cubicBezTo>
                  <a:pt x="0" y="884"/>
                  <a:pt x="9" y="838"/>
                  <a:pt x="39" y="800"/>
                </a:cubicBezTo>
                <a:lnTo>
                  <a:pt x="91" y="732"/>
                </a:lnTo>
                <a:cubicBezTo>
                  <a:pt x="101" y="720"/>
                  <a:pt x="101" y="693"/>
                  <a:pt x="92" y="680"/>
                </a:cubicBezTo>
                <a:lnTo>
                  <a:pt x="41" y="610"/>
                </a:lnTo>
                <a:cubicBezTo>
                  <a:pt x="13" y="572"/>
                  <a:pt x="5" y="526"/>
                  <a:pt x="19" y="484"/>
                </a:cubicBezTo>
                <a:cubicBezTo>
                  <a:pt x="34" y="442"/>
                  <a:pt x="68" y="411"/>
                  <a:pt x="114" y="398"/>
                </a:cubicBezTo>
                <a:lnTo>
                  <a:pt x="196" y="374"/>
                </a:lnTo>
                <a:cubicBezTo>
                  <a:pt x="211" y="369"/>
                  <a:pt x="228" y="347"/>
                  <a:pt x="228" y="331"/>
                </a:cubicBezTo>
                <a:lnTo>
                  <a:pt x="228" y="246"/>
                </a:lnTo>
                <a:cubicBezTo>
                  <a:pt x="228" y="166"/>
                  <a:pt x="285" y="106"/>
                  <a:pt x="361" y="106"/>
                </a:cubicBezTo>
                <a:cubicBezTo>
                  <a:pt x="379" y="106"/>
                  <a:pt x="407" y="111"/>
                  <a:pt x="421" y="114"/>
                </a:cubicBezTo>
                <a:cubicBezTo>
                  <a:pt x="429" y="115"/>
                  <a:pt x="450" y="121"/>
                  <a:pt x="493" y="134"/>
                </a:cubicBezTo>
                <a:cubicBezTo>
                  <a:pt x="508" y="138"/>
                  <a:pt x="521" y="142"/>
                  <a:pt x="530" y="144"/>
                </a:cubicBezTo>
                <a:lnTo>
                  <a:pt x="532" y="144"/>
                </a:lnTo>
                <a:cubicBezTo>
                  <a:pt x="532" y="144"/>
                  <a:pt x="532" y="144"/>
                  <a:pt x="532" y="144"/>
                </a:cubicBezTo>
                <a:cubicBezTo>
                  <a:pt x="544" y="133"/>
                  <a:pt x="563" y="106"/>
                  <a:pt x="589" y="66"/>
                </a:cubicBezTo>
                <a:lnTo>
                  <a:pt x="591" y="63"/>
                </a:lnTo>
                <a:cubicBezTo>
                  <a:pt x="618" y="21"/>
                  <a:pt x="655" y="0"/>
                  <a:pt x="704" y="0"/>
                </a:cubicBezTo>
                <a:cubicBezTo>
                  <a:pt x="749" y="0"/>
                  <a:pt x="790" y="23"/>
                  <a:pt x="817" y="64"/>
                </a:cubicBezTo>
                <a:lnTo>
                  <a:pt x="866" y="134"/>
                </a:lnTo>
                <a:cubicBezTo>
                  <a:pt x="872" y="143"/>
                  <a:pt x="889" y="152"/>
                  <a:pt x="906" y="152"/>
                </a:cubicBezTo>
                <a:cubicBezTo>
                  <a:pt x="911" y="152"/>
                  <a:pt x="914" y="152"/>
                  <a:pt x="916" y="151"/>
                </a:cubicBezTo>
                <a:lnTo>
                  <a:pt x="997" y="125"/>
                </a:lnTo>
                <a:cubicBezTo>
                  <a:pt x="1049" y="108"/>
                  <a:pt x="1104" y="120"/>
                  <a:pt x="1139" y="156"/>
                </a:cubicBezTo>
                <a:cubicBezTo>
                  <a:pt x="1165" y="182"/>
                  <a:pt x="1178" y="219"/>
                  <a:pt x="1177" y="259"/>
                </a:cubicBezTo>
                <a:lnTo>
                  <a:pt x="1174" y="345"/>
                </a:lnTo>
                <a:cubicBezTo>
                  <a:pt x="1174" y="360"/>
                  <a:pt x="1190" y="383"/>
                  <a:pt x="1205" y="388"/>
                </a:cubicBezTo>
                <a:lnTo>
                  <a:pt x="1286" y="414"/>
                </a:lnTo>
                <a:cubicBezTo>
                  <a:pt x="1332" y="429"/>
                  <a:pt x="1365" y="462"/>
                  <a:pt x="1378" y="503"/>
                </a:cubicBezTo>
                <a:cubicBezTo>
                  <a:pt x="1391" y="546"/>
                  <a:pt x="1382" y="591"/>
                  <a:pt x="1353" y="629"/>
                </a:cubicBezTo>
                <a:lnTo>
                  <a:pt x="1300" y="697"/>
                </a:lnTo>
                <a:cubicBezTo>
                  <a:pt x="1291" y="709"/>
                  <a:pt x="1290" y="737"/>
                  <a:pt x="1299" y="749"/>
                </a:cubicBezTo>
                <a:lnTo>
                  <a:pt x="1350" y="819"/>
                </a:lnTo>
                <a:cubicBezTo>
                  <a:pt x="1378" y="858"/>
                  <a:pt x="1386" y="904"/>
                  <a:pt x="1372" y="945"/>
                </a:cubicBezTo>
                <a:cubicBezTo>
                  <a:pt x="1358" y="986"/>
                  <a:pt x="1324" y="1018"/>
                  <a:pt x="1278" y="1031"/>
                </a:cubicBezTo>
                <a:lnTo>
                  <a:pt x="1195" y="1056"/>
                </a:lnTo>
                <a:cubicBezTo>
                  <a:pt x="1180" y="1060"/>
                  <a:pt x="1164" y="1082"/>
                  <a:pt x="1164" y="1098"/>
                </a:cubicBezTo>
                <a:lnTo>
                  <a:pt x="1164" y="1184"/>
                </a:lnTo>
                <a:cubicBezTo>
                  <a:pt x="1164" y="1264"/>
                  <a:pt x="1108" y="1322"/>
                  <a:pt x="1032" y="1322"/>
                </a:cubicBezTo>
                <a:cubicBezTo>
                  <a:pt x="1014" y="1322"/>
                  <a:pt x="997" y="1319"/>
                  <a:pt x="980" y="1313"/>
                </a:cubicBezTo>
                <a:lnTo>
                  <a:pt x="899" y="1284"/>
                </a:lnTo>
                <a:cubicBezTo>
                  <a:pt x="896" y="1283"/>
                  <a:pt x="893" y="1282"/>
                  <a:pt x="889" y="1282"/>
                </a:cubicBezTo>
                <a:cubicBezTo>
                  <a:pt x="872" y="1282"/>
                  <a:pt x="855" y="1291"/>
                  <a:pt x="849" y="1300"/>
                </a:cubicBezTo>
                <a:lnTo>
                  <a:pt x="799" y="1369"/>
                </a:lnTo>
                <a:cubicBezTo>
                  <a:pt x="771" y="1408"/>
                  <a:pt x="731" y="1429"/>
                  <a:pt x="687" y="1429"/>
                </a:cubicBezTo>
                <a:close/>
                <a:moveTo>
                  <a:pt x="693" y="375"/>
                </a:moveTo>
                <a:cubicBezTo>
                  <a:pt x="494" y="375"/>
                  <a:pt x="332" y="537"/>
                  <a:pt x="332" y="736"/>
                </a:cubicBezTo>
                <a:cubicBezTo>
                  <a:pt x="332" y="935"/>
                  <a:pt x="494" y="1097"/>
                  <a:pt x="693" y="1097"/>
                </a:cubicBezTo>
                <a:cubicBezTo>
                  <a:pt x="892" y="1097"/>
                  <a:pt x="1054" y="935"/>
                  <a:pt x="1054" y="736"/>
                </a:cubicBezTo>
                <a:cubicBezTo>
                  <a:pt x="1054" y="537"/>
                  <a:pt x="892" y="375"/>
                  <a:pt x="693" y="375"/>
                </a:cubicBezTo>
                <a:close/>
                <a:moveTo>
                  <a:pt x="693" y="1160"/>
                </a:moveTo>
                <a:cubicBezTo>
                  <a:pt x="459" y="1160"/>
                  <a:pt x="269" y="970"/>
                  <a:pt x="269" y="736"/>
                </a:cubicBezTo>
                <a:cubicBezTo>
                  <a:pt x="269" y="502"/>
                  <a:pt x="459" y="312"/>
                  <a:pt x="693" y="312"/>
                </a:cubicBezTo>
                <a:cubicBezTo>
                  <a:pt x="927" y="312"/>
                  <a:pt x="1117" y="502"/>
                  <a:pt x="1117" y="736"/>
                </a:cubicBezTo>
                <a:cubicBezTo>
                  <a:pt x="1117" y="970"/>
                  <a:pt x="927" y="1160"/>
                  <a:pt x="693" y="1160"/>
                </a:cubicBezTo>
                <a:close/>
                <a:moveTo>
                  <a:pt x="997" y="736"/>
                </a:moveTo>
                <a:cubicBezTo>
                  <a:pt x="997" y="904"/>
                  <a:pt x="861" y="1040"/>
                  <a:pt x="693" y="1040"/>
                </a:cubicBezTo>
                <a:cubicBezTo>
                  <a:pt x="525" y="1040"/>
                  <a:pt x="389" y="904"/>
                  <a:pt x="389" y="736"/>
                </a:cubicBezTo>
                <a:cubicBezTo>
                  <a:pt x="389" y="568"/>
                  <a:pt x="525" y="432"/>
                  <a:pt x="693" y="432"/>
                </a:cubicBezTo>
                <a:cubicBezTo>
                  <a:pt x="861" y="432"/>
                  <a:pt x="997" y="568"/>
                  <a:pt x="997" y="736"/>
                </a:cubicBezTo>
                <a:close/>
                <a:moveTo>
                  <a:pt x="1037" y="1406"/>
                </a:moveTo>
                <a:cubicBezTo>
                  <a:pt x="1035" y="1406"/>
                  <a:pt x="1033" y="1406"/>
                  <a:pt x="1032" y="1406"/>
                </a:cubicBezTo>
                <a:cubicBezTo>
                  <a:pt x="1004" y="1406"/>
                  <a:pt x="977" y="1402"/>
                  <a:pt x="951" y="1392"/>
                </a:cubicBezTo>
                <a:lnTo>
                  <a:pt x="900" y="1374"/>
                </a:lnTo>
                <a:lnTo>
                  <a:pt x="867" y="1418"/>
                </a:lnTo>
                <a:cubicBezTo>
                  <a:pt x="842" y="1454"/>
                  <a:pt x="809" y="1480"/>
                  <a:pt x="772" y="1495"/>
                </a:cubicBezTo>
                <a:lnTo>
                  <a:pt x="798" y="1917"/>
                </a:lnTo>
                <a:cubicBezTo>
                  <a:pt x="799" y="1951"/>
                  <a:pt x="816" y="1955"/>
                  <a:pt x="834" y="1926"/>
                </a:cubicBezTo>
                <a:lnTo>
                  <a:pt x="918" y="1789"/>
                </a:lnTo>
                <a:cubicBezTo>
                  <a:pt x="936" y="1760"/>
                  <a:pt x="970" y="1757"/>
                  <a:pt x="994" y="1781"/>
                </a:cubicBezTo>
                <a:lnTo>
                  <a:pt x="1167" y="1961"/>
                </a:lnTo>
                <a:cubicBezTo>
                  <a:pt x="1191" y="1986"/>
                  <a:pt x="1203" y="1979"/>
                  <a:pt x="1195" y="1946"/>
                </a:cubicBezTo>
                <a:cubicBezTo>
                  <a:pt x="1195" y="1946"/>
                  <a:pt x="1085" y="1571"/>
                  <a:pt x="1037" y="1406"/>
                </a:cubicBezTo>
                <a:close/>
                <a:moveTo>
                  <a:pt x="687" y="1513"/>
                </a:moveTo>
                <a:cubicBezTo>
                  <a:pt x="615" y="1513"/>
                  <a:pt x="548" y="1477"/>
                  <a:pt x="504" y="1413"/>
                </a:cubicBezTo>
                <a:lnTo>
                  <a:pt x="473" y="1368"/>
                </a:lnTo>
                <a:lnTo>
                  <a:pt x="420" y="1385"/>
                </a:lnTo>
                <a:cubicBezTo>
                  <a:pt x="397" y="1392"/>
                  <a:pt x="372" y="1396"/>
                  <a:pt x="348" y="1396"/>
                </a:cubicBezTo>
                <a:cubicBezTo>
                  <a:pt x="337" y="1396"/>
                  <a:pt x="327" y="1395"/>
                  <a:pt x="316" y="1394"/>
                </a:cubicBezTo>
                <a:cubicBezTo>
                  <a:pt x="272" y="1557"/>
                  <a:pt x="171" y="1931"/>
                  <a:pt x="169" y="1941"/>
                </a:cubicBezTo>
                <a:cubicBezTo>
                  <a:pt x="162" y="1976"/>
                  <a:pt x="183" y="2031"/>
                  <a:pt x="243" y="1994"/>
                </a:cubicBezTo>
                <a:cubicBezTo>
                  <a:pt x="252" y="1989"/>
                  <a:pt x="429" y="1844"/>
                  <a:pt x="429" y="1844"/>
                </a:cubicBezTo>
                <a:cubicBezTo>
                  <a:pt x="454" y="1821"/>
                  <a:pt x="477" y="1820"/>
                  <a:pt x="507" y="1847"/>
                </a:cubicBezTo>
                <a:lnTo>
                  <a:pt x="644" y="1968"/>
                </a:lnTo>
                <a:cubicBezTo>
                  <a:pt x="668" y="1990"/>
                  <a:pt x="706" y="1977"/>
                  <a:pt x="704" y="1943"/>
                </a:cubicBezTo>
                <a:lnTo>
                  <a:pt x="692" y="1513"/>
                </a:lnTo>
                <a:cubicBezTo>
                  <a:pt x="690" y="1513"/>
                  <a:pt x="689" y="1513"/>
                  <a:pt x="687" y="1513"/>
                </a:cubicBezTo>
                <a:close/>
              </a:path>
            </a:pathLst>
          </a:custGeom>
          <a:solidFill>
            <a:srgbClr val="FF6D9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1" name="TextBox 6"/>
          <p:cNvSpPr txBox="1"/>
          <p:nvPr/>
        </p:nvSpPr>
        <p:spPr>
          <a:xfrm>
            <a:off x="1304925" y="2957513"/>
            <a:ext cx="1411288" cy="337185"/>
          </a:xfrm>
          <a:prstGeom prst="rect">
            <a:avLst/>
          </a:prstGeom>
          <a:solidFill>
            <a:srgbClr val="FF6D93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甲带给料机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2" name="椭圆 7"/>
          <p:cNvSpPr>
            <a:spLocks noChangeAspect="1"/>
          </p:cNvSpPr>
          <p:nvPr/>
        </p:nvSpPr>
        <p:spPr>
          <a:xfrm>
            <a:off x="3236913" y="1204595"/>
            <a:ext cx="417512" cy="417513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</a:rPr>
              <a:t>1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3" name="椭圆 8"/>
          <p:cNvSpPr>
            <a:spLocks noChangeAspect="1"/>
          </p:cNvSpPr>
          <p:nvPr/>
        </p:nvSpPr>
        <p:spPr>
          <a:xfrm>
            <a:off x="3236913" y="1795463"/>
            <a:ext cx="417512" cy="417512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</a:rPr>
              <a:t>2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4" name="椭圆 9"/>
          <p:cNvSpPr>
            <a:spLocks noChangeAspect="1"/>
          </p:cNvSpPr>
          <p:nvPr/>
        </p:nvSpPr>
        <p:spPr>
          <a:xfrm>
            <a:off x="3237230" y="2422525"/>
            <a:ext cx="417195" cy="417195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</a:rPr>
              <a:t>3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5" name="TextBox 10"/>
          <p:cNvSpPr txBox="1"/>
          <p:nvPr/>
        </p:nvSpPr>
        <p:spPr>
          <a:xfrm>
            <a:off x="3654425" y="1200785"/>
            <a:ext cx="6379845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l" eaLnBrk="1" fontAlgn="auto" hangingPunct="1">
              <a:lnSpc>
                <a:spcPct val="150000"/>
              </a:lnSpc>
              <a:buNone/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</a:rPr>
              <a:t>1. 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</a:rPr>
              <a:t>运行功率小（给煤量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</a:rPr>
              <a:t>4000 t/h—11KW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</a:rPr>
              <a:t>），能量消耗少，运行经济性好；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6" name="TextBox 11"/>
          <p:cNvSpPr txBox="1"/>
          <p:nvPr/>
        </p:nvSpPr>
        <p:spPr>
          <a:xfrm>
            <a:off x="3654425" y="1734185"/>
            <a:ext cx="6379845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l" eaLnBrk="1" fontAlgn="auto" hangingPunct="1">
              <a:lnSpc>
                <a:spcPct val="150000"/>
              </a:lnSpc>
              <a:spcBef>
                <a:spcPct val="20000"/>
              </a:spcBef>
              <a:buNone/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</a:rPr>
              <a:t>2.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</a:rPr>
              <a:t>给料量大，体积小、重量轻，便于井下运输和安装，可大大减少井巷工程量；</a:t>
            </a:r>
            <a:r>
              <a:rPr lang="en-US" altLang="zh-CN" sz="1800">
                <a:latin typeface="微软雅黑" panose="020B0503020204020204" pitchFamily="34" charset="-122"/>
              </a:rPr>
              <a:t> </a:t>
            </a:r>
            <a:endParaRPr lang="en-US" altLang="zh-CN" sz="1800">
              <a:latin typeface="微软雅黑" panose="020B0503020204020204" pitchFamily="34" charset="-122"/>
            </a:endParaRPr>
          </a:p>
        </p:txBody>
      </p:sp>
      <p:sp>
        <p:nvSpPr>
          <p:cNvPr id="16397" name="TextBox 13"/>
          <p:cNvSpPr txBox="1"/>
          <p:nvPr/>
        </p:nvSpPr>
        <p:spPr>
          <a:xfrm>
            <a:off x="3654425" y="2447290"/>
            <a:ext cx="5088890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l" eaLnBrk="1" fontAlgn="auto" hangingPunct="1">
              <a:lnSpc>
                <a:spcPct val="150000"/>
              </a:lnSpc>
              <a:spcBef>
                <a:spcPct val="20000"/>
              </a:spcBef>
              <a:buNone/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</a:rPr>
              <a:t>3. 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</a:rPr>
              <a:t>给料量调节范围大，调节方便（无级调速）；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8" name="椭圆 14"/>
          <p:cNvSpPr>
            <a:spLocks noChangeAspect="1"/>
          </p:cNvSpPr>
          <p:nvPr/>
        </p:nvSpPr>
        <p:spPr>
          <a:xfrm>
            <a:off x="3246438" y="5664518"/>
            <a:ext cx="417512" cy="419100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</a:rPr>
              <a:t>3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9" name="TextBox 15"/>
          <p:cNvSpPr txBox="1"/>
          <p:nvPr/>
        </p:nvSpPr>
        <p:spPr>
          <a:xfrm>
            <a:off x="3663950" y="5687060"/>
            <a:ext cx="5089525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l" eaLnBrk="1" fontAlgn="auto" hangingPunct="1">
              <a:lnSpc>
                <a:spcPct val="150000"/>
              </a:lnSpc>
              <a:spcBef>
                <a:spcPct val="20000"/>
              </a:spcBef>
              <a:buNone/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6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、零部件通用性强，安装维修方便。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6400" name="椭圆 16"/>
          <p:cNvSpPr>
            <a:spLocks noChangeAspect="1"/>
          </p:cNvSpPr>
          <p:nvPr/>
        </p:nvSpPr>
        <p:spPr>
          <a:xfrm>
            <a:off x="3236913" y="4181475"/>
            <a:ext cx="417512" cy="417513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</a:rPr>
              <a:t>1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401" name="椭圆 17"/>
          <p:cNvSpPr>
            <a:spLocks noChangeAspect="1"/>
          </p:cNvSpPr>
          <p:nvPr/>
        </p:nvSpPr>
        <p:spPr>
          <a:xfrm>
            <a:off x="3236913" y="4991418"/>
            <a:ext cx="417512" cy="417512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</a:rPr>
              <a:t>2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402" name="TextBox 18"/>
          <p:cNvSpPr txBox="1"/>
          <p:nvPr/>
        </p:nvSpPr>
        <p:spPr>
          <a:xfrm>
            <a:off x="3654425" y="4067810"/>
            <a:ext cx="6803390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l" eaLnBrk="1" fontAlgn="auto" hangingPunct="1">
              <a:lnSpc>
                <a:spcPct val="150000"/>
              </a:lnSpc>
              <a:spcBef>
                <a:spcPct val="20000"/>
              </a:spcBef>
              <a:buNone/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</a:rPr>
              <a:t>4. 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</a:rPr>
              <a:t>运动部分工作阻力小，功耗低，运动部件的工作寿命长；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403" name="TextBox 19"/>
          <p:cNvSpPr txBox="1"/>
          <p:nvPr/>
        </p:nvSpPr>
        <p:spPr>
          <a:xfrm>
            <a:off x="3650615" y="4877435"/>
            <a:ext cx="6807200" cy="7804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l" eaLnBrk="1" fontAlgn="auto" hangingPunct="1">
              <a:lnSpc>
                <a:spcPct val="150000"/>
              </a:lnSpc>
              <a:spcBef>
                <a:spcPct val="20000"/>
              </a:spcBef>
              <a:buNone/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</a:rPr>
              <a:t>5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</a:rPr>
              <a:t>．运行平稳，噪音小，保护环境；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</a:endParaRPr>
          </a:p>
          <a:p>
            <a:pPr marL="0" lvl="0" indent="0" algn="l" eaLnBrk="1" fontAlgn="auto" hangingPunct="1">
              <a:lnSpc>
                <a:spcPct val="150000"/>
              </a:lnSpc>
              <a:spcBef>
                <a:spcPct val="20000"/>
              </a:spcBef>
              <a:buNone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6404" name="直接连接符 20"/>
          <p:cNvCxnSpPr/>
          <p:nvPr/>
        </p:nvCxnSpPr>
        <p:spPr>
          <a:xfrm>
            <a:off x="2966085" y="1075690"/>
            <a:ext cx="2540" cy="2409825"/>
          </a:xfrm>
          <a:prstGeom prst="line">
            <a:avLst/>
          </a:prstGeom>
          <a:ln w="9525" cap="flat" cmpd="sng">
            <a:solidFill>
              <a:srgbClr val="FF6D93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6405" name="直接连接符 21"/>
          <p:cNvCxnSpPr/>
          <p:nvPr/>
        </p:nvCxnSpPr>
        <p:spPr>
          <a:xfrm flipH="1">
            <a:off x="2966085" y="4079875"/>
            <a:ext cx="2540" cy="2143760"/>
          </a:xfrm>
          <a:prstGeom prst="line">
            <a:avLst/>
          </a:prstGeom>
          <a:ln w="9525" cap="flat" cmpd="sng">
            <a:solidFill>
              <a:srgbClr val="FF6D93"/>
            </a:solidFill>
            <a:prstDash val="solid"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6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389" grpId="0" animBg="1"/>
      <p:bldP spid="16391" grpId="0" animBg="1"/>
      <p:bldP spid="16392" grpId="0" animBg="1"/>
      <p:bldP spid="16393" grpId="0" animBg="1"/>
      <p:bldP spid="16394" grpId="0" animBg="1"/>
      <p:bldP spid="16395" grpId="0"/>
      <p:bldP spid="16396" grpId="0"/>
      <p:bldP spid="16397" grpId="0"/>
      <p:bldP spid="16398" grpId="0" bldLvl="0" animBg="1"/>
      <p:bldP spid="16399" grpId="0"/>
      <p:bldP spid="16400" grpId="0" bldLvl="0" animBg="1"/>
      <p:bldP spid="16401" grpId="0" bldLvl="0" animBg="1"/>
      <p:bldP spid="16402" grpId="0"/>
      <p:bldP spid="164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花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4075" y="3978275"/>
            <a:ext cx="2578100" cy="2881630"/>
          </a:xfrm>
          <a:prstGeom prst="rect">
            <a:avLst/>
          </a:prstGeom>
        </p:spPr>
      </p:pic>
      <p:pic>
        <p:nvPicPr>
          <p:cNvPr id="3" name="图片 2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29235"/>
            <a:ext cx="695960" cy="741045"/>
          </a:xfrm>
          <a:prstGeom prst="rect">
            <a:avLst/>
          </a:prstGeom>
        </p:spPr>
      </p:pic>
      <p:sp>
        <p:nvSpPr>
          <p:cNvPr id="14343" name="Freeform 8"/>
          <p:cNvSpPr/>
          <p:nvPr>
            <p:custDataLst>
              <p:tags r:id="rId3"/>
            </p:custDataLst>
          </p:nvPr>
        </p:nvSpPr>
        <p:spPr>
          <a:xfrm>
            <a:off x="2405063" y="1687513"/>
            <a:ext cx="269875" cy="3127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74" h="317">
                <a:moveTo>
                  <a:pt x="274" y="158"/>
                </a:moveTo>
                <a:lnTo>
                  <a:pt x="137" y="238"/>
                </a:lnTo>
                <a:lnTo>
                  <a:pt x="0" y="317"/>
                </a:lnTo>
                <a:lnTo>
                  <a:pt x="0" y="158"/>
                </a:lnTo>
                <a:lnTo>
                  <a:pt x="0" y="0"/>
                </a:lnTo>
                <a:lnTo>
                  <a:pt x="137" y="79"/>
                </a:lnTo>
                <a:lnTo>
                  <a:pt x="274" y="158"/>
                </a:lnTo>
                <a:close/>
              </a:path>
            </a:pathLst>
          </a:custGeom>
          <a:solidFill>
            <a:srgbClr val="FF6D9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8"/>
          <p:cNvSpPr/>
          <p:nvPr>
            <p:custDataLst>
              <p:tags r:id="rId4"/>
            </p:custDataLst>
          </p:nvPr>
        </p:nvSpPr>
        <p:spPr>
          <a:xfrm>
            <a:off x="2405063" y="4691063"/>
            <a:ext cx="269875" cy="3127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74" h="317">
                <a:moveTo>
                  <a:pt x="274" y="158"/>
                </a:moveTo>
                <a:lnTo>
                  <a:pt x="137" y="238"/>
                </a:lnTo>
                <a:lnTo>
                  <a:pt x="0" y="317"/>
                </a:lnTo>
                <a:lnTo>
                  <a:pt x="0" y="158"/>
                </a:lnTo>
                <a:lnTo>
                  <a:pt x="0" y="0"/>
                </a:lnTo>
                <a:lnTo>
                  <a:pt x="137" y="79"/>
                </a:lnTo>
                <a:lnTo>
                  <a:pt x="274" y="158"/>
                </a:lnTo>
                <a:close/>
              </a:path>
            </a:pathLst>
          </a:custGeom>
          <a:solidFill>
            <a:srgbClr val="FF6D9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8"/>
          <p:cNvSpPr/>
          <p:nvPr>
            <p:custDataLst>
              <p:tags r:id="rId5"/>
            </p:custDataLst>
          </p:nvPr>
        </p:nvSpPr>
        <p:spPr>
          <a:xfrm>
            <a:off x="3608388" y="3181350"/>
            <a:ext cx="271462" cy="31273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74" h="317">
                <a:moveTo>
                  <a:pt x="274" y="158"/>
                </a:moveTo>
                <a:lnTo>
                  <a:pt x="137" y="238"/>
                </a:lnTo>
                <a:lnTo>
                  <a:pt x="0" y="317"/>
                </a:lnTo>
                <a:lnTo>
                  <a:pt x="0" y="158"/>
                </a:lnTo>
                <a:lnTo>
                  <a:pt x="0" y="0"/>
                </a:lnTo>
                <a:lnTo>
                  <a:pt x="137" y="79"/>
                </a:lnTo>
                <a:lnTo>
                  <a:pt x="274" y="158"/>
                </a:lnTo>
                <a:close/>
              </a:path>
            </a:pathLst>
          </a:custGeom>
          <a:solidFill>
            <a:srgbClr val="FF6D9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Oval 6"/>
          <p:cNvSpPr/>
          <p:nvPr>
            <p:custDataLst>
              <p:tags r:id="rId6"/>
            </p:custDataLst>
          </p:nvPr>
        </p:nvSpPr>
        <p:spPr>
          <a:xfrm>
            <a:off x="1181100" y="1306513"/>
            <a:ext cx="1076325" cy="1076325"/>
          </a:xfrm>
          <a:prstGeom prst="ellipse">
            <a:avLst/>
          </a:prstGeom>
          <a:solidFill>
            <a:srgbClr val="F6E2E5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53" name="Oval 7"/>
          <p:cNvSpPr/>
          <p:nvPr>
            <p:custDataLst>
              <p:tags r:id="rId7"/>
            </p:custDataLst>
          </p:nvPr>
        </p:nvSpPr>
        <p:spPr>
          <a:xfrm>
            <a:off x="1271588" y="1397000"/>
            <a:ext cx="896937" cy="895350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54" name="TextBox 19"/>
          <p:cNvSpPr txBox="1"/>
          <p:nvPr>
            <p:custDataLst>
              <p:tags r:id="rId8"/>
            </p:custDataLst>
          </p:nvPr>
        </p:nvSpPr>
        <p:spPr>
          <a:xfrm>
            <a:off x="1271588" y="1520825"/>
            <a:ext cx="9017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</a:rPr>
              <a:t>01</a:t>
            </a:r>
            <a:endParaRPr lang="en-US" altLang="zh-CN" sz="3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5" name="Oval 6"/>
          <p:cNvSpPr/>
          <p:nvPr>
            <p:custDataLst>
              <p:tags r:id="rId9"/>
            </p:custDataLst>
          </p:nvPr>
        </p:nvSpPr>
        <p:spPr>
          <a:xfrm>
            <a:off x="1181100" y="4308475"/>
            <a:ext cx="1076325" cy="1076325"/>
          </a:xfrm>
          <a:prstGeom prst="ellipse">
            <a:avLst/>
          </a:prstGeom>
          <a:solidFill>
            <a:srgbClr val="F6E2E5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56" name="Oval 7"/>
          <p:cNvSpPr/>
          <p:nvPr>
            <p:custDataLst>
              <p:tags r:id="rId10"/>
            </p:custDataLst>
          </p:nvPr>
        </p:nvSpPr>
        <p:spPr>
          <a:xfrm>
            <a:off x="1271588" y="4398963"/>
            <a:ext cx="896937" cy="895350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57" name="Oval 6"/>
          <p:cNvSpPr/>
          <p:nvPr>
            <p:custDataLst>
              <p:tags r:id="rId11"/>
            </p:custDataLst>
          </p:nvPr>
        </p:nvSpPr>
        <p:spPr>
          <a:xfrm>
            <a:off x="2420938" y="2800350"/>
            <a:ext cx="1076325" cy="1076325"/>
          </a:xfrm>
          <a:prstGeom prst="ellipse">
            <a:avLst/>
          </a:prstGeom>
          <a:solidFill>
            <a:srgbClr val="F6E2E5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58" name="Oval 7"/>
          <p:cNvSpPr/>
          <p:nvPr>
            <p:custDataLst>
              <p:tags r:id="rId12"/>
            </p:custDataLst>
          </p:nvPr>
        </p:nvSpPr>
        <p:spPr>
          <a:xfrm>
            <a:off x="2511425" y="2890838"/>
            <a:ext cx="895350" cy="895350"/>
          </a:xfrm>
          <a:prstGeom prst="ellipse">
            <a:avLst/>
          </a:prstGeom>
          <a:solidFill>
            <a:srgbClr val="FF6D93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59" name="TextBox 24"/>
          <p:cNvSpPr txBox="1"/>
          <p:nvPr>
            <p:custDataLst>
              <p:tags r:id="rId13"/>
            </p:custDataLst>
          </p:nvPr>
        </p:nvSpPr>
        <p:spPr>
          <a:xfrm>
            <a:off x="2503488" y="3048000"/>
            <a:ext cx="9017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</a:rPr>
              <a:t>02</a:t>
            </a:r>
            <a:endParaRPr lang="en-US" altLang="zh-CN" sz="3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0" name="TextBox 25"/>
          <p:cNvSpPr txBox="1"/>
          <p:nvPr>
            <p:custDataLst>
              <p:tags r:id="rId14"/>
            </p:custDataLst>
          </p:nvPr>
        </p:nvSpPr>
        <p:spPr>
          <a:xfrm>
            <a:off x="1258888" y="4530725"/>
            <a:ext cx="9017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accent1"/>
                </a:solidFill>
                <a:latin typeface="+mn-lt"/>
                <a:ea typeface="仿宋_GB2312" pitchFamily="1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</a:rPr>
              <a:t>03</a:t>
            </a:r>
            <a:endParaRPr lang="en-US" altLang="zh-CN" sz="3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56310" y="415925"/>
            <a:ext cx="40481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</a:t>
            </a:r>
            <a:endParaRPr lang="zh-CN" altLang="en-US" sz="2400" dirty="0">
              <a:solidFill>
                <a:srgbClr val="FF6D93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pic>
        <p:nvPicPr>
          <p:cNvPr id="2" name="图片 1" descr="甲带给煤机 (22)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84015" y="4308475"/>
            <a:ext cx="2312670" cy="2312670"/>
          </a:xfrm>
          <a:prstGeom prst="rect">
            <a:avLst/>
          </a:prstGeom>
        </p:spPr>
      </p:pic>
      <p:pic>
        <p:nvPicPr>
          <p:cNvPr id="6" name="图片 5" descr="甲带给煤机 (35)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31405" y="2691130"/>
            <a:ext cx="2312670" cy="2312670"/>
          </a:xfrm>
          <a:prstGeom prst="rect">
            <a:avLst/>
          </a:prstGeom>
        </p:spPr>
      </p:pic>
      <p:pic>
        <p:nvPicPr>
          <p:cNvPr id="8" name="图片 7" descr="甲带给煤机 (46)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84015" y="876300"/>
            <a:ext cx="2312670" cy="2312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7715E-06 -1.3876E-06 L -0.07456 -1.3876E-06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7715E-06 -1.3876E-06 L -0.07456 -1.3876E-06" pathEditMode="relative" rAng="0" ptsTypes="AA">
                                      <p:cBhvr>
                                        <p:cTn id="41" dur="500" spd="-999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7715E-06 -1.3876E-06 L -0.07456 -1.3876E-06" pathEditMode="relative" rAng="0" ptsTypes="AA">
                                      <p:cBhvr>
                                        <p:cTn id="59" dur="500" spd="-999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 animBg="1"/>
      <p:bldP spid="14353" grpId="0" animBg="1"/>
      <p:bldP spid="14354" grpId="0"/>
      <p:bldP spid="14355" grpId="0" animBg="1"/>
      <p:bldP spid="14356" grpId="0" animBg="1"/>
      <p:bldP spid="14357" grpId="0" animBg="1"/>
      <p:bldP spid="14358" grpId="0" animBg="1"/>
      <p:bldP spid="14359" grpId="0"/>
      <p:bldP spid="14360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花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4075" y="3978275"/>
            <a:ext cx="2578100" cy="2881630"/>
          </a:xfrm>
          <a:prstGeom prst="rect">
            <a:avLst/>
          </a:prstGeom>
        </p:spPr>
      </p:pic>
      <p:pic>
        <p:nvPicPr>
          <p:cNvPr id="3" name="图片 2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29235"/>
            <a:ext cx="695960" cy="741045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918298" y="2721239"/>
            <a:ext cx="2075380" cy="2075380"/>
          </a:xfrm>
          <a:prstGeom prst="rect">
            <a:avLst/>
          </a:prstGeom>
          <a:blipFill dpi="0"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>
            <p:custDataLst>
              <p:tags r:id="rId5"/>
            </p:custDataLst>
          </p:nvPr>
        </p:nvCxnSpPr>
        <p:spPr>
          <a:xfrm>
            <a:off x="918298" y="2511894"/>
            <a:ext cx="4899825" cy="0"/>
          </a:xfrm>
          <a:prstGeom prst="line">
            <a:avLst/>
          </a:prstGeom>
          <a:ln w="12700">
            <a:solidFill>
              <a:srgbClr val="FF6D93"/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76"/>
          <p:cNvSpPr txBox="1"/>
          <p:nvPr>
            <p:custDataLst>
              <p:tags r:id="rId6"/>
            </p:custDataLst>
          </p:nvPr>
        </p:nvSpPr>
        <p:spPr>
          <a:xfrm>
            <a:off x="903693" y="2115991"/>
            <a:ext cx="5892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技术</a:t>
            </a:r>
            <a:endParaRPr lang="zh-CN" altLang="en-US" sz="1600" b="1">
              <a:solidFill>
                <a:srgbClr val="FF6D9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3048635" y="2663190"/>
            <a:ext cx="2769870" cy="171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规格型号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GLD800-5.5-B</a:t>
            </a:r>
            <a:endParaRPr lang="en-US" altLang="zh-CN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base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功率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kw 5.5</a:t>
            </a:r>
            <a:endParaRPr lang="en-US" altLang="zh-CN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base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电压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 380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660</a:t>
            </a:r>
            <a:endParaRPr lang="en-US" altLang="zh-CN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base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适应环境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防爆型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8"/>
            </p:custDataLst>
          </p:nvPr>
        </p:nvSpPr>
        <p:spPr>
          <a:xfrm>
            <a:off x="3118342" y="4473578"/>
            <a:ext cx="840159" cy="323041"/>
          </a:xfrm>
          <a:prstGeom prst="roundRect">
            <a:avLst/>
          </a:prstGeom>
          <a:noFill/>
          <a:ln w="12700">
            <a:solidFill>
              <a:srgbClr val="FF6D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endParaRPr lang="zh-CN" altLang="en-US" sz="1200" b="1">
              <a:solidFill>
                <a:srgbClr val="FF6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>
            <p:custDataLst>
              <p:tags r:id="rId9"/>
            </p:custDataLst>
          </p:nvPr>
        </p:nvSpPr>
        <p:spPr>
          <a:xfrm>
            <a:off x="6373876" y="2721239"/>
            <a:ext cx="2075380" cy="2075380"/>
          </a:xfrm>
          <a:prstGeom prst="rect">
            <a:avLst/>
          </a:prstGeom>
          <a:blipFill dpi="0" rotWithShape="1"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>
            <p:custDataLst>
              <p:tags r:id="rId11"/>
            </p:custDataLst>
          </p:nvPr>
        </p:nvCxnSpPr>
        <p:spPr>
          <a:xfrm>
            <a:off x="6373876" y="2511894"/>
            <a:ext cx="4899825" cy="0"/>
          </a:xfrm>
          <a:prstGeom prst="line">
            <a:avLst/>
          </a:prstGeom>
          <a:ln w="12700">
            <a:solidFill>
              <a:srgbClr val="FF6D93"/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76"/>
          <p:cNvSpPr txBox="1"/>
          <p:nvPr>
            <p:custDataLst>
              <p:tags r:id="rId12"/>
            </p:custDataLst>
          </p:nvPr>
        </p:nvSpPr>
        <p:spPr>
          <a:xfrm>
            <a:off x="6373876" y="2115991"/>
            <a:ext cx="5892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参数</a:t>
            </a:r>
            <a:endParaRPr lang="zh-CN" altLang="en-US" sz="1600" b="1">
              <a:solidFill>
                <a:srgbClr val="FF6D9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3"/>
            </p:custDataLst>
          </p:nvPr>
        </p:nvSpPr>
        <p:spPr>
          <a:xfrm>
            <a:off x="8504555" y="2720340"/>
            <a:ext cx="2769235" cy="1296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zui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大给料量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t/h 800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base"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zui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大带速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m/s0.75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base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重量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kg3500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>
            <p:custDataLst>
              <p:tags r:id="rId14"/>
            </p:custDataLst>
          </p:nvPr>
        </p:nvSpPr>
        <p:spPr>
          <a:xfrm>
            <a:off x="8573920" y="4473578"/>
            <a:ext cx="840159" cy="323041"/>
          </a:xfrm>
          <a:prstGeom prst="roundRect">
            <a:avLst/>
          </a:prstGeom>
          <a:noFill/>
          <a:ln w="12700">
            <a:solidFill>
              <a:srgbClr val="FF6D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参数</a:t>
            </a:r>
            <a:endParaRPr lang="zh-CN" altLang="en-US" sz="1200" b="1">
              <a:solidFill>
                <a:srgbClr val="FF6D9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5993" y="325120"/>
            <a:ext cx="53740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甲带式给料机技术参数</a:t>
            </a:r>
            <a:endParaRPr lang="zh-CN" altLang="en-US" sz="2400" b="1" dirty="0">
              <a:solidFill>
                <a:srgbClr val="FF6D93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  <p:bldP spid="26" grpId="0"/>
      <p:bldP spid="9" grpId="0" animBg="1"/>
      <p:bldP spid="31" grpId="0" animBg="1"/>
      <p:bldP spid="33" grpId="0"/>
      <p:bldP spid="34" grpId="0"/>
      <p:bldP spid="35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花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4075" y="3978275"/>
            <a:ext cx="2578100" cy="28816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60350" y="229235"/>
            <a:ext cx="695960" cy="741045"/>
            <a:chOff x="410" y="361"/>
            <a:chExt cx="1096" cy="1167"/>
          </a:xfrm>
        </p:grpSpPr>
        <p:pic>
          <p:nvPicPr>
            <p:cNvPr id="3" name="图片 2" descr="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0" y="361"/>
              <a:ext cx="1096" cy="1167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722" y="630"/>
              <a:ext cx="47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>
                  <a:solidFill>
                    <a:srgbClr val="FF6D9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altLang="zh-CN" sz="2000" b="1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六边形 1"/>
          <p:cNvSpPr/>
          <p:nvPr/>
        </p:nvSpPr>
        <p:spPr>
          <a:xfrm rot="5400000">
            <a:off x="1282037" y="2200849"/>
            <a:ext cx="3439374" cy="2964977"/>
          </a:xfrm>
          <a:prstGeom prst="hexagon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4"/>
          <p:cNvSpPr txBox="1"/>
          <p:nvPr/>
        </p:nvSpPr>
        <p:spPr>
          <a:xfrm>
            <a:off x="0" y="5"/>
            <a:ext cx="604867" cy="13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56310" y="415925"/>
            <a:ext cx="40481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</a:t>
            </a:r>
            <a:endParaRPr lang="zh-CN" altLang="en-US" sz="2400" b="1" dirty="0">
              <a:solidFill>
                <a:srgbClr val="FF6D93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pic>
        <p:nvPicPr>
          <p:cNvPr id="6" name="图片 5" descr="甲带给煤机 (25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745" y="2108835"/>
            <a:ext cx="2953385" cy="2953385"/>
          </a:xfrm>
          <a:prstGeom prst="rect">
            <a:avLst/>
          </a:prstGeom>
        </p:spPr>
      </p:pic>
      <p:pic>
        <p:nvPicPr>
          <p:cNvPr id="31" name="图片 30" descr="甲带给煤机 (18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555" y="2108835"/>
            <a:ext cx="2953385" cy="2953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花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4075" y="3978275"/>
            <a:ext cx="2578100" cy="2881630"/>
          </a:xfrm>
          <a:prstGeom prst="rect">
            <a:avLst/>
          </a:prstGeom>
        </p:spPr>
      </p:pic>
      <p:pic>
        <p:nvPicPr>
          <p:cNvPr id="3" name="图片 2" descr="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29235"/>
            <a:ext cx="695960" cy="741045"/>
          </a:xfrm>
          <a:prstGeom prst="rect">
            <a:avLst/>
          </a:prstGeom>
        </p:spPr>
      </p:pic>
      <p:sp>
        <p:nvSpPr>
          <p:cNvPr id="70" name="文本框 18"/>
          <p:cNvSpPr txBox="1"/>
          <p:nvPr/>
        </p:nvSpPr>
        <p:spPr>
          <a:xfrm>
            <a:off x="1887855" y="4271010"/>
            <a:ext cx="1117600" cy="68262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l" defTabSz="1216660">
              <a:spcBef>
                <a:spcPct val="20000"/>
              </a:spcBef>
              <a:defRPr/>
            </a:pPr>
            <a:r>
              <a:rPr lang="zh-CN" altLang="en-US" sz="2000" b="1">
                <a:solidFill>
                  <a:srgbClr val="FF6D9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主要易损件</a:t>
            </a: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0" y="1663700"/>
            <a:ext cx="1398905" cy="2030730"/>
          </a:xfrm>
          <a:prstGeom prst="rect">
            <a:avLst/>
          </a:prstGeom>
          <a:solidFill>
            <a:srgbClr val="F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83" name="Rectangle 1"/>
          <p:cNvSpPr>
            <a:spLocks noChangeArrowheads="1"/>
          </p:cNvSpPr>
          <p:nvPr/>
        </p:nvSpPr>
        <p:spPr bwMode="auto">
          <a:xfrm>
            <a:off x="3995420" y="2146618"/>
            <a:ext cx="7123430" cy="7023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57124" numCol="1" anchor="ctr" anchorCtr="0" compatLnSpc="1">
            <a:spAutoFit/>
          </a:bodyPr>
          <a:lstStyle/>
          <a:p>
            <a:pPr algn="l" defTabSz="914400" fontAlgn="base">
              <a:lnSpc>
                <a:spcPct val="150000"/>
              </a:lnSpc>
              <a:spcBef>
                <a:spcPct val="0"/>
              </a:spcBef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、主动滚筒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、改向滚筒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、传动链条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山东矿安机电有限公司，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、重型缓冲托辊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5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、刮煤器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、甲带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7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、耐磨阻燃胶带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8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、清扫器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、驱动装置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10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、下托辊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4" name="直接连接符 83"/>
          <p:cNvCxnSpPr/>
          <p:nvPr/>
        </p:nvCxnSpPr>
        <p:spPr>
          <a:xfrm flipV="1">
            <a:off x="3079750" y="4542790"/>
            <a:ext cx="417830" cy="484505"/>
          </a:xfrm>
          <a:prstGeom prst="line">
            <a:avLst/>
          </a:prstGeom>
          <a:ln>
            <a:solidFill>
              <a:srgbClr val="F0EF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1887855" y="5327015"/>
            <a:ext cx="8002905" cy="635"/>
          </a:xfrm>
          <a:prstGeom prst="line">
            <a:avLst/>
          </a:prstGeom>
          <a:ln>
            <a:solidFill>
              <a:srgbClr val="FF6D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组合 89"/>
          <p:cNvGrpSpPr/>
          <p:nvPr/>
        </p:nvGrpSpPr>
        <p:grpSpPr>
          <a:xfrm>
            <a:off x="565785" y="4271010"/>
            <a:ext cx="969645" cy="669290"/>
            <a:chOff x="-25577" y="3582094"/>
            <a:chExt cx="1031096" cy="711796"/>
          </a:xfrm>
          <a:solidFill>
            <a:srgbClr val="FF6D93"/>
          </a:solidFill>
        </p:grpSpPr>
        <p:sp>
          <p:nvSpPr>
            <p:cNvPr id="91" name="Oval 16"/>
            <p:cNvSpPr>
              <a:spLocks noChangeArrowheads="1"/>
            </p:cNvSpPr>
            <p:nvPr/>
          </p:nvSpPr>
          <p:spPr bwMode="auto">
            <a:xfrm>
              <a:off x="-25577" y="3582094"/>
              <a:ext cx="295999" cy="295999"/>
            </a:xfrm>
            <a:prstGeom prst="fram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Oval 17"/>
            <p:cNvSpPr>
              <a:spLocks noChangeArrowheads="1"/>
            </p:cNvSpPr>
            <p:nvPr/>
          </p:nvSpPr>
          <p:spPr bwMode="auto">
            <a:xfrm>
              <a:off x="394471" y="3839809"/>
              <a:ext cx="454081" cy="454081"/>
            </a:xfrm>
            <a:prstGeom prst="fram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Oval 3"/>
            <p:cNvSpPr>
              <a:spLocks noChangeArrowheads="1"/>
            </p:cNvSpPr>
            <p:nvPr/>
          </p:nvSpPr>
          <p:spPr bwMode="auto">
            <a:xfrm>
              <a:off x="684883" y="3693506"/>
              <a:ext cx="320636" cy="320636"/>
            </a:xfrm>
            <a:prstGeom prst="fram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75105" y="1663700"/>
            <a:ext cx="2089785" cy="203073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681730" y="4329748"/>
            <a:ext cx="6209030" cy="7950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57124" numCol="1" anchor="ctr" anchorCtr="0" compatLnSpc="1">
            <a:spAutoFit/>
          </a:bodyPr>
          <a:lstStyle/>
          <a:p>
            <a:pPr algn="l" defTabSz="914400" fontAlgn="base">
              <a:lnSpc>
                <a:spcPct val="150000"/>
              </a:lnSpc>
              <a:spcBef>
                <a:spcPct val="0"/>
              </a:spcBef>
            </a:pP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、主动滚筒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、改向滚筒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、传动链条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4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、重型缓冲托辊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5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、刮煤器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、甲带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7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、耐磨阻燃胶带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8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、清扫器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、驱动装置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10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、下托辊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40778" y="372110"/>
            <a:ext cx="56788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GLD800-5.5-B</a:t>
            </a:r>
            <a:r>
              <a:rPr lang="zh-CN" alt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甲带式给料机主要易损件</a:t>
            </a:r>
            <a:endParaRPr lang="zh-CN" altLang="en-US" sz="2400" b="1" dirty="0">
              <a:solidFill>
                <a:srgbClr val="FF6D93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 animBg="1"/>
      <p:bldP spid="83" grpId="0" bldLvl="0" animBg="1"/>
      <p:bldP spid="8" grpId="0" animBg="1"/>
      <p:bldP spid="10" grpId="0" bldLvl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花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9535" y="2953385"/>
            <a:ext cx="3473450" cy="3906520"/>
          </a:xfrm>
          <a:prstGeom prst="rect">
            <a:avLst/>
          </a:prstGeom>
        </p:spPr>
      </p:pic>
      <p:pic>
        <p:nvPicPr>
          <p:cNvPr id="5" name="图片 4" descr="花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450" y="2931160"/>
            <a:ext cx="3514725" cy="39287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71465" y="1511300"/>
            <a:ext cx="3175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>
                <a:solidFill>
                  <a:srgbClr val="5D98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SUMMER</a:t>
            </a:r>
            <a:endParaRPr lang="en-US" altLang="zh-CN" sz="3600">
              <a:solidFill>
                <a:srgbClr val="5D98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蝴蝶结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900" y="3744595"/>
            <a:ext cx="4902200" cy="6546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14190" y="3888105"/>
            <a:ext cx="3563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watching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69310" y="1285240"/>
            <a:ext cx="545338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5000" dirty="0">
                <a:solidFill>
                  <a:srgbClr val="5D98D5"/>
                </a:solidFill>
                <a:latin typeface="汉仪细行楷简" panose="02010609000101010101" pitchFamily="49" charset="-122"/>
                <a:ea typeface="汉仪细行楷简" panose="02010609000101010101" pitchFamily="49" charset="-122"/>
              </a:rPr>
              <a:t>谢</a:t>
            </a:r>
            <a:r>
              <a:rPr lang="zh-CN" altLang="en-US" sz="8000" dirty="0">
                <a:solidFill>
                  <a:srgbClr val="5D98D5"/>
                </a:solidFill>
                <a:latin typeface="汉仪细行楷简" panose="02010609000101010101" pitchFamily="49" charset="-122"/>
                <a:ea typeface="汉仪细行楷简" panose="02010609000101010101" pitchFamily="49" charset="-122"/>
              </a:rPr>
              <a:t>谢观看</a:t>
            </a:r>
            <a:endParaRPr lang="zh-CN" altLang="en-US" sz="8000" dirty="0">
              <a:solidFill>
                <a:srgbClr val="5D98D5"/>
              </a:solidFill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9" grpId="0"/>
      <p:bldP spid="2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2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3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4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5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6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7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8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9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10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11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12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13.xml><?xml version="1.0" encoding="utf-8"?>
<p:tagLst xmlns:p="http://schemas.openxmlformats.org/presentationml/2006/main">
  <p:tag name="KSO_WM_DIAGRAM_VIRTUALLY_FRAME" val="{&quot;height&quot;:224.07223958333316,&quot;left&quot;:0,&quot;top&quot;:170.75,&quot;width&quot;:902}"/>
</p:tagLst>
</file>

<file path=ppt/tags/tag14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15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16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17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18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19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0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1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2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3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4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5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6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7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8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29.xml><?xml version="1.0" encoding="utf-8"?>
<p:tagLst xmlns:p="http://schemas.openxmlformats.org/presentationml/2006/main">
  <p:tag name="KSO_WM_DIAGRAM_VIRTUALLY_FRAME" val="{&quot;height&quot;:319.80015748031497,&quot;left&quot;:107.4,&quot;top&quot;:89.2,&quot;width&quot;:695.35}"/>
</p:tagLst>
</file>

<file path=ppt/tags/tag30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1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2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3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4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5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6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7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8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39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40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41.xml><?xml version="1.0" encoding="utf-8"?>
<p:tagLst xmlns:p="http://schemas.openxmlformats.org/presentationml/2006/main">
  <p:tag name="KSO_WM_DIAGRAM_VIRTUALLY_FRAME" val="{&quot;height&quot;:333.67496062992126,&quot;left&quot;:93,&quot;top&quot;:102.87503937007872,&quot;width&quot;:796.55}"/>
</p:tagLst>
</file>

<file path=ppt/tags/tag42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43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44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45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46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47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48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49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50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51.xml><?xml version="1.0" encoding="utf-8"?>
<p:tagLst xmlns:p="http://schemas.openxmlformats.org/presentationml/2006/main">
  <p:tag name="KSO_WM_DIAGRAM_VIRTUALLY_FRAME" val="{&quot;height&quot;:211.07307086614173,&quot;left&quot;:71.15692913385826,&quot;top&quot;:166.61346456692914,&quot;width&quot;:816.5430708661418}"/>
</p:tagLst>
</file>

<file path=ppt/tags/tag52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844</Words>
  <Application>WPS 演示</Application>
  <PresentationFormat>宽屏</PresentationFormat>
  <Paragraphs>108</Paragraphs>
  <Slides>10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汉仪细行楷简</vt:lpstr>
      <vt:lpstr>仿宋_GB2312</vt:lpstr>
      <vt:lpstr>仿宋</vt:lpstr>
      <vt:lpstr>Arial Unicode MS</vt:lpstr>
      <vt:lpstr>等线</vt:lpstr>
      <vt:lpstr>Calibri</vt:lpstr>
      <vt:lpstr>Gulim</vt:lpstr>
      <vt:lpstr>Aller Light</vt:lpstr>
      <vt:lpstr>华文黑体</vt:lpstr>
      <vt:lpstr>黑体</vt:lpstr>
      <vt:lpstr>Arial</vt:lpstr>
      <vt:lpstr>Malgun Gothic</vt:lpstr>
      <vt:lpstr>HelveticaNeue LT 43 LightEx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清新夏天</dc:title>
  <dc:creator>第一PPT</dc:creator>
  <cp:keywords>www.1ppt.com</cp:keywords>
  <dc:description>www.1ppt.com</dc:description>
  <cp:lastModifiedBy>Administrator</cp:lastModifiedBy>
  <cp:revision>8</cp:revision>
  <dcterms:created xsi:type="dcterms:W3CDTF">2017-06-16T01:38:00Z</dcterms:created>
  <dcterms:modified xsi:type="dcterms:W3CDTF">2025-04-16T06:53:00Z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271FEDDA5B154BAF8C0BD7B2B2AD4C19_13</vt:lpwstr>
  </property>
  <property fmtid="{D5CDD505-2E9C-101B-9397-08002B2CF9AE}" pid="3" name="KSOProductBuildVer">
    <vt:lpwstr>2052-12.1.0.20784</vt:lpwstr>
  </property>
</Properties>
</file>