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63" r:id="rId1"/>
    <p:sldMasterId id="2147492000" r:id="rId2"/>
  </p:sldMasterIdLst>
  <p:notesMasterIdLst>
    <p:notesMasterId r:id="rId3"/>
  </p:notesMasterIdLst>
  <p:sldIdLst>
    <p:sldId id="4072" r:id="rId4"/>
    <p:sldId id="4076" r:id="rId5"/>
    <p:sldId id="4080" r:id="rId6"/>
    <p:sldId id="4083" r:id="rId7"/>
    <p:sldId id="4086" r:id="rId8"/>
    <p:sldId id="4089" r:id="rId9"/>
    <p:sldId id="4092" r:id="rId10"/>
    <p:sldId id="4095" r:id="rId11"/>
    <p:sldId id="4098" r:id="rId12"/>
    <p:sldId id="4101" r:id="rId13"/>
    <p:sldId id="4104" r:id="rId14"/>
    <p:sldId id="4107" r:id="rId15"/>
    <p:sldId id="4110" r:id="rId16"/>
    <p:sldId id="4113" r:id="rId17"/>
    <p:sldId id="4116" r:id="rId18"/>
    <p:sldId id="4119" r:id="rId19"/>
    <p:sldId id="4122" r:id="rId20"/>
    <p:sldId id="4125" r:id="rId21"/>
    <p:sldId id="4128" r:id="rId22"/>
    <p:sldId id="4131" r:id="rId23"/>
    <p:sldId id="4134" r:id="rId24"/>
    <p:sldId id="4137" r:id="rId25"/>
    <p:sldId id="4140" r:id="rId26"/>
    <p:sldId id="4143" r:id="rId27"/>
    <p:sldId id="4146" r:id="rId28"/>
    <p:sldId id="4149" r:id="rId29"/>
    <p:sldId id="4152" r:id="rId30"/>
    <p:sldId id="4155" r:id="rId31"/>
    <p:sldId id="415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64" r:id="rId1"/>
    <p:sldLayoutId id="2147491965" r:id="rId2"/>
    <p:sldLayoutId id="2147491966" r:id="rId3"/>
    <p:sldLayoutId id="2147491967" r:id="rId4"/>
    <p:sldLayoutId id="2147491968" r:id="rId5"/>
    <p:sldLayoutId id="2147491969" r:id="rId6"/>
    <p:sldLayoutId id="2147491970" r:id="rId7"/>
    <p:sldLayoutId id="2147491971" r:id="rId8"/>
    <p:sldLayoutId id="2147491972" r:id="rId9"/>
    <p:sldLayoutId id="2147491973" r:id="rId10"/>
    <p:sldLayoutId id="21474919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001" r:id="rId1"/>
    <p:sldLayoutId id="2147492002" r:id="rId2"/>
    <p:sldLayoutId id="2147492003" r:id="rId3"/>
    <p:sldLayoutId id="2147492004" r:id="rId4"/>
    <p:sldLayoutId id="2147492005" r:id="rId5"/>
    <p:sldLayoutId id="2147492006" r:id="rId6"/>
    <p:sldLayoutId id="2147492007" r:id="rId7"/>
    <p:sldLayoutId id="2147492008" r:id="rId8"/>
    <p:sldLayoutId id="2147492009" r:id="rId9"/>
    <p:sldLayoutId id="2147492010" r:id="rId10"/>
    <p:sldLayoutId id="21474920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2024年电子商务市场分析及投资前景预测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电子商务市场概述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2024年电子商务市场分析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投资前景预测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政策环境与监管趋势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未来展望与建议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电子商务市场概述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电子商务定义与分类</a:t>
            </a:r>
            <a:endParaRPr altLang="en-US" lang="zh-CN"/>
          </a:p>
        </p:txBody>
      </p:sp>
      <p:sp>
        <p:nvSpPr>
          <p:cNvPr id="1048900" name="正文"/>
          <p:cNvSpPr txBox="1"/>
          <p:nvPr>
            <p:custDataLst>
              <p:tags r:id="rId1"/>
            </p:custDataLst>
          </p:nvPr>
        </p:nvSpPr>
        <p:spPr>
          <a:xfrm>
            <a:off x="2332545" y="2113223"/>
            <a:ext cx="7527684" cy="15825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电子商务定义：电子商务是指在互联网、内部网和增值网上以电子交易方式进行交易活动和相关服务活动，是传统商业活动各环节的电子化、网络化。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标题"/>
          <p:cNvSpPr txBox="1"/>
          <p:nvPr>
            <p:custDataLst>
              <p:tags r:id="rId2"/>
            </p:custDataLst>
          </p:nvPr>
        </p:nvSpPr>
        <p:spPr>
          <a:xfrm>
            <a:off x="2332545" y="1364400"/>
            <a:ext cx="7527684" cy="5941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04" name="正文"/>
          <p:cNvSpPr txBox="1"/>
          <p:nvPr>
            <p:custDataLst>
              <p:tags r:id="rId3"/>
            </p:custDataLst>
          </p:nvPr>
        </p:nvSpPr>
        <p:spPr>
          <a:xfrm>
            <a:off x="2332545" y="4594860"/>
            <a:ext cx="7527684" cy="15825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电子商务分类：根据交易主体的不同，电子商务可以分为B2B、B2C、C2C、B2G等类型。其中，B2B是指企业之间的交易，B2C是指企业与消费者之间的交易，C2C是指消费者之间的交易，B2G是指企业与政府之间的交易。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4"/>
            </p:custDataLst>
          </p:nvPr>
        </p:nvSpPr>
        <p:spPr>
          <a:xfrm>
            <a:off x="2332545" y="3846037"/>
            <a:ext cx="7527684" cy="5941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电子商务市场发展历程</a:t>
            </a:r>
            <a:endParaRPr altLang="en-US" lang="zh-CN"/>
          </a:p>
        </p:txBody>
      </p:sp>
      <p:sp>
        <p:nvSpPr>
          <p:cNvPr id="10489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高速发展阶段：90年代末至2000年初，互联网的普及推动了电子商务的高速发展。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起步阶段：90年代初，电子商务概念刚刚兴起，主要以电子数据交换（EDI）为主要手段。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创新发展阶段：2000年代中期至今，电子商务不断拓展新的业务领域和应用场景，移动电商、社交电商等新业态不断涌现。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智能化发展阶段：随着人工智能、大数据等技术的广泛应用，电子商务逐渐向智能化、个性化方向发展。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电子商务市场现状分析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发展趋势：移动化、智能化、社交化、线上线下融合化等趋势明显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竞争格局：市场参与者众多，竞争激烈，同时也不断涌现出新的商业模式和竞争格局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用户规模：全球电子商务用户数量持续增长，覆盖范围广泛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交易规模：全球电子商务交易规模逐年攀升，成为经济增长的重要推动力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2024年电子商务市场分析</a:t>
            </a:r>
            <a:endParaRPr altLang="en-US" dirty="0" lang="zh-CN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2024年全球电子商务市场规模预计达到4.2万亿美元，较2023年增长15%。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中国电子商务市场在2024年将占据全球市场的40%，成为全球最大的电子商务市场。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东南亚地区的电子商务市场在2024年预计增长20%，成为全球增长最快的电子商务市场之一。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欧洲电子商务市场在2024年预计达到1.8万亿美元，较2023年增长12%。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竞争对手数量及市场份额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竞争者类型：平台型、自营型等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竞争者优劣势分析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竞争策略：价格战、品牌建设、技术创新等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消费习惯：线上购物已成为主流，消费者更注重便捷、个性化与体验感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购买决策：价格、品质与服务是关键因素，消费者更加理性与审慎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社交媒体影响：社交媒体成为消费决策的重要参考，网红、KOL带货效应显著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移动支付普及：移动支付成为常态，无接触式交易备受青睐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2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物流配送：如何提高配送效率，降低配送成本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网络安全：如何保障用户信息和交易安全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竞争激烈：行业内竞争激烈，企业需要不断创新以保持竞争力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法律法规：需要遵守的法律法规较多，需要企业加强合规管理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49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3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电子商务市场增长趋势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投资机会与潜力行业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政策支持与市场机遇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风险评估与应对策略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3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电子商务市场将进一步扩大，覆盖更多行业和地区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移动电商将持续增长，成为主流购物方式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人工智能和大数据技术将深度应用于电商领域，提升用户体验和运营效率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跨境电商将迎来更多机遇，助力中国品牌走向全球市场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潜在风险与应对策略</a:t>
            </a:r>
            <a:endParaRPr altLang="en-US" lang="zh-CN"/>
          </a:p>
        </p:txBody>
      </p:sp>
      <p:sp>
        <p:nvSpPr>
          <p:cNvPr id="10494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数据安全风险：电子商务企业需要保护用户数据的安全，防止数据泄露和被攻击，同时需要加强数据管理和备份工作。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物流配送风险：电子商务企业的物流配送是关键环节，企业需要选择可靠的物流合作伙伴，保证货物的及时送达和运输安全。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竞争激烈：随着电子商务市场的不断发展，竞争越来越激烈，企业需要不断创新以保持竞争优势。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法律法规风险：电子商务涉及到诸多法律法规问题，企业需要严格遵守相关法律法规，避免因违规行为受到处罚。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关注行业趋势，选择有发展潜力的领域进行投资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深入研究公司基本面，选择优质企业进行投资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分散投资，降低风险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关注政策法规，避免投资违规风险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优秀电商企业案例介绍</a:t>
            </a:r>
            <a:endParaRPr altLang="en-US" lang="zh-CN"/>
          </a:p>
        </p:txBody>
      </p:sp>
      <p:sp>
        <p:nvSpPr>
          <p:cNvPr id="10495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阿里巴巴：中国最大的电子商务平台之一，涵盖零售、批发、支付等领域。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亚马逊：全球最大的电子商务公司之一，以其高效的物流系统和丰富的产品选择而闻名。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京东：中国主要的电子商务平台之一，以快速配送和正品保证而受到消费者信赖。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拼多多：中国社交电商的代表，通过社交网络推广和团购模式实现了快速扩张。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创新模式与运营策略分析</a:t>
            </a:r>
            <a:endParaRPr altLang="en-US" lang="zh-CN"/>
          </a:p>
        </p:txBody>
      </p:sp>
      <p:sp>
        <p:nvSpPr>
          <p:cNvPr id="10496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创新模式：介绍成功案例的创新点，如技术、业务、营销等方面的创新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运营策略：分析成功案例的运营策略，如用户定位、产品定位、市场定位等方面的策略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竞争优势：分析成功案例的竞争优势，如品牌、渠道、资源等方面的优势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未来发展：预测成功案例未来的发展趋势，如市场前景、竞争格局等方面的预测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成功因素总结与借鉴</a:t>
            </a:r>
            <a:endParaRPr altLang="en-US" lang="zh-CN"/>
          </a:p>
        </p:txBody>
      </p:sp>
      <p:sp>
        <p:nvSpPr>
          <p:cNvPr id="10496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市场需求：分析目标市场的需求和趋势，提供有针对性的产品和服务。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合作伙伴关系：建立良好的合作伙伴关系，实现资源共享和互利共赢。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品牌建设：强化品牌形象和知名度，提高用户忠诚度和口碑传播。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技术创新：不断进行技术升级和创新，提高用户体验和竞争优势。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政策环境与监管趋势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8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政策对电子商务市场的影响分析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电子商务相关政策出台情况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未来政策走向预测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政策环境对投资前景的影响分析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监管趋势与影响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政策环境对电子商务市场的影响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监管趋势对电子商务行业的规范作用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监管政策对投资前景的影响分析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政策环境与监管趋势的未来展望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企业合规与风险防范</a:t>
            </a:r>
            <a:endParaRPr altLang="en-US" lang="zh-CN"/>
          </a:p>
        </p:txBody>
      </p:sp>
      <p:sp>
        <p:nvSpPr>
          <p:cNvPr id="10499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电子商务企业需遵守相关法律法规，确保合规经营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监管部门加强对电子商务市场的监管力度，防止不正当竞争和违法行为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企业应建立完善的风险防范机制，预防潜在的法律风险和经济损失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电子商务企业应加强与监管部门的沟通与合作，共同推动市场的健康发展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49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未来市场发展趋势预测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跨境电商将逐渐成为全球电商市场的重要力量。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线上线下融合的新零售模式将进一步普及和完善。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人工智能技术驱动的智能化购物体验将成为主流。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社交电商和内容电商将进一步崛起，引领行业增长。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企业战略规划建议</a:t>
            </a:r>
            <a:endParaRPr altLang="en-US" lang="zh-CN"/>
          </a:p>
        </p:txBody>
      </p:sp>
      <p:sp>
        <p:nvSpPr>
          <p:cNvPr id="10500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优化供应链管理，降低成本，提高效率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建立强大的品牌形象，提高品牌知名度和美誉度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加强数据分析能力，精准定位客户需求，提高客户满意度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积极拓展海外市场，寻求新的增长点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行业合作与共赢机遇</a:t>
            </a:r>
            <a:endParaRPr altLang="en-US" lang="zh-CN"/>
          </a:p>
        </p:txBody>
      </p:sp>
      <p:sp>
        <p:nvSpPr>
          <p:cNvPr id="10501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行业整合与跨界合作：电子商务企业将与更多行业进行整合，实现跨界合作，共同打造生态圈。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跨境电商的崛起：随着全球化的加速和消费者需求的多样化，跨境电商将迎来更多的发展机遇。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技术创新推动行业变革：人工智能、大数据、云计算等新技术将进一步推动电子商务行业的变革，提升用户体验和运营效率。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绿色电商的发展：随着环保意识的提高，绿色电商将成为行业未来的发展趋势，推动可持续发展。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7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7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7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2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2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2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2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2024-01-06T09:17:43Z</dcterms:created>
  <dcterms:modified xsi:type="dcterms:W3CDTF">2024-01-06T09:17:43Z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bb72622af84547f89ec2a26030155b67_21</vt:lpwstr>
  </property>
</Properties>
</file>