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9714" r:id="rId1"/>
    <p:sldMasterId id="2147509751" r:id="rId2"/>
  </p:sldMasterIdLst>
  <p:notesMasterIdLst>
    <p:notesMasterId r:id="rId3"/>
  </p:notesMasterIdLst>
  <p:sldIdLst>
    <p:sldId id="12317" r:id="rId4"/>
    <p:sldId id="12320" r:id="rId5"/>
    <p:sldId id="12323" r:id="rId6"/>
    <p:sldId id="12326" r:id="rId7"/>
    <p:sldId id="12329" r:id="rId8"/>
    <p:sldId id="12332" r:id="rId9"/>
    <p:sldId id="12335" r:id="rId10"/>
    <p:sldId id="12338" r:id="rId11"/>
    <p:sldId id="12341" r:id="rId12"/>
    <p:sldId id="12344" r:id="rId13"/>
    <p:sldId id="12347" r:id="rId14"/>
    <p:sldId id="12350" r:id="rId15"/>
    <p:sldId id="12353" r:id="rId16"/>
    <p:sldId id="12356" r:id="rId17"/>
    <p:sldId id="12359" r:id="rId18"/>
    <p:sldId id="12362" r:id="rId19"/>
    <p:sldId id="12365" r:id="rId20"/>
    <p:sldId id="12368" r:id="rId21"/>
    <p:sldId id="12371" r:id="rId22"/>
    <p:sldId id="12374" r:id="rId23"/>
    <p:sldId id="12377" r:id="rId24"/>
    <p:sldId id="12380" r:id="rId25"/>
    <p:sldId id="12383" r:id="rId26"/>
    <p:sldId id="12386" r:id="rId27"/>
    <p:sldId id="12389" r:id="rId28"/>
    <p:sldId id="12393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9715" r:id="rId1"/>
    <p:sldLayoutId id="2147509716" r:id="rId2"/>
    <p:sldLayoutId id="2147509717" r:id="rId3"/>
    <p:sldLayoutId id="2147509718" r:id="rId4"/>
    <p:sldLayoutId id="2147509719" r:id="rId5"/>
    <p:sldLayoutId id="2147509720" r:id="rId6"/>
    <p:sldLayoutId id="2147509721" r:id="rId7"/>
    <p:sldLayoutId id="2147509722" r:id="rId8"/>
    <p:sldLayoutId id="2147509723" r:id="rId9"/>
    <p:sldLayoutId id="2147509724" r:id="rId10"/>
    <p:sldLayoutId id="214750972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9752" r:id="rId1"/>
    <p:sldLayoutId id="2147509753" r:id="rId2"/>
    <p:sldLayoutId id="2147509754" r:id="rId3"/>
    <p:sldLayoutId id="2147509755" r:id="rId4"/>
    <p:sldLayoutId id="2147509756" r:id="rId5"/>
    <p:sldLayoutId id="2147509757" r:id="rId6"/>
    <p:sldLayoutId id="2147509758" r:id="rId7"/>
    <p:sldLayoutId id="2147509759" r:id="rId8"/>
    <p:sldLayoutId id="2147509760" r:id="rId9"/>
    <p:sldLayoutId id="2147509761" r:id="rId10"/>
    <p:sldLayoutId id="2147509762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tags" Target="../tags/tag147.xml"/><Relationship Id="rId14" Type="http://schemas.openxmlformats.org/officeDocument/2006/relationships/tags" Target="../tags/tag148.xml"/><Relationship Id="rId15" Type="http://schemas.openxmlformats.org/officeDocument/2006/relationships/tags" Target="../tags/tag149.xml"/><Relationship Id="rId16" Type="http://schemas.openxmlformats.org/officeDocument/2006/relationships/tags" Target="../tags/tag150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tags" Target="../tags/tag178.xml"/><Relationship Id="rId14" Type="http://schemas.openxmlformats.org/officeDocument/2006/relationships/tags" Target="../tags/tag179.xml"/><Relationship Id="rId15" Type="http://schemas.openxmlformats.org/officeDocument/2006/relationships/tags" Target="../tags/tag180.xml"/><Relationship Id="rId16" Type="http://schemas.openxmlformats.org/officeDocument/2006/relationships/tags" Target="../tags/tag181.xml"/><Relationship Id="rId17" Type="http://schemas.openxmlformats.org/officeDocument/2006/relationships/tags" Target="../tags/tag182.xml"/><Relationship Id="rId18" Type="http://schemas.openxmlformats.org/officeDocument/2006/relationships/tags" Target="../tags/tag183.xml"/><Relationship Id="rId19" Type="http://schemas.openxmlformats.org/officeDocument/2006/relationships/tags" Target="../tags/tag184.xml"/><Relationship Id="rId20" Type="http://schemas.openxmlformats.org/officeDocument/2006/relationships/tags" Target="../tags/tag185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tags" Target="../tags/tag198.xml"/><Relationship Id="rId14" Type="http://schemas.openxmlformats.org/officeDocument/2006/relationships/tags" Target="../tags/tag199.xml"/><Relationship Id="rId15" Type="http://schemas.openxmlformats.org/officeDocument/2006/relationships/tags" Target="../tags/tag200.xml"/><Relationship Id="rId16" Type="http://schemas.openxmlformats.org/officeDocument/2006/relationships/tags" Target="../tags/tag201.xml"/><Relationship Id="rId17" Type="http://schemas.openxmlformats.org/officeDocument/2006/relationships/tags" Target="../tags/tag202.xml"/><Relationship Id="rId18" Type="http://schemas.openxmlformats.org/officeDocument/2006/relationships/tags" Target="../tags/tag203.xml"/><Relationship Id="rId19" Type="http://schemas.openxmlformats.org/officeDocument/2006/relationships/tags" Target="../tags/tag204.xml"/><Relationship Id="rId20" Type="http://schemas.openxmlformats.org/officeDocument/2006/relationships/tags" Target="../tags/tag205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tags" Target="../tags/tag29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tags" Target="../tags/tag339.xml"/><Relationship Id="rId14" Type="http://schemas.openxmlformats.org/officeDocument/2006/relationships/tags" Target="../tags/tag340.xml"/><Relationship Id="rId15" Type="http://schemas.openxmlformats.org/officeDocument/2006/relationships/tags" Target="../tags/tag341.xml"/><Relationship Id="rId16" Type="http://schemas.openxmlformats.org/officeDocument/2006/relationships/tags" Target="../tags/tag342.xml"/><Relationship Id="rId17" Type="http://schemas.openxmlformats.org/officeDocument/2006/relationships/tags" Target="../tags/tag343.xml"/><Relationship Id="rId18" Type="http://schemas.openxmlformats.org/officeDocument/2006/relationships/tags" Target="../tags/tag344.xml"/><Relationship Id="rId19" Type="http://schemas.openxmlformats.org/officeDocument/2006/relationships/tags" Target="../tags/tag345.xml"/><Relationship Id="rId20" Type="http://schemas.openxmlformats.org/officeDocument/2006/relationships/tags" Target="../tags/tag346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tags" Target="../tags/tag353.xml"/><Relationship Id="rId8" Type="http://schemas.openxmlformats.org/officeDocument/2006/relationships/tags" Target="../tags/tag354.xml"/><Relationship Id="rId9" Type="http://schemas.openxmlformats.org/officeDocument/2006/relationships/tags" Target="../tags/tag355.xml"/><Relationship Id="rId10" Type="http://schemas.openxmlformats.org/officeDocument/2006/relationships/tags" Target="../tags/tag356.xml"/><Relationship Id="rId11" Type="http://schemas.openxmlformats.org/officeDocument/2006/relationships/tags" Target="../tags/tag357.xml"/><Relationship Id="rId12" Type="http://schemas.openxmlformats.org/officeDocument/2006/relationships/tags" Target="../tags/tag358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tags" Target="../tags/tag363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/>
          <a:p>
            <a:r>
              <a:rPr altLang="en-US" dirty="0" lang="zh-CN"/>
              <a:t>2024年农业行业精准农业技术计划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cxnSp>
        <p:nvCxnSpPr>
          <p:cNvPr id="3145755" name="直接连接符 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860778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24395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9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7188012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0" name="序号"/>
          <p:cNvSpPr txBox="1"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0433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7"/>
            </p:custDataLst>
          </p:nvPr>
        </p:nvSpPr>
        <p:spPr>
          <a:xfrm>
            <a:off x="1062390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精准农业技术发展现状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8"/>
            </p:custDataLst>
          </p:nvPr>
        </p:nvSpPr>
        <p:spPr>
          <a:xfrm>
            <a:off x="537057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9"/>
            </p:custDataLst>
          </p:nvPr>
        </p:nvSpPr>
        <p:spPr>
          <a:xfrm>
            <a:off x="5389624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精准农业技术计划实施方案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320695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11"/>
            </p:custDataLst>
          </p:nvPr>
        </p:nvSpPr>
        <p:spPr>
          <a:xfrm>
            <a:off x="3226007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2024年精准农业技术计划目标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12"/>
            </p:custDataLst>
          </p:nvPr>
        </p:nvSpPr>
        <p:spPr>
          <a:xfrm>
            <a:off x="753419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3"/>
            </p:custDataLst>
          </p:nvPr>
        </p:nvSpPr>
        <p:spPr>
          <a:xfrm>
            <a:off x="7553241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精准农业技术计划预期成果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4"/>
            </p:custDataLst>
          </p:nvPr>
        </p:nvSpPr>
        <p:spPr>
          <a:xfrm>
            <a:off x="969781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5"/>
            </p:custDataLst>
          </p:nvPr>
        </p:nvSpPr>
        <p:spPr>
          <a:xfrm>
            <a:off x="9716860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保障措施与政策建议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1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9351629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精准农业技术发展现状</a:t>
            </a:r>
            <a:endParaRPr altLang="en-US" dirty="0" lang="zh-CN"/>
          </a:p>
        </p:txBody>
      </p:sp>
      <p:sp>
        <p:nvSpPr>
          <p:cNvPr id="10488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精准农业技术定义</a:t>
            </a:r>
            <a:endParaRPr altLang="en-US" lang="zh-CN"/>
          </a:p>
        </p:txBody>
      </p:sp>
      <p:sp>
        <p:nvSpPr>
          <p:cNvPr id="104894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精准农业技术是指利用信息技术、大数据、物联网等手段，实现农业生产的精细化、智能化和可持续化发展。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4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精准农业技术包括土壤监测、作物监测、智能灌溉、智能施肥、智能喷药等多项技术。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5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精准农业技术可以提高农业生产效率、降低生产成本、减少环境污染、提高农产品品质和安全性。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6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精准农业技术是未来农业发展的重要方向，将为全球农业生产带来革命性的变化。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精准农业技术应用现状</a:t>
            </a:r>
            <a:endParaRPr altLang="en-US" lang="zh-CN"/>
          </a:p>
        </p:txBody>
      </p:sp>
      <p:sp>
        <p:nvSpPr>
          <p:cNvPr id="104900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精准种植：利用卫星遥感和地理信息系统等技术，实现精准播种、施肥和喷药。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精准养殖：通过智能化养殖设备和物联网技术，实现养殖环境的实时监测和调控，提高养殖效率。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精准灌溉：利用土壤湿度传感器和气象数据，实现智能灌溉和节水农业。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精准收获：利用机器视觉和智能识别技术，实现农作物的精准收获和自动化采摘。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精准农业技术发展面临的挑战</a:t>
            </a:r>
            <a:endParaRPr altLang="en-US" lang="zh-CN"/>
          </a:p>
        </p:txBody>
      </p:sp>
      <p:sp>
        <p:nvSpPr>
          <p:cNvPr id="104904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数据安全和隐私保护问题：精准农业技术涉及大量的数据采集、传输和处理，如何保障数据的安全和隐私是一个重要的问题。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技术成本高昂：目前精准农业技术所需的设备和系统价格较高，限制了其普及和应用。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技术标准不统一：目前精准农业技术缺乏统一的标准和规范，导致不同系统之间的兼容性和互操作性差。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技术培训和服务支持不足：目前精准农业技术的培训和服务支持不足，影响了技术的推广和应用效果。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2024年精准农业技术计划目标</a:t>
            </a:r>
            <a:endParaRPr altLang="en-US" dirty="0" lang="zh-CN"/>
          </a:p>
        </p:txBody>
      </p:sp>
      <p:sp>
        <p:nvSpPr>
          <p:cNvPr id="10491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提高农业生产效率</a:t>
            </a:r>
            <a:endParaRPr altLang="en-US" lang="zh-CN"/>
          </a:p>
        </p:txBody>
      </p:sp>
      <p:sp>
        <p:nvSpPr>
          <p:cNvPr id="104915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5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6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目标：通过精准农业技术，提高农业生产效率，降低生产成本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6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6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实施方案：利用大数据、物联网、人工智能等技术手段，实现精准播种、施肥、灌溉和收获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7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7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预期成果：提高农产品产量和质量，优化资源配置，提升农业整体效益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7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7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实施计划：制定具体实施方案和时间表，明确责任分工和考核指标，确保计划顺利实施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提升农产品品质</a:t>
            </a:r>
            <a:endParaRPr altLang="en-US" lang="zh-CN"/>
          </a:p>
        </p:txBody>
      </p:sp>
      <p:sp>
        <p:nvSpPr>
          <p:cNvPr id="104921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提高农产品质量安全水平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增加农产品附加值，提高农民收入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提升农业品牌形象，增强市场竞争力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降低农药残留，保障消费者健康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实现农业可持续发展</a:t>
            </a:r>
            <a:endParaRPr altLang="en-US" lang="zh-CN"/>
          </a:p>
        </p:txBody>
      </p:sp>
      <p:sp>
        <p:nvSpPr>
          <p:cNvPr id="104928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提高农业生产效率：通过精准农业技术，优化资源配置，降低生产成本，提高农业生产效率。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保护生态环境：精准农业技术可以减少化肥和农药的使用，降低对环境的污染，保护生态环境。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促进农村经济发展：精准农业技术的应用将带动农村经济的发展，提高农民收入水平，缩小城乡差距。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6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提升农产品质量：精准农业技术有助于实现农产品可追溯，提高农产品质量安全水平。</a:t>
            </a:r>
            <a:endParaRPr altLang="en-US" dirty="0" sz="16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8000"/>
          </a:bodyPr>
          <a:p>
            <a:r>
              <a:rPr altLang="en-US" dirty="0" lang="zh-CN"/>
              <a:t>精准农业技术计划实施方案</a:t>
            </a:r>
            <a:endParaRPr altLang="en-US" dirty="0" lang="zh-CN"/>
          </a:p>
        </p:txBody>
      </p:sp>
      <p:sp>
        <p:nvSpPr>
          <p:cNvPr id="10493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推广智能农业装备</a:t>
            </a:r>
            <a:endParaRPr altLang="en-US" lang="zh-CN"/>
          </a:p>
        </p:txBody>
      </p:sp>
      <p:sp>
        <p:nvSpPr>
          <p:cNvPr id="104941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1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2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预期成果：提高农业产值，增加农民收入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2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实施计划：制定推广方案，组织培训和技术支持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计划目标：提高农业生产效率，降低成本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实施方案：推广智能农业装备，如无人机、智能灌溉系统等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建立精准农业信息服务平台</a:t>
            </a:r>
            <a:endParaRPr altLang="en-US" lang="zh-CN"/>
          </a:p>
        </p:txBody>
      </p:sp>
      <p:sp>
        <p:nvSpPr>
          <p:cNvPr id="104946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7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8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资源整合：整合政府、企业和科研机构等资源，实现信息共享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8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服务对象：面向农户、农业企业和政府等用户，提供定制化服务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8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平台功能：提供农业数据监测、分析和预测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9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技术支持：利用物联网、大数据和人工智能等技术手段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加强农业科技创新与人才培养</a:t>
            </a:r>
            <a:endParaRPr altLang="en-US" lang="zh-CN"/>
          </a:p>
        </p:txBody>
      </p:sp>
      <p:sp>
        <p:nvSpPr>
          <p:cNvPr id="104952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2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3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培养农业科技人才：通过高校、科研机构等途径，培养一批具备农业科技创新能力的人才。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3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3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加强农业科技研发：加大对农业科技研发的投入，鼓励企业、高校、科研机构等开展农业科技创新活动。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4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推广农业科技成果：将农业科技成果转化为实际生产力，提高农业生产效率。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4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促进农业科技交流与合作：加强国际间农业科技交流与合作，引进国外先进的农业科技成果和经验。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推进农业生态保护与修复</a:t>
            </a:r>
            <a:endParaRPr altLang="en-US" lang="zh-CN"/>
          </a:p>
        </p:txBody>
      </p:sp>
      <p:sp>
        <p:nvSpPr>
          <p:cNvPr id="104958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实施土壤污染防治行动计划，加强土壤污染源头控制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9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推广生态友好型农业模式，减少化肥和农药使用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9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开展退化土地修复工程，提高土地资源利用效率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0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加强农业生态环境监测与评估，及时掌握农业生态状况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8000"/>
          </a:bodyPr>
          <a:p>
            <a:r>
              <a:rPr altLang="en-US" dirty="0" lang="zh-CN"/>
              <a:t>精准农业技术计划预期成果</a:t>
            </a:r>
            <a:endParaRPr altLang="en-US" dirty="0" lang="zh-CN"/>
          </a:p>
        </p:txBody>
      </p:sp>
      <p:sp>
        <p:nvSpPr>
          <p:cNvPr id="10496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提高农业生产效益</a:t>
            </a:r>
            <a:endParaRPr altLang="en-US" lang="zh-CN"/>
          </a:p>
        </p:txBody>
      </p:sp>
      <p:sp>
        <p:nvSpPr>
          <p:cNvPr id="104969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精准施肥：减少化肥使用，提高产量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智能灌溉：节约水资源，提高灌溉效率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无人机植保：减少农药使用，提高植保效果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精准种植：优化种植结构，提高土地利用率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促进农民收入增长</a:t>
            </a:r>
            <a:endParaRPr altLang="en-US" lang="zh-CN"/>
          </a:p>
        </p:txBody>
      </p:sp>
      <p:sp>
        <p:nvSpPr>
          <p:cNvPr id="104974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提高农产品产量和品质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降低生产成本和风险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优化资源配置和利用效率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促进农业可持续发展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提升农业整体竞争力</a:t>
            </a:r>
            <a:endParaRPr altLang="en-US" lang="zh-CN"/>
          </a:p>
        </p:txBody>
      </p:sp>
      <p:sp>
        <p:nvSpPr>
          <p:cNvPr id="104979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提高农业生产效率：通过精准农业技术，优化农业生产流程，降低成本，提高产量。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9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提升农产品品质：精准农业技术可以帮助农民更好地控制农产品的品质和安全性，满足市场需求。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0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增强农业抗风险能力：精准农业技术可以实时监测作物生长情况，及时发现并解决问题，减少损失。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0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促进农业可持续发展：精准农业技术可以提高土地、水资源等利用效率，减少环境污染，促进农业可持续发展。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保障国家粮食安全</a:t>
            </a:r>
            <a:endParaRPr altLang="en-US" lang="zh-CN"/>
          </a:p>
        </p:txBody>
      </p:sp>
      <p:sp>
        <p:nvSpPr>
          <p:cNvPr id="104984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提高农业生产效率，降低生产成本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5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优化资源配置，提高土地利用率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6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精准施肥灌溉，减少化肥和农药的使用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6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提高农产品品质和安全性，满足市场需求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保障措施与政策建议</a:t>
            </a:r>
            <a:endParaRPr altLang="en-US" dirty="0" lang="zh-CN"/>
          </a:p>
        </p:txBody>
      </p:sp>
      <p:sp>
        <p:nvSpPr>
          <p:cNvPr id="10499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加强政策支持与资金投入</a:t>
            </a:r>
            <a:endParaRPr altLang="en-US" lang="zh-CN"/>
          </a:p>
        </p:txBody>
      </p:sp>
      <p:sp>
        <p:nvSpPr>
          <p:cNvPr id="104995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制定精准农业技术推广政策，鼓励农业企业加大投入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设立专项资金，为精准农业技术研发和应用提供资金支持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优化税收政策，降低精准农业技术企业的税负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加强与金融机构合作，为精准农业技术企业提供贷款和融资支持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完善精准农业技术标准体系</a:t>
            </a:r>
            <a:endParaRPr altLang="en-US" lang="zh-CN"/>
          </a:p>
        </p:txBody>
      </p:sp>
      <p:sp>
        <p:nvSpPr>
          <p:cNvPr id="105001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1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1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制定统一的精准农业技术标准，确保技术的规范化和可操作性。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2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2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加强与国际农业组织的合作，引进国际先进的精准农业技术标准。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2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2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建立精准农业技术标准的培训和推广机制，提高农民和技术人员的技能水平。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3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3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鼓励和支持企业、研究机构等参与精准农业技术标准的制定和修订工作。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推动精准农业技术与传统农业融合发展</a:t>
            </a:r>
            <a:endParaRPr altLang="en-US" lang="zh-CN"/>
          </a:p>
        </p:txBody>
      </p:sp>
      <p:sp>
        <p:nvSpPr>
          <p:cNvPr id="10500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政策支持：政府出台相关政策，鼓励精准农业技术与传统农业的融合发展。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培训与教育：开展精准农业技术培训和宣传活动，提高农民对技术的认知和应用能力。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示范基地建设：建立精准农业技术示范基地，展示技术成果和应用效果，促进技术推广和应用。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技术研发：加大精准农业技术的研发力度，提高技术成熟度和可推广性。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加强国际合作与交流</a:t>
            </a:r>
            <a:endParaRPr altLang="en-US" lang="zh-CN"/>
          </a:p>
        </p:txBody>
      </p:sp>
      <p:sp>
        <p:nvSpPr>
          <p:cNvPr id="105014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建立农业技术合作机制，加强与国际农业组织的联系与合作。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引进国外先进的精准农业技术和管理经验，提高我国农业技术水平。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积极参与国际农业技术交流活动，分享我国在精准农业技术方面的成果和经验。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加强与国外农业科研机构的合作，共同开展农业技术研究和推广工作。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20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稻壳学院</a:t>
            </a:r>
            <a:endParaRPr altLang="en-US" dirty="0" lang="zh-CN"/>
          </a:p>
        </p:txBody>
      </p:sp>
      <p:sp>
        <p:nvSpPr>
          <p:cNvPr id="1050204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206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5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custom20230987_5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87_5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987_5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987_5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5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5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7_5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5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7_5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5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7_5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5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5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5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custom20230987_5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SLIDE_ID" val="custom2023098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1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1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5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53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0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20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5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59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302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363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2024-01-05T11:12:09Z</dcterms:created>
  <dcterms:modified xsi:type="dcterms:W3CDTF">2024-01-05T11:12:09Z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17356e9906d94a05808be93b80cacd3e_21</vt:lpwstr>
  </property>
</Properties>
</file>