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108" r:id="rId1"/>
    <p:sldMasterId id="2147504145" r:id="rId2"/>
  </p:sldMasterIdLst>
  <p:notesMasterIdLst>
    <p:notesMasterId r:id="rId3"/>
  </p:notesMasterIdLst>
  <p:sldIdLst>
    <p:sldId id="9911" r:id="rId4"/>
    <p:sldId id="9914" r:id="rId5"/>
    <p:sldId id="9917" r:id="rId6"/>
    <p:sldId id="9920" r:id="rId7"/>
    <p:sldId id="9926" r:id="rId9"/>
    <p:sldId id="9929" r:id="rId10"/>
    <p:sldId id="9932" r:id="rId11"/>
    <p:sldId id="9935" r:id="rId12"/>
    <p:sldId id="9941" r:id="rId14"/>
    <p:sldId id="9944" r:id="rId15"/>
    <p:sldId id="9947" r:id="rId16"/>
    <p:sldId id="9950" r:id="rId17"/>
    <p:sldId id="9956" r:id="rId19"/>
    <p:sldId id="9959" r:id="rId20"/>
    <p:sldId id="9962" r:id="rId21"/>
    <p:sldId id="9965" r:id="rId22"/>
    <p:sldId id="9971" r:id="rId24"/>
    <p:sldId id="9974" r:id="rId25"/>
    <p:sldId id="9977" r:id="rId26"/>
    <p:sldId id="9980" r:id="rId27"/>
    <p:sldId id="9986" r:id="rId29"/>
    <p:sldId id="9989" r:id="rId30"/>
    <p:sldId id="9992" r:id="rId31"/>
    <p:sldId id="9995" r:id="rId32"/>
    <p:sldId id="9999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109" r:id="rId1"/>
    <p:sldLayoutId id="2147504110" r:id="rId2"/>
    <p:sldLayoutId id="2147504111" r:id="rId3"/>
    <p:sldLayoutId id="2147504112" r:id="rId4"/>
    <p:sldLayoutId id="2147504113" r:id="rId5"/>
    <p:sldLayoutId id="2147504114" r:id="rId6"/>
    <p:sldLayoutId id="2147504115" r:id="rId7"/>
    <p:sldLayoutId id="2147504116" r:id="rId8"/>
    <p:sldLayoutId id="2147504117" r:id="rId9"/>
    <p:sldLayoutId id="2147504118" r:id="rId10"/>
    <p:sldLayoutId id="21475041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146" r:id="rId1"/>
    <p:sldLayoutId id="2147504147" r:id="rId2"/>
    <p:sldLayoutId id="2147504148" r:id="rId3"/>
    <p:sldLayoutId id="2147504149" r:id="rId4"/>
    <p:sldLayoutId id="2147504150" r:id="rId5"/>
    <p:sldLayoutId id="2147504151" r:id="rId6"/>
    <p:sldLayoutId id="2147504152" r:id="rId7"/>
    <p:sldLayoutId id="2147504153" r:id="rId8"/>
    <p:sldLayoutId id="2147504154" r:id="rId9"/>
    <p:sldLayoutId id="2147504155" r:id="rId10"/>
    <p:sldLayoutId id="214750415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tags" Target="../tags/tag149.xml"/><Relationship Id="rId18" Type="http://schemas.openxmlformats.org/officeDocument/2006/relationships/tags" Target="../tags/tag150.xml"/><Relationship Id="rId19" Type="http://schemas.openxmlformats.org/officeDocument/2006/relationships/tags" Target="../tags/tag151.xml"/><Relationship Id="rId20" Type="http://schemas.openxmlformats.org/officeDocument/2006/relationships/tags" Target="../tags/tag152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tags" Target="../tags/tag231.xml"/><Relationship Id="rId22" Type="http://schemas.openxmlformats.org/officeDocument/2006/relationships/tags" Target="../tags/tag232.xml"/><Relationship Id="rId23" Type="http://schemas.openxmlformats.org/officeDocument/2006/relationships/tags" Target="../tags/tag233.xml"/><Relationship Id="rId24" Type="http://schemas.openxmlformats.org/officeDocument/2006/relationships/tags" Target="../tags/tag234.xml"/><Relationship Id="rId25" Type="http://schemas.openxmlformats.org/officeDocument/2006/relationships/tags" Target="../tags/tag235.xml"/><Relationship Id="rId26" Type="http://schemas.openxmlformats.org/officeDocument/2006/relationships/tags" Target="../tags/tag236.xml"/><Relationship Id="rId27" Type="http://schemas.openxmlformats.org/officeDocument/2006/relationships/tags" Target="../tags/tag237.xml"/><Relationship Id="rId28" Type="http://schemas.openxmlformats.org/officeDocument/2006/relationships/tags" Target="../tags/tag238.xml"/><Relationship Id="rId29" Type="http://schemas.openxmlformats.org/officeDocument/2006/relationships/tags" Target="../tags/tag239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tags" Target="../tags/tag321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tags" Target="../tags/tag354.xml"/><Relationship Id="rId18" Type="http://schemas.openxmlformats.org/officeDocument/2006/relationships/tags" Target="../tags/tag355.xml"/><Relationship Id="rId19" Type="http://schemas.openxmlformats.org/officeDocument/2006/relationships/tags" Target="../tags/tag356.xml"/><Relationship Id="rId20" Type="http://schemas.openxmlformats.org/officeDocument/2006/relationships/tags" Target="../tags/tag357.xml"/><Relationship Id="rId21" Type="http://schemas.openxmlformats.org/officeDocument/2006/relationships/tags" Target="../tags/tag358.xml"/><Relationship Id="rId22" Type="http://schemas.openxmlformats.org/officeDocument/2006/relationships/tags" Target="../tags/tag359.xml"/><Relationship Id="rId23" Type="http://schemas.openxmlformats.org/officeDocument/2006/relationships/tags" Target="../tags/tag360.xml"/><Relationship Id="rId24" Type="http://schemas.openxmlformats.org/officeDocument/2006/relationships/tags" Target="../tags/tag361.xml"/><Relationship Id="rId25" Type="http://schemas.openxmlformats.org/officeDocument/2006/relationships/tags" Target="../tags/tag362.xml"/><Relationship Id="rId26" Type="http://schemas.openxmlformats.org/officeDocument/2006/relationships/tags" Target="../tags/tag363.xml"/><Relationship Id="rId27" Type="http://schemas.openxmlformats.org/officeDocument/2006/relationships/tags" Target="../tags/tag364.xml"/><Relationship Id="rId28" Type="http://schemas.openxmlformats.org/officeDocument/2006/relationships/tags" Target="../tags/tag365.xml"/><Relationship Id="rId29" Type="http://schemas.openxmlformats.org/officeDocument/2006/relationships/tags" Target="../tags/tag366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政府与企业合作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政府与企业合作的背景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政府与企业合作的模式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政府与企业合作的案例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政府与企业合作的挑战与对策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政府与企业合作的未来趋势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政府与企业合作的背景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政府政策推动</a:t>
            </a:r>
            <a:endParaRPr altLang="en-US" lang="zh-CN"/>
          </a:p>
        </p:txBody>
      </p:sp>
      <p:sp>
        <p:nvSpPr>
          <p:cNvPr id="10490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政府提供资金支持，促进企业与政府合作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政府出台相关政策，鼓励企业与政府合作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政府提供技术指导，协助企业与政府合作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政府提供市场资源，帮助企业与政府合作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企业发展需求</a:t>
            </a:r>
            <a:endParaRPr altLang="en-US" lang="zh-CN"/>
          </a:p>
        </p:txBody>
      </p:sp>
      <p:sp>
        <p:nvSpPr>
          <p:cNvPr id="10490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政府政策支持：政府为企业提供政策扶持，促进企业发展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技术创新：企业需要不断进行技术创新，提高竞争力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人才引进：企业需要引进高素质人才，提高企业整体素质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市场需求增长：市场需求增长为企业提供了更多的发展机会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合作的意义与价值</a:t>
            </a:r>
            <a:endParaRPr altLang="en-US" lang="zh-CN"/>
          </a:p>
        </p:txBody>
      </p:sp>
      <p:sp>
        <p:nvSpPr>
          <p:cNvPr id="104914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促进经济发展：政府与企业合作可以共同推动经济发展，提高国家经济实力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推动技术创新：政府与企业合作可以促进技术创新，推动产业升级和转型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提高社会效益：政府与企业合作可以共同解决社会问题，提高社会效益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增强国际竞争力：政府与企业合作可以共同应对国际竞争，提高国家在国际舞台上的地位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政府与企业合作的模式</a:t>
            </a:r>
            <a:endParaRPr altLang="en-US" dirty="0" lang="zh-CN"/>
          </a:p>
        </p:txBody>
      </p:sp>
      <p:sp>
        <p:nvSpPr>
          <p:cNvPr id="10491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合作形式</a:t>
            </a:r>
            <a:endParaRPr altLang="en-US" lang="zh-CN"/>
          </a:p>
        </p:txBody>
      </p:sp>
      <p:sp>
        <p:nvSpPr>
          <p:cNvPr id="10492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政府采购：政府向企业购买商品或服务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政府投资：政府向企业提供资金支持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政府补贴：政府向企业提供经济补贴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政府合作项目：政府与企业共同开展项目合作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合作内容</a:t>
            </a:r>
            <a:endParaRPr altLang="en-US" lang="zh-CN"/>
          </a:p>
        </p:txBody>
      </p:sp>
      <p:sp>
        <p:nvSpPr>
          <p:cNvPr id="10493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政府与企业合作的意义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政府与企业合作的模式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政府与企业合作的案例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政府与企业合作的未来发展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合作机制</a:t>
            </a:r>
            <a:endParaRPr altLang="en-US" lang="zh-CN"/>
          </a:p>
        </p:txBody>
      </p:sp>
      <p:sp>
        <p:nvSpPr>
          <p:cNvPr id="10493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政府与企业合作的模式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政府与企业合作的意义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政府与企业合作的案例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政府与企业合作的未来发展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政府与企业合作的案例</a:t>
            </a:r>
            <a:endParaRPr altLang="en-US" dirty="0" lang="zh-CN"/>
          </a:p>
        </p:txBody>
      </p:sp>
      <p:sp>
        <p:nvSpPr>
          <p:cNvPr id="10494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</a:t>
            </a:r>
            <a:endParaRPr altLang="en-US" lang="zh-CN"/>
          </a:p>
        </p:txBody>
      </p:sp>
      <p:sp>
        <p:nvSpPr>
          <p:cNvPr id="10495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政府与企业合作推动科技创新和人才培养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政府与企业合作推动城市基础设施建设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政府与企业合作推动产业升级和转型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政府与企业合作推动社会公益事业发展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合作成果</a:t>
            </a:r>
            <a:endParaRPr altLang="en-US" lang="zh-CN"/>
          </a:p>
        </p:txBody>
      </p:sp>
      <p:sp>
        <p:nvSpPr>
          <p:cNvPr id="104957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政府与企业合作推动经济发展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政府与企业合作推动环保事业发展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政府与企业合作推动科技创新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政府与企业合作改善民生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</a:t>
            </a:r>
            <a:endParaRPr altLang="en-US" lang="zh-CN"/>
          </a:p>
        </p:txBody>
      </p:sp>
      <p:sp>
        <p:nvSpPr>
          <p:cNvPr id="10496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经验总结：从合作中获得的经验和教训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案例背景：政府与企业合作的背景和目的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合作过程：合作的具体内容和实施过程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未来展望：对未来政府与企业合作的展望和建议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政府与企业合作的挑战与对策</a:t>
            </a:r>
            <a:endParaRPr altLang="en-US" dirty="0" lang="zh-CN"/>
          </a:p>
        </p:txBody>
      </p:sp>
      <p:sp>
        <p:nvSpPr>
          <p:cNvPr id="10497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合作中的问题与困难</a:t>
            </a:r>
            <a:endParaRPr altLang="en-US" lang="zh-CN"/>
          </a:p>
        </p:txBody>
      </p:sp>
      <p:sp>
        <p:nvSpPr>
          <p:cNvPr id="104979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合作双方目标不一致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信息不对称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资源分配不均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合作过程中出现冲突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解决问题的策略与方法</a:t>
            </a:r>
            <a:endParaRPr altLang="en-US" lang="zh-CN"/>
          </a:p>
        </p:txBody>
      </p:sp>
      <p:sp>
        <p:nvSpPr>
          <p:cNvPr id="10498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建立有效的沟通机制：加强政府与企业之间的沟通，促进信息共享，增进相互理解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制定明确的合作目标：明确政府与企业各自的责任和目标，确保合作顺利进行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加强监管与协调：政府应加强对企业的监管，确保企业遵守法律法规，同时协调各方利益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创新合作模式：探索新的合作模式，如PPP模式等，降低合作成本，提高合作效率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未来发展的建议与展望</a:t>
            </a:r>
            <a:endParaRPr altLang="en-US" lang="zh-CN"/>
          </a:p>
        </p:txBody>
      </p:sp>
      <p:sp>
        <p:nvSpPr>
          <p:cNvPr id="10498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建立长期稳定的合作关系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加强信息共享和沟通机制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推动技术创新和产业升级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共同应对全球性挑战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政府与企业合作的未来趋势</a:t>
            </a:r>
            <a:endParaRPr altLang="en-US" dirty="0" lang="zh-CN"/>
          </a:p>
        </p:txBody>
      </p:sp>
      <p:sp>
        <p:nvSpPr>
          <p:cNvPr id="10499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技术创新趋势</a:t>
            </a:r>
            <a:endParaRPr altLang="en-US" lang="zh-CN"/>
          </a:p>
        </p:txBody>
      </p:sp>
      <p:sp>
        <p:nvSpPr>
          <p:cNvPr id="10500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绿色可持续发展：政府与企业合作推动绿色可持续发展，实现经济、社会和环境共赢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数字化转型：政府与企业合作推动数字化转型，提高效率与竞争力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人工智能应用：政府与企业合作推动人工智能在各领域的应用，提升智能化水平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跨界融合创新：政府与企业合作推动跨界融合创新，拓展新的商业模式和市场空间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政策法规变化趋势</a:t>
            </a:r>
            <a:endParaRPr altLang="en-US" lang="zh-CN"/>
          </a:p>
        </p:txBody>
      </p:sp>
      <p:sp>
        <p:nvSpPr>
          <p:cNvPr id="105009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政府推动企业转型升级，促进产业升级和结构调整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政策法规不断完善，为企业提供更多支持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政府更加注重企业创新，鼓励企业加大研发投入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政府加强监管力度，保障市场公平竞争和消费者权益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市场需求变化趋势</a:t>
            </a:r>
            <a:endParaRPr altLang="en-US" lang="zh-CN"/>
          </a:p>
        </p:txBody>
      </p:sp>
      <p:sp>
        <p:nvSpPr>
          <p:cNvPr id="10501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行业创新加速化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消费者需求多样化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市场竞争激烈化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政策法规完善化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未来合作前景展望</a:t>
            </a:r>
            <a:endParaRPr altLang="en-US" lang="zh-CN"/>
          </a:p>
        </p:txBody>
      </p:sp>
      <p:sp>
        <p:nvSpPr>
          <p:cNvPr id="105022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4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4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数字化转型：政府与企业共同推动数字化转型，实现更高效、便捷的合作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国际化合作：政府与企业共同参与国际合作，推动全球经济发展和贸易往来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创新驱动：政府与企业共同推动创新，促进技术研发和产业升级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可持续发展：政府与企业共同关注可持续发展，推动绿色、低碳、循环经济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0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30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0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5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19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5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28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71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2023-12-19T16:25:00Z</dcterms:created>
  <dcterms:modified xsi:type="dcterms:W3CDTF">2023-12-19T16:25:00Z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4ebb291798c1474082ccfb3694a015ca_21</vt:lpwstr>
  </property>
</Properties>
</file>