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4" r:id="rId3"/>
  </p:sldMasterIdLst>
  <p:notesMasterIdLst>
    <p:notesMasterId r:id="rId5"/>
  </p:notesMasterIdLst>
  <p:sldIdLst>
    <p:sldId id="862" r:id="rId4"/>
    <p:sldId id="839" r:id="rId6"/>
    <p:sldId id="840" r:id="rId7"/>
    <p:sldId id="905" r:id="rId8"/>
    <p:sldId id="890" r:id="rId9"/>
    <p:sldId id="900" r:id="rId10"/>
    <p:sldId id="902" r:id="rId11"/>
    <p:sldId id="899" r:id="rId12"/>
    <p:sldId id="885" r:id="rId13"/>
  </p:sldIdLst>
  <p:sldSz cx="9144000" cy="5143500" type="screen16x9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5BF"/>
    <a:srgbClr val="034EA2"/>
    <a:srgbClr val="0087CD"/>
    <a:srgbClr val="C68F06"/>
    <a:srgbClr val="DB2C03"/>
    <a:srgbClr val="EBAC07"/>
    <a:srgbClr val="008487"/>
    <a:srgbClr val="163C46"/>
    <a:srgbClr val="008F92"/>
    <a:srgbClr val="0048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1" autoAdjust="0"/>
    <p:restoredTop sz="94660"/>
  </p:normalViewPr>
  <p:slideViewPr>
    <p:cSldViewPr showGuides="1">
      <p:cViewPr>
        <p:scale>
          <a:sx n="100" d="100"/>
          <a:sy n="100" d="100"/>
        </p:scale>
        <p:origin x="1836" y="7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33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gs" Target="tags/tag25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A5992-9D73-4015-9385-ABE035416B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9295031C-36FB-4BFB-B547-5049AC3C4D2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9295031C-36FB-4BFB-B547-5049AC3C4D2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9295031C-36FB-4BFB-B547-5049AC3C4D2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2F313-D051-4284-95AD-6163FA1286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9295031C-36FB-4BFB-B547-5049AC3C4D2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27584" y="195486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565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文本框 38"/>
          <p:cNvSpPr txBox="1"/>
          <p:nvPr userDrawn="1"/>
        </p:nvSpPr>
        <p:spPr>
          <a:xfrm>
            <a:off x="827584" y="388787"/>
            <a:ext cx="1804166" cy="266653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565"/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0" y="267494"/>
            <a:ext cx="647056" cy="2880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539552" y="267494"/>
            <a:ext cx="144016" cy="2880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C0F3E8C-8BCD-4A8F-98D8-F8D96B87BD28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wrap="square" lIns="68580" tIns="34290" rIns="68580" bIns="34290" numCol="1" anchor="t" anchorCtr="0" compatLnSpc="1"/>
          <a:lstStyle>
            <a:lvl1pPr eaLnBrk="1" hangingPunct="1">
              <a:defRPr smtClean="0"/>
            </a:lvl1pPr>
          </a:lstStyle>
          <a:p>
            <a:pPr>
              <a:defRPr/>
            </a:pPr>
            <a:fld id="{4AAA05D2-2F82-4D1D-9A69-4CC173608BC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200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F21D-12A3-824C-80FA-D34F01E9177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FEDB-804C-9249-87AB-F8162CDD6F1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F21D-12A3-824C-80FA-D34F01E9177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FEDB-804C-9249-87AB-F8162CDD6F1B}" type="slidenum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TextBox 3"/>
          <p:cNvSpPr txBox="1"/>
          <p:nvPr userDrawn="1"/>
        </p:nvSpPr>
        <p:spPr>
          <a:xfrm>
            <a:off x="790600" y="5045608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200000"/>
              </a:lnSpc>
            </a:pP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hlinkClick r:id="rId2"/>
              </a:rPr>
              <a:t>模板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 </a:t>
            </a: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http://www.1ppt.com/moban/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 </a:t>
            </a:r>
            <a:endParaRPr lang="en-US" altLang="zh-CN" sz="100" dirty="0">
              <a:solidFill>
                <a:prstClr val="black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251" y="0"/>
            <a:ext cx="9143499" cy="5143500"/>
          </a:xfrm>
          <a:prstGeom prst="rect">
            <a:avLst/>
          </a:prstGeom>
        </p:spPr>
      </p:pic>
      <p:grpSp>
        <p:nvGrpSpPr>
          <p:cNvPr id="2" name="组合 3"/>
          <p:cNvGrpSpPr/>
          <p:nvPr userDrawn="1"/>
        </p:nvGrpSpPr>
        <p:grpSpPr bwMode="auto">
          <a:xfrm flipH="1">
            <a:off x="-1" y="248018"/>
            <a:ext cx="1797166" cy="507206"/>
            <a:chOff x="2370576" y="533400"/>
            <a:chExt cx="2417494" cy="675969"/>
          </a:xfrm>
          <a:solidFill>
            <a:srgbClr val="EE1C39"/>
          </a:solidFill>
        </p:grpSpPr>
        <p:sp>
          <p:nvSpPr>
            <p:cNvPr id="3" name="矩形 2"/>
            <p:cNvSpPr/>
            <p:nvPr/>
          </p:nvSpPr>
          <p:spPr>
            <a:xfrm>
              <a:off x="2738030" y="533400"/>
              <a:ext cx="2050040" cy="6759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2370576" y="533400"/>
              <a:ext cx="623734" cy="675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 dirty="0">
                <a:cs typeface="+mn-ea"/>
                <a:sym typeface="+mn-lt"/>
              </a:endParaRPr>
            </a:p>
          </p:txBody>
        </p:sp>
      </p:grpSp>
      <p:sp>
        <p:nvSpPr>
          <p:cNvPr id="6" name="文本框 12"/>
          <p:cNvSpPr txBox="1">
            <a:spLocks noChangeArrowheads="1"/>
          </p:cNvSpPr>
          <p:nvPr userDrawn="1"/>
        </p:nvSpPr>
        <p:spPr bwMode="auto">
          <a:xfrm>
            <a:off x="-1" y="370296"/>
            <a:ext cx="1796090" cy="619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23" tIns="32511" rIns="65023" bIns="32511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panose="020B0300000000000000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panose="020B0300000000000000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panose="020B0300000000000000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panose="020B0300000000000000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panose="020B0300000000000000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panose="020B0300000000000000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panose="020B0300000000000000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panose="020B0300000000000000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panose="020B0300000000000000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54A03-91AF-448A-9954-517C0577E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4767264"/>
            <a:ext cx="2895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FC946-6D13-4F8C-9740-992A906A613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7.xml"/><Relationship Id="rId8" Type="http://schemas.openxmlformats.org/officeDocument/2006/relationships/tags" Target="../tags/tag16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1" Type="http://schemas.openxmlformats.org/officeDocument/2006/relationships/notesSlide" Target="../notesSlides/notesSlide7.xml"/><Relationship Id="rId20" Type="http://schemas.openxmlformats.org/officeDocument/2006/relationships/slideLayout" Target="../slideLayouts/slideLayout1.xml"/><Relationship Id="rId2" Type="http://schemas.openxmlformats.org/officeDocument/2006/relationships/tags" Target="../tags/tag10.xml"/><Relationship Id="rId19" Type="http://schemas.openxmlformats.org/officeDocument/2006/relationships/image" Target="../media/image7.png"/><Relationship Id="rId18" Type="http://schemas.openxmlformats.org/officeDocument/2006/relationships/tags" Target="../tags/tag24.xml"/><Relationship Id="rId17" Type="http://schemas.openxmlformats.org/officeDocument/2006/relationships/image" Target="../media/image11.jpeg"/><Relationship Id="rId16" Type="http://schemas.openxmlformats.org/officeDocument/2006/relationships/tags" Target="../tags/tag23.xml"/><Relationship Id="rId15" Type="http://schemas.openxmlformats.org/officeDocument/2006/relationships/tags" Target="../tags/tag22.xml"/><Relationship Id="rId14" Type="http://schemas.openxmlformats.org/officeDocument/2006/relationships/tags" Target="../tags/tag21.xml"/><Relationship Id="rId13" Type="http://schemas.openxmlformats.org/officeDocument/2006/relationships/image" Target="../media/image10.jpeg"/><Relationship Id="rId12" Type="http://schemas.openxmlformats.org/officeDocument/2006/relationships/tags" Target="../tags/tag20.xml"/><Relationship Id="rId11" Type="http://schemas.openxmlformats.org/officeDocument/2006/relationships/tags" Target="../tags/tag19.xml"/><Relationship Id="rId10" Type="http://schemas.openxmlformats.org/officeDocument/2006/relationships/tags" Target="../tags/tag18.xml"/><Relationship Id="rId1" Type="http://schemas.openxmlformats.org/officeDocument/2006/relationships/tags" Target="../tags/tag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jpe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44ec2a81cb0327977af6fb992b525a48.png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0" y="483518"/>
            <a:ext cx="4644008" cy="4644008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203584" y="1995230"/>
            <a:ext cx="5212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立井箕斗定量斗装载设备</a:t>
            </a:r>
            <a:endParaRPr lang="zh-CN" altLang="en-US" sz="3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56030" y="3374871"/>
            <a:ext cx="901700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Kuangan001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56309" y="915943"/>
            <a:ext cx="172466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spc="-3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2025</a:t>
            </a:r>
            <a:endParaRPr lang="zh-CN" altLang="en-US" sz="6000" spc="-3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6000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99"/>
                            </p:stCondLst>
                            <p:childTnLst>
                              <p:par>
                                <p:cTn id="1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3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113563" y="1995686"/>
            <a:ext cx="19543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b="1" spc="-300" dirty="0">
                <a:solidFill>
                  <a:schemeClr val="accent1"/>
                </a:solidFill>
                <a:cs typeface="+mn-ea"/>
                <a:sym typeface="+mn-lt"/>
              </a:rPr>
              <a:t>目录</a:t>
            </a:r>
            <a:endParaRPr lang="zh-CN" altLang="en-US" sz="7200" b="1" spc="-3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0" name="MH_Number_1"/>
          <p:cNvSpPr/>
          <p:nvPr>
            <p:custDataLst>
              <p:tags r:id="rId1"/>
            </p:custDataLst>
          </p:nvPr>
        </p:nvSpPr>
        <p:spPr>
          <a:xfrm>
            <a:off x="4274276" y="1670028"/>
            <a:ext cx="269985" cy="27000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1500" b="1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sz="15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1" name="MH_Entry_1"/>
          <p:cNvSpPr/>
          <p:nvPr>
            <p:custDataLst>
              <p:tags r:id="rId2"/>
            </p:custDataLst>
          </p:nvPr>
        </p:nvSpPr>
        <p:spPr>
          <a:xfrm>
            <a:off x="4652010" y="1608455"/>
            <a:ext cx="3234690" cy="35941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立井箕斗定量斗装载设备介绍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MH_Number_2"/>
          <p:cNvSpPr/>
          <p:nvPr>
            <p:custDataLst>
              <p:tags r:id="rId3"/>
            </p:custDataLst>
          </p:nvPr>
        </p:nvSpPr>
        <p:spPr>
          <a:xfrm>
            <a:off x="4274276" y="2288384"/>
            <a:ext cx="269985" cy="270000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1500" b="1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sz="15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3" name="MH_Entry_2"/>
          <p:cNvSpPr/>
          <p:nvPr>
            <p:custDataLst>
              <p:tags r:id="rId4"/>
            </p:custDataLst>
          </p:nvPr>
        </p:nvSpPr>
        <p:spPr>
          <a:xfrm>
            <a:off x="4652010" y="2226310"/>
            <a:ext cx="3449955" cy="35941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立井箕斗定量斗装载设备技术参数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MH_Number_3"/>
          <p:cNvSpPr/>
          <p:nvPr>
            <p:custDataLst>
              <p:tags r:id="rId5"/>
            </p:custDataLst>
          </p:nvPr>
        </p:nvSpPr>
        <p:spPr>
          <a:xfrm>
            <a:off x="4274276" y="2906741"/>
            <a:ext cx="269985" cy="27000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1500" b="1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sz="15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8" name="MH_Entry_3"/>
          <p:cNvSpPr/>
          <p:nvPr>
            <p:custDataLst>
              <p:tags r:id="rId6"/>
            </p:custDataLst>
          </p:nvPr>
        </p:nvSpPr>
        <p:spPr>
          <a:xfrm>
            <a:off x="4652010" y="2844800"/>
            <a:ext cx="3528060" cy="35941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立井箕斗定量斗装载设备结构组成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MH_Number_4"/>
          <p:cNvSpPr/>
          <p:nvPr>
            <p:custDataLst>
              <p:tags r:id="rId7"/>
            </p:custDataLst>
          </p:nvPr>
        </p:nvSpPr>
        <p:spPr>
          <a:xfrm>
            <a:off x="4274276" y="3525097"/>
            <a:ext cx="269985" cy="270000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1500" b="1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sz="15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0" name="MH_Entry_4"/>
          <p:cNvSpPr/>
          <p:nvPr>
            <p:custDataLst>
              <p:tags r:id="rId8"/>
            </p:custDataLst>
          </p:nvPr>
        </p:nvSpPr>
        <p:spPr>
          <a:xfrm>
            <a:off x="4652010" y="3463290"/>
            <a:ext cx="3528695" cy="35941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立井箕斗定量斗装载设备用途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5" name="Picture 2" descr="C:\Users\Administrator\Desktop\44ec2a81cb0327977af6fb992b525a48.pn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-3420888" y="915566"/>
            <a:ext cx="5292080" cy="529208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6000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0" grpId="0" bldLvl="0" animBg="1"/>
      <p:bldP spid="21" grpId="0" bldLvl="0" animBg="1"/>
      <p:bldP spid="22" grpId="0" bldLvl="0" animBg="1"/>
      <p:bldP spid="23" grpId="0" bldLvl="0" animBg="1"/>
      <p:bldP spid="25" grpId="0" bldLvl="0" animBg="1"/>
      <p:bldP spid="28" grpId="0" bldLvl="0" animBg="1"/>
      <p:bldP spid="29" grpId="0" bldLvl="0" animBg="1"/>
      <p:bldP spid="30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3491880" y="482955"/>
            <a:ext cx="3123376" cy="3594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/>
                </a:solidFill>
                <a:cs typeface="+mn-ea"/>
                <a:sym typeface="+mn-lt"/>
              </a:rPr>
              <a:t>立井箕斗定量斗装载设备介绍</a:t>
            </a:r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3923665" y="1707515"/>
            <a:ext cx="4128770" cy="1911350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20" lvl="1" indent="-12192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+mn-ea"/>
                <a:sym typeface="+mn-lt"/>
              </a:rPr>
              <a:t>在煤炭生产中广泛采用立井箕斗定量斗装载设备，立井箕斗定量斗装载设备具有结构简单、环节少、装载时不用其它辅助机械、有利于实现提升自动化的优点，立井箕斗定量斗装载设备在我国已定为标准装载设备。</a:t>
            </a:r>
            <a:endParaRPr lang="zh-CN" altLang="en-US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+mn-ea"/>
              <a:sym typeface="+mn-lt"/>
            </a:endParaRPr>
          </a:p>
        </p:txBody>
      </p:sp>
      <p:pic>
        <p:nvPicPr>
          <p:cNvPr id="17" name="Picture 2" descr="C:\Users\Administrator\Desktop\44ec2a81cb0327977af6fb992b525a48.png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0" y="1419622"/>
            <a:ext cx="3707904" cy="3707904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6000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1"/>
          <p:cNvSpPr/>
          <p:nvPr/>
        </p:nvSpPr>
        <p:spPr>
          <a:xfrm>
            <a:off x="3375994" y="1462464"/>
            <a:ext cx="2434256" cy="2908930"/>
          </a:xfrm>
          <a:prstGeom prst="rect">
            <a:avLst/>
          </a:prstGeom>
          <a:noFill/>
          <a:ln w="12700" cap="sq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ctr"/>
            <a:endParaRPr lang="id-ID" dirty="0">
              <a:cs typeface="+mn-ea"/>
              <a:sym typeface="+mn-lt"/>
            </a:endParaRPr>
          </a:p>
        </p:txBody>
      </p:sp>
      <p:sp>
        <p:nvSpPr>
          <p:cNvPr id="21" name="TextBox 3"/>
          <p:cNvSpPr txBox="1"/>
          <p:nvPr/>
        </p:nvSpPr>
        <p:spPr>
          <a:xfrm>
            <a:off x="327691" y="4941826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200000"/>
              </a:lnSpc>
            </a:pP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</a:rPr>
              <a:t>模板 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</a:rPr>
              <a:t>http://www.1ppt.com/moban/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</a:rPr>
              <a:t> </a:t>
            </a:r>
            <a:endParaRPr lang="en-US" altLang="zh-CN" sz="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</a:endParaRPr>
          </a:p>
        </p:txBody>
      </p:sp>
      <p:pic>
        <p:nvPicPr>
          <p:cNvPr id="11" name="图片 10" descr="DDZL系列立井箕斗装载设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2045" y="1563370"/>
            <a:ext cx="2282825" cy="2282825"/>
          </a:xfrm>
          <a:prstGeom prst="rect">
            <a:avLst/>
          </a:prstGeom>
        </p:spPr>
      </p:pic>
      <p:pic>
        <p:nvPicPr>
          <p:cNvPr id="32" name="图片 31" descr="DDZL系列立井箕斗装载设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440" y="1563370"/>
            <a:ext cx="2282825" cy="2282825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50" y="0"/>
            <a:ext cx="2199640" cy="647700"/>
          </a:xfrm>
          <a:prstGeom prst="rect">
            <a:avLst/>
          </a:prstGeom>
        </p:spPr>
      </p:pic>
      <p:sp>
        <p:nvSpPr>
          <p:cNvPr id="39" name="文本框 38"/>
          <p:cNvSpPr txBox="1"/>
          <p:nvPr/>
        </p:nvSpPr>
        <p:spPr>
          <a:xfrm>
            <a:off x="3419475" y="267335"/>
            <a:ext cx="24955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 dirty="0">
                <a:cs typeface="+mn-ea"/>
                <a:sym typeface="+mn-lt"/>
              </a:rPr>
              <a:t>立井箕斗定量斗装载设备</a:t>
            </a:r>
            <a:endParaRPr lang="zh-CN" altLang="en-US" sz="1600"/>
          </a:p>
        </p:txBody>
      </p:sp>
    </p:spTree>
  </p:cSld>
  <p:clrMapOvr>
    <a:masterClrMapping/>
  </p:clrMapOvr>
  <p:transition spd="med" advClick="0" advTm="5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1115968" y="3707090"/>
            <a:ext cx="609536" cy="384646"/>
          </a:xfrm>
          <a:custGeom>
            <a:avLst/>
            <a:gdLst>
              <a:gd name="T0" fmla="*/ 0 w 1113"/>
              <a:gd name="T1" fmla="*/ 0 h 757"/>
              <a:gd name="T2" fmla="*/ 1113 w 1113"/>
              <a:gd name="T3" fmla="*/ 0 h 757"/>
              <a:gd name="T4" fmla="*/ 1113 w 1113"/>
              <a:gd name="T5" fmla="*/ 685 h 757"/>
              <a:gd name="T6" fmla="*/ 249 w 1113"/>
              <a:gd name="T7" fmla="*/ 685 h 757"/>
              <a:gd name="T8" fmla="*/ 177 w 1113"/>
              <a:gd name="T9" fmla="*/ 757 h 757"/>
              <a:gd name="T10" fmla="*/ 105 w 1113"/>
              <a:gd name="T11" fmla="*/ 685 h 757"/>
              <a:gd name="T12" fmla="*/ 0 w 1113"/>
              <a:gd name="T13" fmla="*/ 685 h 757"/>
              <a:gd name="T14" fmla="*/ 0 w 1113"/>
              <a:gd name="T15" fmla="*/ 0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13" h="757">
                <a:moveTo>
                  <a:pt x="0" y="0"/>
                </a:moveTo>
                <a:lnTo>
                  <a:pt x="1113" y="0"/>
                </a:lnTo>
                <a:lnTo>
                  <a:pt x="1113" y="685"/>
                </a:lnTo>
                <a:lnTo>
                  <a:pt x="249" y="685"/>
                </a:lnTo>
                <a:lnTo>
                  <a:pt x="177" y="757"/>
                </a:lnTo>
                <a:lnTo>
                  <a:pt x="105" y="685"/>
                </a:lnTo>
                <a:lnTo>
                  <a:pt x="0" y="68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3175" cap="flat" cmpd="sng">
            <a:noFill/>
            <a:bevel/>
          </a:ln>
        </p:spPr>
        <p:txBody>
          <a:bodyPr lIns="61193" tIns="30596" rIns="61193" bIns="30596" anchor="ctr"/>
          <a:lstStyle/>
          <a:p>
            <a:pPr algn="ctr"/>
            <a:endParaRPr lang="zh-CN" altLang="en-US" sz="11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" name="Freeform 8"/>
          <p:cNvSpPr/>
          <p:nvPr/>
        </p:nvSpPr>
        <p:spPr bwMode="auto">
          <a:xfrm>
            <a:off x="488178" y="1459561"/>
            <a:ext cx="1870903" cy="2139086"/>
          </a:xfrm>
          <a:custGeom>
            <a:avLst/>
            <a:gdLst>
              <a:gd name="T0" fmla="*/ 133 w 3381"/>
              <a:gd name="T1" fmla="*/ 2348 h 3999"/>
              <a:gd name="T2" fmla="*/ 0 w 3381"/>
              <a:gd name="T3" fmla="*/ 1703 h 3999"/>
              <a:gd name="T4" fmla="*/ 282 w 3381"/>
              <a:gd name="T5" fmla="*/ 767 h 3999"/>
              <a:gd name="T6" fmla="*/ 1039 w 3381"/>
              <a:gd name="T7" fmla="*/ 133 h 3999"/>
              <a:gd name="T8" fmla="*/ 1689 w 3381"/>
              <a:gd name="T9" fmla="*/ 0 h 3999"/>
              <a:gd name="T10" fmla="*/ 2885 w 3381"/>
              <a:gd name="T11" fmla="*/ 495 h 3999"/>
              <a:gd name="T12" fmla="*/ 3381 w 3381"/>
              <a:gd name="T13" fmla="*/ 1691 h 3999"/>
              <a:gd name="T14" fmla="*/ 3097 w 3381"/>
              <a:gd name="T15" fmla="*/ 2624 h 3999"/>
              <a:gd name="T16" fmla="*/ 2346 w 3381"/>
              <a:gd name="T17" fmla="*/ 3248 h 3999"/>
              <a:gd name="T18" fmla="*/ 2281 w 3381"/>
              <a:gd name="T19" fmla="*/ 3304 h 3999"/>
              <a:gd name="T20" fmla="*/ 2256 w 3381"/>
              <a:gd name="T21" fmla="*/ 3388 h 3999"/>
              <a:gd name="T22" fmla="*/ 2256 w 3381"/>
              <a:gd name="T23" fmla="*/ 3718 h 3999"/>
              <a:gd name="T24" fmla="*/ 1699 w 3381"/>
              <a:gd name="T25" fmla="*/ 3999 h 3999"/>
              <a:gd name="T26" fmla="*/ 1142 w 3381"/>
              <a:gd name="T27" fmla="*/ 3718 h 3999"/>
              <a:gd name="T28" fmla="*/ 1142 w 3381"/>
              <a:gd name="T29" fmla="*/ 3388 h 3999"/>
              <a:gd name="T30" fmla="*/ 1354 w 3381"/>
              <a:gd name="T31" fmla="*/ 2691 h 3999"/>
              <a:gd name="T32" fmla="*/ 1916 w 3381"/>
              <a:gd name="T33" fmla="*/ 2226 h 3999"/>
              <a:gd name="T34" fmla="*/ 2171 w 3381"/>
              <a:gd name="T35" fmla="*/ 2011 h 3999"/>
              <a:gd name="T36" fmla="*/ 2267 w 3381"/>
              <a:gd name="T37" fmla="*/ 1691 h 3999"/>
              <a:gd name="T38" fmla="*/ 2098 w 3381"/>
              <a:gd name="T39" fmla="*/ 1283 h 3999"/>
              <a:gd name="T40" fmla="*/ 1689 w 3381"/>
              <a:gd name="T41" fmla="*/ 1113 h 3999"/>
              <a:gd name="T42" fmla="*/ 1469 w 3381"/>
              <a:gd name="T43" fmla="*/ 1155 h 3999"/>
              <a:gd name="T44" fmla="*/ 1212 w 3381"/>
              <a:gd name="T45" fmla="*/ 1375 h 3999"/>
              <a:gd name="T46" fmla="*/ 1113 w 3381"/>
              <a:gd name="T47" fmla="*/ 1703 h 3999"/>
              <a:gd name="T48" fmla="*/ 1155 w 3381"/>
              <a:gd name="T49" fmla="*/ 1918 h 3999"/>
              <a:gd name="T50" fmla="*/ 133 w 3381"/>
              <a:gd name="T51" fmla="*/ 2348 h 39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381" h="3999">
                <a:moveTo>
                  <a:pt x="133" y="2348"/>
                </a:moveTo>
                <a:cubicBezTo>
                  <a:pt x="42" y="2134"/>
                  <a:pt x="0" y="1915"/>
                  <a:pt x="0" y="1703"/>
                </a:cubicBezTo>
                <a:cubicBezTo>
                  <a:pt x="0" y="1368"/>
                  <a:pt x="102" y="1042"/>
                  <a:pt x="282" y="767"/>
                </a:cubicBezTo>
                <a:cubicBezTo>
                  <a:pt x="461" y="492"/>
                  <a:pt x="721" y="267"/>
                  <a:pt x="1039" y="133"/>
                </a:cubicBezTo>
                <a:cubicBezTo>
                  <a:pt x="1240" y="48"/>
                  <a:pt x="1459" y="0"/>
                  <a:pt x="1689" y="0"/>
                </a:cubicBezTo>
                <a:cubicBezTo>
                  <a:pt x="2156" y="0"/>
                  <a:pt x="2579" y="189"/>
                  <a:pt x="2885" y="495"/>
                </a:cubicBezTo>
                <a:cubicBezTo>
                  <a:pt x="3191" y="802"/>
                  <a:pt x="3381" y="1224"/>
                  <a:pt x="3381" y="1691"/>
                </a:cubicBezTo>
                <a:cubicBezTo>
                  <a:pt x="3381" y="2028"/>
                  <a:pt x="3278" y="2352"/>
                  <a:pt x="3097" y="2624"/>
                </a:cubicBezTo>
                <a:cubicBezTo>
                  <a:pt x="2918" y="2895"/>
                  <a:pt x="2659" y="3115"/>
                  <a:pt x="2346" y="3248"/>
                </a:cubicBezTo>
                <a:cubicBezTo>
                  <a:pt x="2320" y="3259"/>
                  <a:pt x="2298" y="3279"/>
                  <a:pt x="2281" y="3304"/>
                </a:cubicBezTo>
                <a:cubicBezTo>
                  <a:pt x="2265" y="3328"/>
                  <a:pt x="2256" y="3357"/>
                  <a:pt x="2256" y="3388"/>
                </a:cubicBezTo>
                <a:lnTo>
                  <a:pt x="2256" y="3718"/>
                </a:lnTo>
                <a:lnTo>
                  <a:pt x="1699" y="3999"/>
                </a:lnTo>
                <a:lnTo>
                  <a:pt x="1142" y="3718"/>
                </a:lnTo>
                <a:lnTo>
                  <a:pt x="1142" y="3388"/>
                </a:lnTo>
                <a:cubicBezTo>
                  <a:pt x="1142" y="3137"/>
                  <a:pt x="1219" y="2895"/>
                  <a:pt x="1354" y="2691"/>
                </a:cubicBezTo>
                <a:cubicBezTo>
                  <a:pt x="1488" y="2489"/>
                  <a:pt x="1681" y="2325"/>
                  <a:pt x="1916" y="2226"/>
                </a:cubicBezTo>
                <a:cubicBezTo>
                  <a:pt x="2020" y="2181"/>
                  <a:pt x="2108" y="2106"/>
                  <a:pt x="2171" y="2011"/>
                </a:cubicBezTo>
                <a:cubicBezTo>
                  <a:pt x="2232" y="1918"/>
                  <a:pt x="2267" y="1808"/>
                  <a:pt x="2267" y="1691"/>
                </a:cubicBezTo>
                <a:cubicBezTo>
                  <a:pt x="2267" y="1532"/>
                  <a:pt x="2203" y="1387"/>
                  <a:pt x="2098" y="1283"/>
                </a:cubicBezTo>
                <a:cubicBezTo>
                  <a:pt x="1993" y="1178"/>
                  <a:pt x="1849" y="1113"/>
                  <a:pt x="1689" y="1113"/>
                </a:cubicBezTo>
                <a:cubicBezTo>
                  <a:pt x="1606" y="1113"/>
                  <a:pt x="1532" y="1128"/>
                  <a:pt x="1469" y="1155"/>
                </a:cubicBezTo>
                <a:cubicBezTo>
                  <a:pt x="1365" y="1199"/>
                  <a:pt x="1276" y="1278"/>
                  <a:pt x="1212" y="1375"/>
                </a:cubicBezTo>
                <a:cubicBezTo>
                  <a:pt x="1149" y="1472"/>
                  <a:pt x="1113" y="1586"/>
                  <a:pt x="1113" y="1703"/>
                </a:cubicBezTo>
                <a:cubicBezTo>
                  <a:pt x="1113" y="1777"/>
                  <a:pt x="1127" y="1850"/>
                  <a:pt x="1155" y="1918"/>
                </a:cubicBezTo>
                <a:lnTo>
                  <a:pt x="133" y="2348"/>
                </a:lnTo>
                <a:close/>
              </a:path>
            </a:pathLst>
          </a:custGeom>
          <a:solidFill>
            <a:schemeClr val="accent4"/>
          </a:solidFill>
          <a:ln w="3175" cap="flat" cmpd="sng">
            <a:noFill/>
            <a:bevel/>
          </a:ln>
        </p:spPr>
        <p:txBody>
          <a:bodyPr lIns="61193" tIns="30596" rIns="61193" bIns="30596" anchor="ctr"/>
          <a:lstStyle/>
          <a:p>
            <a:pPr algn="ctr"/>
            <a:endParaRPr lang="zh-CN" altLang="en-US" sz="15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8" name="Freeform 9"/>
          <p:cNvSpPr/>
          <p:nvPr/>
        </p:nvSpPr>
        <p:spPr bwMode="auto">
          <a:xfrm>
            <a:off x="964850" y="1461802"/>
            <a:ext cx="1280051" cy="772653"/>
          </a:xfrm>
          <a:custGeom>
            <a:avLst/>
            <a:gdLst>
              <a:gd name="T0" fmla="*/ 0 w 2313"/>
              <a:gd name="T1" fmla="*/ 221 h 1445"/>
              <a:gd name="T2" fmla="*/ 179 w 2313"/>
              <a:gd name="T3" fmla="*/ 133 h 1445"/>
              <a:gd name="T4" fmla="*/ 829 w 2313"/>
              <a:gd name="T5" fmla="*/ 0 h 1445"/>
              <a:gd name="T6" fmla="*/ 2025 w 2313"/>
              <a:gd name="T7" fmla="*/ 495 h 1445"/>
              <a:gd name="T8" fmla="*/ 2313 w 2313"/>
              <a:gd name="T9" fmla="*/ 879 h 1445"/>
              <a:gd name="T10" fmla="*/ 1353 w 2313"/>
              <a:gd name="T11" fmla="*/ 1445 h 1445"/>
              <a:gd name="T12" fmla="*/ 1238 w 2313"/>
              <a:gd name="T13" fmla="*/ 1283 h 1445"/>
              <a:gd name="T14" fmla="*/ 829 w 2313"/>
              <a:gd name="T15" fmla="*/ 1113 h 1445"/>
              <a:gd name="T16" fmla="*/ 609 w 2313"/>
              <a:gd name="T17" fmla="*/ 1155 h 1445"/>
              <a:gd name="T18" fmla="*/ 552 w 2313"/>
              <a:gd name="T19" fmla="*/ 1184 h 1445"/>
              <a:gd name="T20" fmla="*/ 0 w 2313"/>
              <a:gd name="T21" fmla="*/ 221 h 1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313" h="1445">
                <a:moveTo>
                  <a:pt x="0" y="221"/>
                </a:moveTo>
                <a:cubicBezTo>
                  <a:pt x="57" y="189"/>
                  <a:pt x="117" y="159"/>
                  <a:pt x="179" y="133"/>
                </a:cubicBezTo>
                <a:cubicBezTo>
                  <a:pt x="380" y="48"/>
                  <a:pt x="599" y="0"/>
                  <a:pt x="829" y="0"/>
                </a:cubicBezTo>
                <a:cubicBezTo>
                  <a:pt x="1296" y="0"/>
                  <a:pt x="1719" y="189"/>
                  <a:pt x="2025" y="495"/>
                </a:cubicBezTo>
                <a:cubicBezTo>
                  <a:pt x="2138" y="609"/>
                  <a:pt x="2236" y="738"/>
                  <a:pt x="2313" y="879"/>
                </a:cubicBezTo>
                <a:lnTo>
                  <a:pt x="1353" y="1445"/>
                </a:lnTo>
                <a:cubicBezTo>
                  <a:pt x="1324" y="1385"/>
                  <a:pt x="1285" y="1330"/>
                  <a:pt x="1238" y="1283"/>
                </a:cubicBezTo>
                <a:cubicBezTo>
                  <a:pt x="1133" y="1178"/>
                  <a:pt x="989" y="1113"/>
                  <a:pt x="829" y="1113"/>
                </a:cubicBezTo>
                <a:cubicBezTo>
                  <a:pt x="746" y="1113"/>
                  <a:pt x="672" y="1128"/>
                  <a:pt x="609" y="1155"/>
                </a:cubicBezTo>
                <a:cubicBezTo>
                  <a:pt x="590" y="1163"/>
                  <a:pt x="570" y="1173"/>
                  <a:pt x="552" y="1184"/>
                </a:cubicBezTo>
                <a:lnTo>
                  <a:pt x="0" y="221"/>
                </a:lnTo>
                <a:close/>
              </a:path>
            </a:pathLst>
          </a:custGeom>
          <a:solidFill>
            <a:schemeClr val="accent2"/>
          </a:solidFill>
          <a:ln w="3175" cap="flat" cmpd="sng">
            <a:noFill/>
            <a:bevel/>
          </a:ln>
        </p:spPr>
        <p:txBody>
          <a:bodyPr lIns="61193" tIns="30596" rIns="61193" bIns="30596" anchor="ctr"/>
          <a:lstStyle/>
          <a:p>
            <a:pPr algn="ctr"/>
            <a:endParaRPr lang="zh-CN" altLang="en-US" sz="19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9" name="Freeform 10"/>
          <p:cNvSpPr/>
          <p:nvPr/>
        </p:nvSpPr>
        <p:spPr bwMode="auto">
          <a:xfrm>
            <a:off x="1640206" y="1894333"/>
            <a:ext cx="720701" cy="1116302"/>
          </a:xfrm>
          <a:custGeom>
            <a:avLst/>
            <a:gdLst>
              <a:gd name="T0" fmla="*/ 1061 w 1303"/>
              <a:gd name="T1" fmla="*/ 0 h 2087"/>
              <a:gd name="T2" fmla="*/ 1303 w 1303"/>
              <a:gd name="T3" fmla="*/ 872 h 2087"/>
              <a:gd name="T4" fmla="*/ 1019 w 1303"/>
              <a:gd name="T5" fmla="*/ 1805 h 2087"/>
              <a:gd name="T6" fmla="*/ 785 w 1303"/>
              <a:gd name="T7" fmla="*/ 2087 h 2087"/>
              <a:gd name="T8" fmla="*/ 0 w 1303"/>
              <a:gd name="T9" fmla="*/ 1301 h 2087"/>
              <a:gd name="T10" fmla="*/ 93 w 1303"/>
              <a:gd name="T11" fmla="*/ 1192 h 2087"/>
              <a:gd name="T12" fmla="*/ 189 w 1303"/>
              <a:gd name="T13" fmla="*/ 872 h 2087"/>
              <a:gd name="T14" fmla="*/ 101 w 1303"/>
              <a:gd name="T15" fmla="*/ 566 h 2087"/>
              <a:gd name="T16" fmla="*/ 1061 w 1303"/>
              <a:gd name="T17" fmla="*/ 0 h 20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3" h="2087">
                <a:moveTo>
                  <a:pt x="1061" y="0"/>
                </a:moveTo>
                <a:cubicBezTo>
                  <a:pt x="1214" y="255"/>
                  <a:pt x="1303" y="553"/>
                  <a:pt x="1303" y="872"/>
                </a:cubicBezTo>
                <a:cubicBezTo>
                  <a:pt x="1303" y="1209"/>
                  <a:pt x="1200" y="1533"/>
                  <a:pt x="1019" y="1805"/>
                </a:cubicBezTo>
                <a:cubicBezTo>
                  <a:pt x="952" y="1907"/>
                  <a:pt x="874" y="2001"/>
                  <a:pt x="785" y="2087"/>
                </a:cubicBezTo>
                <a:lnTo>
                  <a:pt x="0" y="1301"/>
                </a:lnTo>
                <a:cubicBezTo>
                  <a:pt x="35" y="1269"/>
                  <a:pt x="66" y="1232"/>
                  <a:pt x="93" y="1192"/>
                </a:cubicBezTo>
                <a:cubicBezTo>
                  <a:pt x="154" y="1099"/>
                  <a:pt x="189" y="989"/>
                  <a:pt x="189" y="872"/>
                </a:cubicBezTo>
                <a:cubicBezTo>
                  <a:pt x="189" y="760"/>
                  <a:pt x="157" y="655"/>
                  <a:pt x="101" y="566"/>
                </a:cubicBezTo>
                <a:lnTo>
                  <a:pt x="1061" y="0"/>
                </a:lnTo>
                <a:close/>
              </a:path>
            </a:pathLst>
          </a:custGeom>
          <a:solidFill>
            <a:schemeClr val="accent3"/>
          </a:solidFill>
          <a:ln w="3175" cap="flat" cmpd="sng">
            <a:noFill/>
            <a:bevel/>
          </a:ln>
        </p:spPr>
        <p:txBody>
          <a:bodyPr lIns="61193" tIns="30596" rIns="61193" bIns="30596" anchor="ctr"/>
          <a:lstStyle/>
          <a:p>
            <a:pPr algn="ctr"/>
            <a:endParaRPr lang="zh-CN" altLang="en-US" sz="19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0" name="Freeform 11"/>
          <p:cNvSpPr/>
          <p:nvPr/>
        </p:nvSpPr>
        <p:spPr bwMode="auto">
          <a:xfrm>
            <a:off x="479842" y="1572922"/>
            <a:ext cx="790619" cy="1138569"/>
          </a:xfrm>
          <a:custGeom>
            <a:avLst/>
            <a:gdLst>
              <a:gd name="T0" fmla="*/ 149 w 1428"/>
              <a:gd name="T1" fmla="*/ 2129 h 2129"/>
              <a:gd name="T2" fmla="*/ 25 w 1428"/>
              <a:gd name="T3" fmla="*/ 1325 h 2129"/>
              <a:gd name="T4" fmla="*/ 296 w 1428"/>
              <a:gd name="T5" fmla="*/ 552 h 2129"/>
              <a:gd name="T6" fmla="*/ 554 w 1428"/>
              <a:gd name="T7" fmla="*/ 242 h 2129"/>
              <a:gd name="T8" fmla="*/ 880 w 1428"/>
              <a:gd name="T9" fmla="*/ 0 h 2129"/>
              <a:gd name="T10" fmla="*/ 1428 w 1428"/>
              <a:gd name="T11" fmla="*/ 965 h 2129"/>
              <a:gd name="T12" fmla="*/ 1319 w 1428"/>
              <a:gd name="T13" fmla="*/ 1046 h 2129"/>
              <a:gd name="T14" fmla="*/ 1227 w 1428"/>
              <a:gd name="T15" fmla="*/ 1157 h 2129"/>
              <a:gd name="T16" fmla="*/ 1130 w 1428"/>
              <a:gd name="T17" fmla="*/ 1429 h 2129"/>
              <a:gd name="T18" fmla="*/ 1171 w 1428"/>
              <a:gd name="T19" fmla="*/ 1699 h 2129"/>
              <a:gd name="T20" fmla="*/ 149 w 1428"/>
              <a:gd name="T21" fmla="*/ 2129 h 2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428" h="2129">
                <a:moveTo>
                  <a:pt x="149" y="2129"/>
                </a:moveTo>
                <a:cubicBezTo>
                  <a:pt x="37" y="1865"/>
                  <a:pt x="0" y="1590"/>
                  <a:pt x="25" y="1325"/>
                </a:cubicBezTo>
                <a:cubicBezTo>
                  <a:pt x="52" y="1048"/>
                  <a:pt x="147" y="782"/>
                  <a:pt x="296" y="552"/>
                </a:cubicBezTo>
                <a:cubicBezTo>
                  <a:pt x="370" y="438"/>
                  <a:pt x="457" y="334"/>
                  <a:pt x="554" y="242"/>
                </a:cubicBezTo>
                <a:cubicBezTo>
                  <a:pt x="651" y="149"/>
                  <a:pt x="761" y="68"/>
                  <a:pt x="880" y="0"/>
                </a:cubicBezTo>
                <a:lnTo>
                  <a:pt x="1428" y="965"/>
                </a:lnTo>
                <a:cubicBezTo>
                  <a:pt x="1389" y="987"/>
                  <a:pt x="1353" y="1015"/>
                  <a:pt x="1319" y="1046"/>
                </a:cubicBezTo>
                <a:cubicBezTo>
                  <a:pt x="1283" y="1080"/>
                  <a:pt x="1252" y="1117"/>
                  <a:pt x="1227" y="1157"/>
                </a:cubicBezTo>
                <a:cubicBezTo>
                  <a:pt x="1173" y="1239"/>
                  <a:pt x="1139" y="1333"/>
                  <a:pt x="1130" y="1429"/>
                </a:cubicBezTo>
                <a:cubicBezTo>
                  <a:pt x="1122" y="1519"/>
                  <a:pt x="1134" y="1611"/>
                  <a:pt x="1171" y="1699"/>
                </a:cubicBezTo>
                <a:lnTo>
                  <a:pt x="149" y="2129"/>
                </a:lnTo>
                <a:close/>
              </a:path>
            </a:pathLst>
          </a:custGeom>
          <a:solidFill>
            <a:schemeClr val="accent1"/>
          </a:solidFill>
          <a:ln w="3175" cap="flat" cmpd="sng">
            <a:noFill/>
            <a:bevel/>
          </a:ln>
        </p:spPr>
        <p:txBody>
          <a:bodyPr lIns="61193" tIns="30596" rIns="61193" bIns="30596" anchor="ctr"/>
          <a:lstStyle/>
          <a:p>
            <a:pPr algn="ctr"/>
            <a:endParaRPr lang="zh-CN" altLang="en-US" sz="19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9938" y="1993773"/>
            <a:ext cx="226086" cy="361525"/>
          </a:xfrm>
          <a:prstGeom prst="rect">
            <a:avLst/>
          </a:prstGeom>
          <a:noFill/>
        </p:spPr>
        <p:txBody>
          <a:bodyPr wrap="square" lIns="68559" tIns="34280" rIns="68559" bIns="34280" rtlCol="0">
            <a:spAutoFit/>
          </a:bodyPr>
          <a:lstStyle/>
          <a:p>
            <a:r>
              <a:rPr lang="en-US" altLang="zh-CN" sz="1900" b="1" dirty="0">
                <a:solidFill>
                  <a:srgbClr val="F8F8F8"/>
                </a:solidFill>
                <a:cs typeface="+mn-ea"/>
                <a:sym typeface="+mn-lt"/>
              </a:rPr>
              <a:t>1</a:t>
            </a:r>
            <a:endParaRPr lang="zh-CN" altLang="en-US" sz="1900" b="1" dirty="0">
              <a:solidFill>
                <a:srgbClr val="F8F8F8"/>
              </a:solidFill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01363" y="1617910"/>
            <a:ext cx="226086" cy="361525"/>
          </a:xfrm>
          <a:prstGeom prst="rect">
            <a:avLst/>
          </a:prstGeom>
          <a:noFill/>
        </p:spPr>
        <p:txBody>
          <a:bodyPr wrap="square" lIns="68559" tIns="34280" rIns="68559" bIns="34280" rtlCol="0">
            <a:spAutoFit/>
          </a:bodyPr>
          <a:lstStyle/>
          <a:p>
            <a:r>
              <a:rPr lang="en-US" altLang="zh-CN" sz="1900" b="1" dirty="0">
                <a:solidFill>
                  <a:srgbClr val="F8F8F8"/>
                </a:solidFill>
                <a:cs typeface="+mn-ea"/>
                <a:sym typeface="+mn-lt"/>
              </a:rPr>
              <a:t>2</a:t>
            </a:r>
            <a:endParaRPr lang="zh-CN" altLang="en-US" sz="1900" b="1" dirty="0">
              <a:solidFill>
                <a:srgbClr val="F8F8F8"/>
              </a:solidFill>
              <a:cs typeface="+mn-ea"/>
              <a:sym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11738" y="2266794"/>
            <a:ext cx="226086" cy="361525"/>
          </a:xfrm>
          <a:prstGeom prst="rect">
            <a:avLst/>
          </a:prstGeom>
          <a:noFill/>
        </p:spPr>
        <p:txBody>
          <a:bodyPr wrap="square" lIns="68559" tIns="34280" rIns="68559" bIns="34280" rtlCol="0">
            <a:spAutoFit/>
          </a:bodyPr>
          <a:lstStyle/>
          <a:p>
            <a:r>
              <a:rPr lang="en-US" altLang="zh-CN" sz="1900" b="1" dirty="0">
                <a:solidFill>
                  <a:srgbClr val="F8F8F8"/>
                </a:solidFill>
                <a:cs typeface="+mn-ea"/>
                <a:sym typeface="+mn-lt"/>
              </a:rPr>
              <a:t>3</a:t>
            </a:r>
            <a:endParaRPr lang="zh-CN" altLang="en-US" sz="1900" b="1" dirty="0">
              <a:solidFill>
                <a:srgbClr val="F8F8F8"/>
              </a:solidFill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24514" y="2884441"/>
            <a:ext cx="226086" cy="361525"/>
          </a:xfrm>
          <a:prstGeom prst="rect">
            <a:avLst/>
          </a:prstGeom>
          <a:noFill/>
        </p:spPr>
        <p:txBody>
          <a:bodyPr wrap="square" lIns="68559" tIns="34280" rIns="68559" bIns="34280" rtlCol="0">
            <a:spAutoFit/>
          </a:bodyPr>
          <a:lstStyle/>
          <a:p>
            <a:r>
              <a:rPr lang="en-US" altLang="zh-CN" sz="1900" b="1" dirty="0">
                <a:solidFill>
                  <a:srgbClr val="F8F8F8"/>
                </a:solidFill>
                <a:cs typeface="+mn-ea"/>
                <a:sym typeface="+mn-lt"/>
              </a:rPr>
              <a:t>4</a:t>
            </a:r>
            <a:endParaRPr lang="zh-CN" altLang="en-US" sz="1900" b="1" dirty="0">
              <a:solidFill>
                <a:srgbClr val="F8F8F8"/>
              </a:solidFill>
              <a:cs typeface="+mn-ea"/>
              <a:sym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81250" y="3755189"/>
            <a:ext cx="663665" cy="215629"/>
          </a:xfrm>
          <a:prstGeom prst="rect">
            <a:avLst/>
          </a:prstGeom>
          <a:noFill/>
        </p:spPr>
        <p:txBody>
          <a:bodyPr wrap="square" lIns="61193" tIns="30596" rIns="61193" bIns="30596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F8F8F8"/>
                </a:solidFill>
                <a:cs typeface="+mn-ea"/>
                <a:sym typeface="+mn-lt"/>
              </a:rPr>
              <a:t>添加标题</a:t>
            </a:r>
            <a:endParaRPr lang="zh-CN" altLang="en-US" sz="1000" dirty="0">
              <a:solidFill>
                <a:srgbClr val="F8F8F8"/>
              </a:solidFill>
              <a:cs typeface="+mn-ea"/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43530" y="1419225"/>
            <a:ext cx="5231130" cy="2938145"/>
          </a:xfrm>
          <a:prstGeom prst="rect">
            <a:avLst/>
          </a:prstGeom>
          <a:noFill/>
        </p:spPr>
        <p:txBody>
          <a:bodyPr wrap="square" lIns="61193" tIns="30596" rIns="61193" bIns="3059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/>
                </a:solidFill>
                <a:cs typeface="+mn-ea"/>
                <a:sym typeface="+mn-lt"/>
              </a:rPr>
              <a:t>型号基本参数</a:t>
            </a: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endParaRPr lang="en-US" altLang="zh-CN" sz="1200" dirty="0">
              <a:solidFill>
                <a:schemeClr val="tx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/>
                </a:solidFill>
                <a:cs typeface="+mn-ea"/>
                <a:sym typeface="+mn-lt"/>
              </a:rPr>
              <a:t>绳罐道</a:t>
            </a: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        </a:t>
            </a:r>
            <a:r>
              <a:rPr lang="zh-CN" altLang="en-US" sz="1200" dirty="0">
                <a:solidFill>
                  <a:schemeClr val="tx1"/>
                </a:solidFill>
                <a:cs typeface="+mn-ea"/>
                <a:sym typeface="+mn-lt"/>
              </a:rPr>
              <a:t>刚性罐道</a:t>
            </a: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      </a:t>
            </a:r>
            <a:r>
              <a:rPr lang="zh-CN" altLang="en-US" sz="1200" dirty="0">
                <a:solidFill>
                  <a:schemeClr val="tx1"/>
                </a:solidFill>
                <a:cs typeface="+mn-ea"/>
                <a:sym typeface="+mn-lt"/>
              </a:rPr>
              <a:t>名义载重量</a:t>
            </a: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t    </a:t>
            </a:r>
            <a:r>
              <a:rPr lang="zh-CN" altLang="en-US" sz="1200" dirty="0">
                <a:solidFill>
                  <a:schemeClr val="tx1"/>
                </a:solidFill>
                <a:cs typeface="+mn-ea"/>
                <a:sym typeface="+mn-lt"/>
              </a:rPr>
              <a:t>有效容积</a:t>
            </a: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m3   </a:t>
            </a:r>
            <a:r>
              <a:rPr lang="zh-CN" altLang="en-US" sz="1200" dirty="0">
                <a:solidFill>
                  <a:schemeClr val="tx1"/>
                </a:solidFill>
                <a:cs typeface="+mn-ea"/>
                <a:sym typeface="+mn-lt"/>
              </a:rPr>
              <a:t>进口断面</a:t>
            </a: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A</a:t>
            </a:r>
            <a:r>
              <a:rPr lang="en-US" altLang="en-US" sz="1200" dirty="0">
                <a:solidFill>
                  <a:schemeClr val="tx1"/>
                </a:solidFill>
                <a:cs typeface="+mn-ea"/>
                <a:sym typeface="+mn-lt"/>
              </a:rPr>
              <a:t>×</a:t>
            </a: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B</a:t>
            </a:r>
            <a:r>
              <a:rPr lang="zh-CN" altLang="en-US" sz="1200" dirty="0">
                <a:solidFill>
                  <a:schemeClr val="tx1"/>
                </a:solidFill>
                <a:cs typeface="+mn-ea"/>
                <a:sym typeface="+mn-lt"/>
              </a:rPr>
              <a:t>（</a:t>
            </a: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mm</a:t>
            </a:r>
            <a:r>
              <a:rPr lang="zh-CN" altLang="en-US" sz="1200" dirty="0">
                <a:solidFill>
                  <a:schemeClr val="tx1"/>
                </a:solidFill>
                <a:cs typeface="+mn-ea"/>
                <a:sym typeface="+mn-lt"/>
              </a:rPr>
              <a:t>）</a:t>
            </a:r>
            <a:endParaRPr lang="zh-CN" altLang="en-US" sz="1200" dirty="0">
              <a:solidFill>
                <a:schemeClr val="tx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DDZLQ-4    DDZLGQ-4          4                 4.4            2200</a:t>
            </a:r>
            <a:r>
              <a:rPr lang="en-US" altLang="en-US" sz="1200" dirty="0">
                <a:solidFill>
                  <a:schemeClr val="tx1"/>
                </a:solidFill>
                <a:cs typeface="+mn-ea"/>
                <a:sym typeface="+mn-lt"/>
              </a:rPr>
              <a:t>×</a:t>
            </a: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854</a:t>
            </a:r>
            <a:endParaRPr lang="en-US" altLang="zh-CN" sz="1200" dirty="0">
              <a:solidFill>
                <a:schemeClr val="tx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DDZLY-4    DDZLGY-4           4                 4.4            2200</a:t>
            </a:r>
            <a:r>
              <a:rPr lang="en-US" altLang="en-US" sz="1200" dirty="0">
                <a:solidFill>
                  <a:schemeClr val="tx1"/>
                </a:solidFill>
                <a:cs typeface="+mn-ea"/>
                <a:sym typeface="+mn-lt"/>
              </a:rPr>
              <a:t>×</a:t>
            </a: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854	</a:t>
            </a:r>
            <a:endParaRPr lang="en-US" altLang="zh-CN" sz="1200" dirty="0">
              <a:solidFill>
                <a:schemeClr val="tx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DDZLQ-6    DDZLGQ-6          6                 6.6            2200</a:t>
            </a:r>
            <a:r>
              <a:rPr lang="en-US" altLang="en-US" sz="1200" dirty="0">
                <a:solidFill>
                  <a:schemeClr val="tx1"/>
                </a:solidFill>
                <a:cs typeface="+mn-ea"/>
                <a:sym typeface="+mn-lt"/>
              </a:rPr>
              <a:t>×</a:t>
            </a: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854</a:t>
            </a:r>
            <a:endParaRPr lang="en-US" altLang="zh-CN" sz="1200" dirty="0">
              <a:solidFill>
                <a:schemeClr val="tx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DDZLY-6     DDZLGY-6          6                 6.6            2200</a:t>
            </a:r>
            <a:r>
              <a:rPr lang="en-US" altLang="en-US" sz="1200" dirty="0">
                <a:solidFill>
                  <a:schemeClr val="tx1"/>
                </a:solidFill>
                <a:cs typeface="+mn-ea"/>
                <a:sym typeface="+mn-lt"/>
              </a:rPr>
              <a:t>×</a:t>
            </a: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854	</a:t>
            </a:r>
            <a:endParaRPr lang="en-US" altLang="zh-CN" sz="1200" dirty="0">
              <a:solidFill>
                <a:schemeClr val="tx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DDZLQ-9     DDZLGQ-9         9                 10            2400</a:t>
            </a:r>
            <a:r>
              <a:rPr lang="en-US" altLang="en-US" sz="1200" dirty="0">
                <a:solidFill>
                  <a:schemeClr val="tx1"/>
                </a:solidFill>
                <a:cs typeface="+mn-ea"/>
                <a:sym typeface="+mn-lt"/>
              </a:rPr>
              <a:t>×</a:t>
            </a: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1250</a:t>
            </a:r>
            <a:endParaRPr lang="en-US" altLang="zh-CN" sz="1200" dirty="0">
              <a:solidFill>
                <a:schemeClr val="tx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DDZLY-9      DDZLGY-9         9                 10            2400</a:t>
            </a:r>
            <a:r>
              <a:rPr lang="en-US" altLang="en-US" sz="1200" dirty="0">
                <a:solidFill>
                  <a:schemeClr val="tx1"/>
                </a:solidFill>
                <a:cs typeface="+mn-ea"/>
                <a:sym typeface="+mn-lt"/>
              </a:rPr>
              <a:t>×</a:t>
            </a: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1250	</a:t>
            </a:r>
            <a:endParaRPr lang="en-US" altLang="zh-CN" sz="1200" dirty="0">
              <a:solidFill>
                <a:schemeClr val="tx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DDZLQ-12    DDZLGQ-12        12                13.2          2400</a:t>
            </a:r>
            <a:r>
              <a:rPr lang="en-US" altLang="en-US" sz="1200" dirty="0">
                <a:solidFill>
                  <a:schemeClr val="tx1"/>
                </a:solidFill>
                <a:cs typeface="+mn-ea"/>
                <a:sym typeface="+mn-lt"/>
              </a:rPr>
              <a:t>×</a:t>
            </a: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1250</a:t>
            </a:r>
            <a:endParaRPr lang="en-US" altLang="zh-CN" sz="1200" dirty="0">
              <a:solidFill>
                <a:schemeClr val="tx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DDZLY-12    DDZLGY-12         12                13.2          2400</a:t>
            </a:r>
            <a:r>
              <a:rPr lang="en-US" altLang="en-US" sz="1200" dirty="0">
                <a:solidFill>
                  <a:schemeClr val="tx1"/>
                </a:solidFill>
                <a:cs typeface="+mn-ea"/>
                <a:sym typeface="+mn-lt"/>
              </a:rPr>
              <a:t>×</a:t>
            </a: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1250	</a:t>
            </a:r>
            <a:endParaRPr lang="en-US" altLang="zh-CN" sz="1200" dirty="0">
              <a:solidFill>
                <a:schemeClr val="tx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DDZLQ-16    DDZLGQ-16        16                17.6          2400</a:t>
            </a:r>
            <a:r>
              <a:rPr lang="en-US" altLang="en-US" sz="1200" dirty="0">
                <a:solidFill>
                  <a:schemeClr val="tx1"/>
                </a:solidFill>
                <a:cs typeface="+mn-ea"/>
                <a:sym typeface="+mn-lt"/>
              </a:rPr>
              <a:t>×</a:t>
            </a: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1250</a:t>
            </a:r>
            <a:endParaRPr lang="en-US" altLang="zh-CN" sz="1200" dirty="0">
              <a:solidFill>
                <a:schemeClr val="tx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DDZLY-16    DDZLGY-16         16                17.6          2400</a:t>
            </a:r>
            <a:r>
              <a:rPr lang="en-US" altLang="en-US" sz="1200" dirty="0">
                <a:solidFill>
                  <a:schemeClr val="tx1"/>
                </a:solidFill>
                <a:cs typeface="+mn-ea"/>
                <a:sym typeface="+mn-lt"/>
              </a:rPr>
              <a:t>×</a:t>
            </a: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1250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	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0"/>
            <a:ext cx="2199640" cy="6477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203575" y="194945"/>
            <a:ext cx="3803015" cy="3886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dirty="0">
                <a:solidFill>
                  <a:schemeClr val="tx1"/>
                </a:solidFill>
                <a:cs typeface="+mn-ea"/>
                <a:sym typeface="+mn-lt"/>
              </a:rPr>
              <a:t>立井箕斗定量斗装载设备技术参数</a:t>
            </a:r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451336" y="2090901"/>
            <a:ext cx="925943" cy="15134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339" tIns="30669" rIns="61339" bIns="30669" rtlCol="0" anchor="ctr"/>
          <a:lstStyle/>
          <a:p>
            <a:pPr algn="ctr"/>
            <a:endParaRPr lang="vi-VN">
              <a:cs typeface="+mn-ea"/>
              <a:sym typeface="+mn-lt"/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611560" y="3694490"/>
            <a:ext cx="3765718" cy="343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339" tIns="30669" rIns="61339" bIns="30669" rtlCol="0" anchor="ctr"/>
          <a:lstStyle/>
          <a:p>
            <a:pPr algn="ctr"/>
            <a:endParaRPr lang="vi-VN">
              <a:cs typeface="+mn-ea"/>
              <a:sym typeface="+mn-lt"/>
            </a:endParaRPr>
          </a:p>
        </p:txBody>
      </p:sp>
      <p:sp>
        <p:nvSpPr>
          <p:cNvPr id="7" name="Rectangle 15"/>
          <p:cNvSpPr/>
          <p:nvPr/>
        </p:nvSpPr>
        <p:spPr>
          <a:xfrm>
            <a:off x="7409415" y="2090901"/>
            <a:ext cx="925943" cy="15134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339" tIns="30669" rIns="61339" bIns="30669" rtlCol="0" anchor="ctr"/>
          <a:lstStyle/>
          <a:p>
            <a:pPr algn="ctr"/>
            <a:endParaRPr lang="vi-VN">
              <a:cs typeface="+mn-ea"/>
              <a:sym typeface="+mn-lt"/>
            </a:endParaRPr>
          </a:p>
        </p:txBody>
      </p:sp>
      <p:sp>
        <p:nvSpPr>
          <p:cNvPr id="9" name="Rectangle 17"/>
          <p:cNvSpPr/>
          <p:nvPr/>
        </p:nvSpPr>
        <p:spPr>
          <a:xfrm>
            <a:off x="4618546" y="3694490"/>
            <a:ext cx="3716813" cy="343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339" tIns="30669" rIns="61339" bIns="30669" rtlCol="0" anchor="ctr"/>
          <a:lstStyle/>
          <a:p>
            <a:pPr algn="ctr"/>
            <a:endParaRPr lang="vi-VN">
              <a:cs typeface="+mn-ea"/>
              <a:sym typeface="+mn-lt"/>
            </a:endParaRPr>
          </a:p>
        </p:txBody>
      </p:sp>
      <p:pic>
        <p:nvPicPr>
          <p:cNvPr id="13" name="图片 12" descr="DDZL系列立井箕斗装载设备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63845" y="1777365"/>
            <a:ext cx="1879600" cy="1879600"/>
          </a:xfrm>
          <a:prstGeom prst="ellipse">
            <a:avLst/>
          </a:prstGeom>
        </p:spPr>
      </p:pic>
      <p:pic>
        <p:nvPicPr>
          <p:cNvPr id="16" name="图片 15" descr="DDZL系列立井箕斗装载设备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95" y="1777365"/>
            <a:ext cx="1879600" cy="1879600"/>
          </a:xfrm>
          <a:prstGeom prst="ellipse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3131820" y="483235"/>
            <a:ext cx="3048000" cy="3536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 dirty="0">
                <a:cs typeface="+mn-ea"/>
                <a:sym typeface="+mn-lt"/>
              </a:rPr>
              <a:t>立井箕斗定量斗装载设备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50" y="51435"/>
            <a:ext cx="2199640" cy="647700"/>
          </a:xfrm>
          <a:prstGeom prst="rect">
            <a:avLst/>
          </a:prstGeom>
        </p:spPr>
      </p:pic>
    </p:spTree>
  </p:cSld>
  <p:clrMapOvr>
    <a:masterClrMapping/>
  </p:clrMapOvr>
  <p:transition spd="med" advClick="0" advTm="0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7" grpId="0" bldLvl="0" animBg="1"/>
      <p:bldP spid="9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4427984" y="1103669"/>
            <a:ext cx="316409" cy="369332"/>
            <a:chOff x="4400134" y="1065982"/>
            <a:chExt cx="316409" cy="369331"/>
          </a:xfrm>
          <a:solidFill>
            <a:srgbClr val="F83003"/>
          </a:solidFill>
        </p:grpSpPr>
        <p:sp>
          <p:nvSpPr>
            <p:cNvPr id="3" name="椭圆 2"/>
            <p:cNvSpPr/>
            <p:nvPr>
              <p:custDataLst>
                <p:tags r:id="rId2"/>
              </p:custDataLst>
            </p:nvPr>
          </p:nvSpPr>
          <p:spPr>
            <a:xfrm>
              <a:off x="4417853" y="1095705"/>
              <a:ext cx="298690" cy="2986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" name="TextBox 3"/>
            <p:cNvSpPr txBox="1"/>
            <p:nvPr>
              <p:custDataLst>
                <p:tags r:id="rId3"/>
              </p:custDataLst>
            </p:nvPr>
          </p:nvSpPr>
          <p:spPr>
            <a:xfrm>
              <a:off x="4400134" y="1065982"/>
              <a:ext cx="312906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cs typeface="+mn-ea"/>
                  <a:sym typeface="+mn-lt"/>
                </a:rPr>
                <a:t>1</a:t>
              </a:r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4"/>
            </p:custDataLst>
          </p:nvPr>
        </p:nvGrpSpPr>
        <p:grpSpPr>
          <a:xfrm>
            <a:off x="4427984" y="4218642"/>
            <a:ext cx="316409" cy="369332"/>
            <a:chOff x="4400134" y="1060384"/>
            <a:chExt cx="316409" cy="369331"/>
          </a:xfrm>
          <a:solidFill>
            <a:srgbClr val="0070C0"/>
          </a:solidFill>
        </p:grpSpPr>
        <p:sp>
          <p:nvSpPr>
            <p:cNvPr id="6" name="椭圆 5"/>
            <p:cNvSpPr/>
            <p:nvPr>
              <p:custDataLst>
                <p:tags r:id="rId5"/>
              </p:custDataLst>
            </p:nvPr>
          </p:nvSpPr>
          <p:spPr>
            <a:xfrm>
              <a:off x="4417853" y="1095705"/>
              <a:ext cx="298690" cy="2986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" name="TextBox 6"/>
            <p:cNvSpPr txBox="1"/>
            <p:nvPr>
              <p:custDataLst>
                <p:tags r:id="rId6"/>
              </p:custDataLst>
            </p:nvPr>
          </p:nvSpPr>
          <p:spPr>
            <a:xfrm>
              <a:off x="4400134" y="1060384"/>
              <a:ext cx="312906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cs typeface="+mn-ea"/>
                  <a:sym typeface="+mn-lt"/>
                </a:rPr>
                <a:t>2</a:t>
              </a:r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>
            <p:custDataLst>
              <p:tags r:id="rId7"/>
            </p:custDataLst>
          </p:nvPr>
        </p:nvGrpSpPr>
        <p:grpSpPr>
          <a:xfrm>
            <a:off x="1863547" y="267523"/>
            <a:ext cx="4342765" cy="1164559"/>
            <a:chOff x="1835696" y="229836"/>
            <a:chExt cx="4342765" cy="1164559"/>
          </a:xfrm>
          <a:noFill/>
        </p:grpSpPr>
        <p:sp>
          <p:nvSpPr>
            <p:cNvPr id="9" name="矩形 8"/>
            <p:cNvSpPr/>
            <p:nvPr>
              <p:custDataLst>
                <p:tags r:id="rId8"/>
              </p:custDataLst>
            </p:nvPr>
          </p:nvSpPr>
          <p:spPr>
            <a:xfrm>
              <a:off x="1835696" y="1095705"/>
              <a:ext cx="2442281" cy="29869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" name="TextBox 9"/>
            <p:cNvSpPr txBox="1"/>
            <p:nvPr>
              <p:custDataLst>
                <p:tags r:id="rId9"/>
              </p:custDataLst>
            </p:nvPr>
          </p:nvSpPr>
          <p:spPr>
            <a:xfrm>
              <a:off x="3104426" y="229836"/>
              <a:ext cx="3074035" cy="37084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lvl="0" algn="l">
                <a:lnSpc>
                  <a:spcPct val="130000"/>
                </a:lnSpc>
              </a:pPr>
              <a:r>
                <a:rPr lang="zh-CN" altLang="en-US" sz="1400" b="1" dirty="0">
                  <a:solidFill>
                    <a:schemeClr val="tx1"/>
                  </a:solidFill>
                  <a:cs typeface="+mn-ea"/>
                  <a:sym typeface="+mn-lt"/>
                </a:rPr>
                <a:t>立井箕斗定量斗装载设备结构组成</a:t>
              </a:r>
              <a:endParaRPr lang="zh-CN" altLang="en-US" sz="14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2" name="矩形 11"/>
          <p:cNvSpPr/>
          <p:nvPr>
            <p:custDataLst>
              <p:tags r:id="rId10"/>
            </p:custDataLst>
          </p:nvPr>
        </p:nvSpPr>
        <p:spPr>
          <a:xfrm>
            <a:off x="4897120" y="4253865"/>
            <a:ext cx="2442210" cy="298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>
            <p:custDataLst>
              <p:tags r:id="rId11"/>
            </p:custDataLst>
          </p:nvPr>
        </p:nvGrpSpPr>
        <p:grpSpPr>
          <a:xfrm>
            <a:off x="4850359" y="1527837"/>
            <a:ext cx="3106017" cy="2624419"/>
            <a:chOff x="4822508" y="1490148"/>
            <a:chExt cx="3106017" cy="2624419"/>
          </a:xfrm>
        </p:grpSpPr>
        <p:pic>
          <p:nvPicPr>
            <p:cNvPr id="15" name="Picture 3"/>
            <p:cNvPicPr>
              <a:picLocks noChangeAspect="1" noChangeArrowheads="1"/>
            </p:cNvPicPr>
            <p:nvPr>
              <p:custDataLst>
                <p:tags r:id="rId12"/>
              </p:custDataLst>
            </p:nvPr>
          </p:nvPicPr>
          <p:blipFill>
            <a:blip r:embed="rId13" cstate="screen"/>
            <a:stretch>
              <a:fillRect/>
            </a:stretch>
          </p:blipFill>
          <p:spPr bwMode="auto">
            <a:xfrm>
              <a:off x="5008960" y="2498615"/>
              <a:ext cx="2733111" cy="1615952"/>
            </a:xfrm>
            <a:prstGeom prst="rect">
              <a:avLst/>
            </a:prstGeom>
            <a:solidFill>
              <a:schemeClr val="accent2"/>
            </a:solidFill>
            <a:ln w="38100">
              <a:noFill/>
              <a:miter lim="800000"/>
              <a:headEnd/>
              <a:tailEnd/>
            </a:ln>
          </p:spPr>
        </p:pic>
        <p:sp>
          <p:nvSpPr>
            <p:cNvPr id="16" name="矩形 15"/>
            <p:cNvSpPr/>
            <p:nvPr>
              <p:custDataLst>
                <p:tags r:id="rId14"/>
              </p:custDataLst>
            </p:nvPr>
          </p:nvSpPr>
          <p:spPr>
            <a:xfrm>
              <a:off x="4822508" y="1490148"/>
              <a:ext cx="3106017" cy="570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cs typeface="+mn-ea"/>
                  <a:sym typeface="+mn-lt"/>
                </a:rPr>
                <a:t>这种装载设备主要由定量斗、闸门、溜槽、控制缸和测重装置组成。</a:t>
              </a:r>
              <a:endParaRPr lang="zh-CN" altLang="en-US" sz="1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>
            <p:custDataLst>
              <p:tags r:id="rId15"/>
            </p:custDataLst>
          </p:nvPr>
        </p:nvGrpSpPr>
        <p:grpSpPr>
          <a:xfrm>
            <a:off x="1218520" y="1689010"/>
            <a:ext cx="3087370" cy="2637790"/>
            <a:chOff x="1190669" y="1651322"/>
            <a:chExt cx="3087370" cy="2637790"/>
          </a:xfrm>
        </p:grpSpPr>
        <p:pic>
          <p:nvPicPr>
            <p:cNvPr id="18" name="Picture 3"/>
            <p:cNvPicPr>
              <a:picLocks noChangeAspect="1" noChangeArrowheads="1"/>
            </p:cNvPicPr>
            <p:nvPr>
              <p:custDataLst>
                <p:tags r:id="rId16"/>
              </p:custDataLst>
            </p:nvPr>
          </p:nvPicPr>
          <p:blipFill>
            <a:blip r:embed="rId17" cstate="screen"/>
            <a:stretch>
              <a:fillRect/>
            </a:stretch>
          </p:blipFill>
          <p:spPr bwMode="auto">
            <a:xfrm>
              <a:off x="1246642" y="1651322"/>
              <a:ext cx="3030608" cy="1704717"/>
            </a:xfrm>
            <a:prstGeom prst="rect">
              <a:avLst/>
            </a:prstGeom>
            <a:solidFill>
              <a:schemeClr val="accent2"/>
            </a:solidFill>
            <a:ln w="38100">
              <a:noFill/>
              <a:miter lim="800000"/>
              <a:headEnd/>
              <a:tailEnd/>
            </a:ln>
          </p:spPr>
        </p:pic>
        <p:sp>
          <p:nvSpPr>
            <p:cNvPr id="19" name="矩形 18"/>
            <p:cNvSpPr/>
            <p:nvPr>
              <p:custDataLst>
                <p:tags r:id="rId18"/>
              </p:custDataLst>
            </p:nvPr>
          </p:nvSpPr>
          <p:spPr>
            <a:xfrm>
              <a:off x="1190669" y="3478852"/>
              <a:ext cx="3087370" cy="8102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cs typeface="+mn-ea"/>
                  <a:sym typeface="+mn-lt"/>
                </a:rPr>
                <a:t>定量斗</a:t>
              </a:r>
              <a:r>
                <a:rPr lang="en-US" altLang="zh-CN" sz="1200" dirty="0">
                  <a:solidFill>
                    <a:schemeClr val="tx1"/>
                  </a:solidFill>
                  <a:cs typeface="+mn-ea"/>
                  <a:sym typeface="+mn-lt"/>
                </a:rPr>
                <a:t> </a:t>
              </a:r>
              <a:r>
                <a:rPr lang="zh-CN" altLang="en-US" sz="1200" dirty="0">
                  <a:solidFill>
                    <a:schemeClr val="tx1"/>
                  </a:solidFill>
                  <a:cs typeface="+mn-ea"/>
                  <a:sym typeface="+mn-lt"/>
                </a:rPr>
                <a:t>大可做</a:t>
              </a:r>
              <a:r>
                <a:rPr lang="en-US" altLang="zh-CN" sz="1200" dirty="0">
                  <a:solidFill>
                    <a:schemeClr val="tx1"/>
                  </a:solidFill>
                  <a:cs typeface="+mn-ea"/>
                  <a:sym typeface="+mn-lt"/>
                </a:rPr>
                <a:t>16T</a:t>
              </a:r>
              <a:r>
                <a:rPr lang="zh-CN" altLang="en-US" sz="1200" dirty="0">
                  <a:solidFill>
                    <a:schemeClr val="tx1"/>
                  </a:solidFill>
                  <a:cs typeface="+mn-ea"/>
                  <a:sym typeface="+mn-lt"/>
                </a:rPr>
                <a:t>，</a:t>
              </a:r>
              <a:r>
                <a:rPr lang="en-US" altLang="zh-CN" sz="1200" dirty="0">
                  <a:solidFill>
                    <a:schemeClr val="tx1"/>
                  </a:solidFill>
                  <a:cs typeface="+mn-ea"/>
                  <a:sym typeface="+mn-lt"/>
                </a:rPr>
                <a:t> </a:t>
              </a:r>
              <a:r>
                <a:rPr lang="zh-CN" altLang="en-US" sz="1200" dirty="0">
                  <a:solidFill>
                    <a:schemeClr val="tx1"/>
                  </a:solidFill>
                  <a:cs typeface="+mn-ea"/>
                  <a:sym typeface="+mn-lt"/>
                </a:rPr>
                <a:t>大可称</a:t>
              </a:r>
              <a:r>
                <a:rPr lang="en-US" altLang="zh-CN" sz="1200" dirty="0">
                  <a:solidFill>
                    <a:schemeClr val="tx1"/>
                  </a:solidFill>
                  <a:cs typeface="+mn-ea"/>
                  <a:sym typeface="+mn-lt"/>
                </a:rPr>
                <a:t>60T,</a:t>
              </a:r>
              <a:r>
                <a:rPr lang="zh-CN" altLang="en-US" sz="1200" dirty="0">
                  <a:solidFill>
                    <a:schemeClr val="tx1"/>
                  </a:solidFill>
                  <a:cs typeface="+mn-ea"/>
                  <a:sym typeface="+mn-lt"/>
                </a:rPr>
                <a:t>一个定量斗配一个秤，一个定量斗配一个油缸，一套是</a:t>
              </a:r>
              <a:r>
                <a:rPr lang="en-US" altLang="zh-CN" sz="1200" dirty="0">
                  <a:solidFill>
                    <a:schemeClr val="tx1"/>
                  </a:solidFill>
                  <a:cs typeface="+mn-ea"/>
                  <a:sym typeface="+mn-lt"/>
                </a:rPr>
                <a:t>2</a:t>
              </a:r>
              <a:r>
                <a:rPr lang="zh-CN" altLang="en-US" sz="1200" dirty="0">
                  <a:solidFill>
                    <a:schemeClr val="tx1"/>
                  </a:solidFill>
                  <a:cs typeface="+mn-ea"/>
                  <a:sym typeface="+mn-lt"/>
                </a:rPr>
                <a:t>个定量斗成对使用，需要现场测量</a:t>
              </a:r>
              <a:endParaRPr lang="zh-CN" altLang="en-US" sz="1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55650" y="0"/>
            <a:ext cx="2199640" cy="647700"/>
          </a:xfrm>
          <a:prstGeom prst="rect">
            <a:avLst/>
          </a:prstGeom>
        </p:spPr>
      </p:pic>
    </p:spTree>
  </p:cSld>
  <p:clrMapOvr>
    <a:masterClrMapping/>
  </p:clrMapOvr>
  <p:transition spd="med" advClick="0" advTm="0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-1.46469E-6 L 8.33333E-7 0.32778 " pathEditMode="relative" rAng="0" ptsTypes="AA">
                                      <p:cBhvr>
                                        <p:cTn id="9" dur="12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37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-0.27845 L 8.33333E-7 0.04934 " pathEditMode="relative" rAng="0" ptsTypes="AA">
                                      <p:cBhvr>
                                        <p:cTn id="1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37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1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3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4"/>
          <p:cNvSpPr>
            <a:spLocks noChangeArrowheads="1"/>
          </p:cNvSpPr>
          <p:nvPr/>
        </p:nvSpPr>
        <p:spPr bwMode="auto">
          <a:xfrm>
            <a:off x="3779520" y="267335"/>
            <a:ext cx="2889885" cy="366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noAutofit/>
          </a:bodyPr>
          <a:lstStyle/>
          <a:p>
            <a:pPr defTabSz="914400">
              <a:lnSpc>
                <a:spcPct val="120000"/>
              </a:lnSpc>
              <a:spcBef>
                <a:spcPts val="3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cs typeface="+mn-ea"/>
                <a:sym typeface="+mn-lt"/>
              </a:rPr>
              <a:t>立井箕斗定量斗装载设备用途</a:t>
            </a:r>
            <a:endParaRPr lang="zh-CN" altLang="en-US" sz="1600" dirty="0">
              <a:solidFill>
                <a:schemeClr val="tx1"/>
              </a:solidFill>
              <a:cs typeface="+mn-ea"/>
              <a:sym typeface="+mn-lt"/>
            </a:endParaRPr>
          </a:p>
          <a:p>
            <a:pPr defTabSz="914400">
              <a:lnSpc>
                <a:spcPct val="120000"/>
              </a:lnSpc>
              <a:spcBef>
                <a:spcPts val="300"/>
              </a:spcBef>
              <a:defRPr/>
            </a:pPr>
            <a:endParaRPr lang="zh-CN" altLang="en-US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Rectangle 24"/>
          <p:cNvSpPr>
            <a:spLocks noChangeArrowheads="1"/>
          </p:cNvSpPr>
          <p:nvPr/>
        </p:nvSpPr>
        <p:spPr bwMode="auto">
          <a:xfrm>
            <a:off x="4991743" y="1779430"/>
            <a:ext cx="3324673" cy="1938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914400">
              <a:lnSpc>
                <a:spcPct val="150000"/>
              </a:lnSpc>
              <a:spcBef>
                <a:spcPts val="3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cs typeface="+mn-ea"/>
                <a:sym typeface="+mn-lt"/>
              </a:rPr>
              <a:t>在煤炭生产中广泛采用立井箕斗定量斗装载设备，立井箕斗定量斗装载设备具有结构简单、环节少、装载时不用其它辅助机械、有利于实现提升自动化的优点，立井箕斗定量斗装载设备在我国已定为标准装载设备。</a:t>
            </a:r>
            <a:r>
              <a:rPr lang="en-US" altLang="zh-CN" sz="1400" dirty="0">
                <a:solidFill>
                  <a:schemeClr val="tx1"/>
                </a:solidFill>
                <a:cs typeface="+mn-ea"/>
                <a:sym typeface="+mn-lt"/>
              </a:rPr>
              <a:t>.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4652964" y="2265991"/>
            <a:ext cx="214313" cy="138155"/>
          </a:xfrm>
          <a:custGeom>
            <a:avLst/>
            <a:gdLst>
              <a:gd name="connsiteX0" fmla="*/ 0 w 214313"/>
              <a:gd name="connsiteY0" fmla="*/ 61913 h 138113"/>
              <a:gd name="connsiteX1" fmla="*/ 76200 w 214313"/>
              <a:gd name="connsiteY1" fmla="*/ 138113 h 138113"/>
              <a:gd name="connsiteX2" fmla="*/ 214313 w 214313"/>
              <a:gd name="connsiteY2" fmla="*/ 0 h 138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313" h="138113">
                <a:moveTo>
                  <a:pt x="0" y="61913"/>
                </a:moveTo>
                <a:lnTo>
                  <a:pt x="76200" y="138113"/>
                </a:lnTo>
                <a:lnTo>
                  <a:pt x="214313" y="0"/>
                </a:lnTo>
              </a:path>
            </a:pathLst>
          </a:custGeom>
          <a:noFill/>
          <a:ln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4652964" y="2785264"/>
            <a:ext cx="214313" cy="138155"/>
          </a:xfrm>
          <a:custGeom>
            <a:avLst/>
            <a:gdLst>
              <a:gd name="connsiteX0" fmla="*/ 0 w 214313"/>
              <a:gd name="connsiteY0" fmla="*/ 61913 h 138113"/>
              <a:gd name="connsiteX1" fmla="*/ 76200 w 214313"/>
              <a:gd name="connsiteY1" fmla="*/ 138113 h 138113"/>
              <a:gd name="connsiteX2" fmla="*/ 214313 w 214313"/>
              <a:gd name="connsiteY2" fmla="*/ 0 h 138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313" h="138113">
                <a:moveTo>
                  <a:pt x="0" y="61913"/>
                </a:moveTo>
                <a:lnTo>
                  <a:pt x="76200" y="138113"/>
                </a:lnTo>
                <a:lnTo>
                  <a:pt x="214313" y="0"/>
                </a:lnTo>
              </a:path>
            </a:pathLst>
          </a:custGeom>
          <a:noFill/>
          <a:ln cap="rnd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4652964" y="3299773"/>
            <a:ext cx="214313" cy="138155"/>
          </a:xfrm>
          <a:custGeom>
            <a:avLst/>
            <a:gdLst>
              <a:gd name="connsiteX0" fmla="*/ 0 w 214313"/>
              <a:gd name="connsiteY0" fmla="*/ 61913 h 138113"/>
              <a:gd name="connsiteX1" fmla="*/ 76200 w 214313"/>
              <a:gd name="connsiteY1" fmla="*/ 138113 h 138113"/>
              <a:gd name="connsiteX2" fmla="*/ 214313 w 214313"/>
              <a:gd name="connsiteY2" fmla="*/ 0 h 138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313" h="138113">
                <a:moveTo>
                  <a:pt x="0" y="61913"/>
                </a:moveTo>
                <a:lnTo>
                  <a:pt x="76200" y="138113"/>
                </a:lnTo>
                <a:lnTo>
                  <a:pt x="214313" y="0"/>
                </a:lnTo>
              </a:path>
            </a:pathLst>
          </a:custGeom>
          <a:noFill/>
          <a:ln cap="rnd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123190"/>
            <a:ext cx="2199640" cy="647700"/>
          </a:xfrm>
          <a:prstGeom prst="rect">
            <a:avLst/>
          </a:prstGeom>
        </p:spPr>
      </p:pic>
      <p:pic>
        <p:nvPicPr>
          <p:cNvPr id="12" name="图片 11" descr="DDZL系列立井箕斗装载设备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2090" y="1599565"/>
            <a:ext cx="2297430" cy="2297430"/>
          </a:xfrm>
          <a:prstGeom prst="rect">
            <a:avLst/>
          </a:prstGeom>
        </p:spPr>
      </p:pic>
    </p:spTree>
  </p:cSld>
  <p:clrMapOvr>
    <a:masterClrMapping/>
  </p:clrMapOvr>
  <p:transition spd="med" advClick="0" advTm="0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44ec2a81cb0327977af6fb992b525a48.png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0" y="483518"/>
            <a:ext cx="4644008" cy="4644008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4356109" y="2427665"/>
            <a:ext cx="4339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非常感谢您的观看！</a:t>
            </a:r>
            <a:endParaRPr lang="zh-CN" altLang="en-US" sz="3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41094" y="1203598"/>
            <a:ext cx="172466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spc="-3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2025</a:t>
            </a:r>
            <a:endParaRPr lang="zh-CN" altLang="en-US" sz="6000" spc="-3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6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99"/>
                            </p:stCondLst>
                            <p:childTnLst>
                              <p:par>
                                <p:cTn id="1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</p:bldLst>
  </p:timing>
</p:sld>
</file>

<file path=ppt/tags/tag1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1"/>
  <p:tag name="KSO_WM_DIAGRAM_VIRTUALLY_FRAME" val="{&quot;height&quot;:202.67173228346456,&quot;left&quot;:336.5571653543307,&quot;top&quot;:112.47826771653543,&quot;width&quot;:307.5928346456693}"/>
</p:tagLst>
</file>

<file path=ppt/tags/tag2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  <p:tag name="KSO_WM_DIAGRAM_VIRTUALLY_FRAME" val="{&quot;height&quot;:202.67173228346456,&quot;left&quot;:336.5571653543307,&quot;top&quot;:112.47826771653543,&quot;width&quot;:307.5928346456693}"/>
</p:tagLst>
</file>

<file path=ppt/tags/tag3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2"/>
  <p:tag name="KSO_WM_DIAGRAM_VIRTUALLY_FRAME" val="{&quot;height&quot;:202.67173228346456,&quot;left&quot;:336.5571653543307,&quot;top&quot;:112.47826771653543,&quot;width&quot;:307.5928346456693}"/>
</p:tagLst>
</file>

<file path=ppt/tags/tag4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2"/>
  <p:tag name="KSO_WM_DIAGRAM_VIRTUALLY_FRAME" val="{&quot;height&quot;:202.67173228346456,&quot;left&quot;:336.5571653543307,&quot;top&quot;:112.47826771653543,&quot;width&quot;:307.5928346456693}"/>
</p:tagLst>
</file>

<file path=ppt/tags/tag5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3"/>
  <p:tag name="KSO_WM_DIAGRAM_VIRTUALLY_FRAME" val="{&quot;height&quot;:202.67173228346456,&quot;left&quot;:336.5571653543307,&quot;top&quot;:112.47826771653543,&quot;width&quot;:307.5928346456693}"/>
</p:tagLst>
</file>

<file path=ppt/tags/tag6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3"/>
  <p:tag name="KSO_WM_DIAGRAM_VIRTUALLY_FRAME" val="{&quot;height&quot;:202.67173228346456,&quot;left&quot;:336.5571653543307,&quot;top&quot;:112.47826771653543,&quot;width&quot;:307.5928346456693}"/>
</p:tagLst>
</file>

<file path=ppt/tags/tag7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4"/>
  <p:tag name="KSO_WM_DIAGRAM_VIRTUALLY_FRAME" val="{&quot;height&quot;:202.67173228346456,&quot;left&quot;:336.5571653543307,&quot;top&quot;:112.47826771653543,&quot;width&quot;:307.5928346456693}"/>
</p:tagLst>
</file>

<file path=ppt/tags/tag8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4"/>
  <p:tag name="KSO_WM_DIAGRAM_VIRTUALLY_FRAME" val="{&quot;height&quot;:202.67173228346456,&quot;left&quot;:336.5571653543307,&quot;top&quot;:112.47826771653543,&quot;width&quot;:307.5928346456693}"/>
</p:tagLst>
</file>

<file path=ppt/tags/tag9.xml><?xml version="1.0" encoding="utf-8"?>
<p:tagLst xmlns:p="http://schemas.openxmlformats.org/presentationml/2006/main">
  <p:tag name="KSO_WM_DIAGRAM_VIRTUALLY_FRAME" val="{&quot;height&quot;:340.1929921259843,&quot;left&quot;:95.9464566929134,&quot;top&quot;:21.064803149606313,&quot;width&quot;:530.539842519685}"/>
</p:tagLst>
</file>

<file path=ppt/tags/tag10.xml><?xml version="1.0" encoding="utf-8"?>
<p:tagLst xmlns:p="http://schemas.openxmlformats.org/presentationml/2006/main">
  <p:tag name="KSO_WM_DIAGRAM_VIRTUALLY_FRAME" val="{&quot;height&quot;:340.1929921259843,&quot;left&quot;:95.9464566929134,&quot;top&quot;:21.064803149606313,&quot;width&quot;:530.539842519685}"/>
</p:tagLst>
</file>

<file path=ppt/tags/tag11.xml><?xml version="1.0" encoding="utf-8"?>
<p:tagLst xmlns:p="http://schemas.openxmlformats.org/presentationml/2006/main">
  <p:tag name="KSO_WM_DIAGRAM_VIRTUALLY_FRAME" val="{&quot;height&quot;:340.1929921259843,&quot;left&quot;:95.9464566929134,&quot;top&quot;:21.064803149606313,&quot;width&quot;:530.539842519685}"/>
</p:tagLst>
</file>

<file path=ppt/tags/tag12.xml><?xml version="1.0" encoding="utf-8"?>
<p:tagLst xmlns:p="http://schemas.openxmlformats.org/presentationml/2006/main">
  <p:tag name="KSO_WM_DIAGRAM_VIRTUALLY_FRAME" val="{&quot;height&quot;:340.1929921259843,&quot;left&quot;:95.9464566929134,&quot;top&quot;:21.064803149606313,&quot;width&quot;:530.539842519685}"/>
</p:tagLst>
</file>

<file path=ppt/tags/tag13.xml><?xml version="1.0" encoding="utf-8"?>
<p:tagLst xmlns:p="http://schemas.openxmlformats.org/presentationml/2006/main">
  <p:tag name="KSO_WM_DIAGRAM_VIRTUALLY_FRAME" val="{&quot;height&quot;:340.1929921259843,&quot;left&quot;:95.9464566929134,&quot;top&quot;:21.064803149606313,&quot;width&quot;:530.539842519685}"/>
</p:tagLst>
</file>

<file path=ppt/tags/tag14.xml><?xml version="1.0" encoding="utf-8"?>
<p:tagLst xmlns:p="http://schemas.openxmlformats.org/presentationml/2006/main">
  <p:tag name="KSO_WM_DIAGRAM_VIRTUALLY_FRAME" val="{&quot;height&quot;:340.1929921259843,&quot;left&quot;:95.9464566929134,&quot;top&quot;:21.064803149606313,&quot;width&quot;:530.539842519685}"/>
</p:tagLst>
</file>

<file path=ppt/tags/tag15.xml><?xml version="1.0" encoding="utf-8"?>
<p:tagLst xmlns:p="http://schemas.openxmlformats.org/presentationml/2006/main">
  <p:tag name="KSO_WM_DIAGRAM_VIRTUALLY_FRAME" val="{&quot;height&quot;:340.1929921259843,&quot;left&quot;:95.9464566929134,&quot;top&quot;:21.064803149606313,&quot;width&quot;:530.539842519685}"/>
</p:tagLst>
</file>

<file path=ppt/tags/tag16.xml><?xml version="1.0" encoding="utf-8"?>
<p:tagLst xmlns:p="http://schemas.openxmlformats.org/presentationml/2006/main">
  <p:tag name="KSO_WM_DIAGRAM_VIRTUALLY_FRAME" val="{&quot;height&quot;:340.1929921259843,&quot;left&quot;:95.9464566929134,&quot;top&quot;:21.064803149606313,&quot;width&quot;:530.539842519685}"/>
</p:tagLst>
</file>

<file path=ppt/tags/tag17.xml><?xml version="1.0" encoding="utf-8"?>
<p:tagLst xmlns:p="http://schemas.openxmlformats.org/presentationml/2006/main">
  <p:tag name="KSO_WM_DIAGRAM_VIRTUALLY_FRAME" val="{&quot;height&quot;:340.1929921259843,&quot;left&quot;:95.9464566929134,&quot;top&quot;:21.064803149606313,&quot;width&quot;:530.539842519685}"/>
</p:tagLst>
</file>

<file path=ppt/tags/tag18.xml><?xml version="1.0" encoding="utf-8"?>
<p:tagLst xmlns:p="http://schemas.openxmlformats.org/presentationml/2006/main">
  <p:tag name="KSO_WM_DIAGRAM_VIRTUALLY_FRAME" val="{&quot;height&quot;:340.1929921259843,&quot;left&quot;:95.9464566929134,&quot;top&quot;:21.064803149606313,&quot;width&quot;:530.539842519685}"/>
</p:tagLst>
</file>

<file path=ppt/tags/tag19.xml><?xml version="1.0" encoding="utf-8"?>
<p:tagLst xmlns:p="http://schemas.openxmlformats.org/presentationml/2006/main">
  <p:tag name="KSO_WM_DIAGRAM_VIRTUALLY_FRAME" val="{&quot;height&quot;:340.1929921259843,&quot;left&quot;:95.9464566929134,&quot;top&quot;:21.064803149606313,&quot;width&quot;:530.539842519685}"/>
</p:tagLst>
</file>

<file path=ppt/tags/tag20.xml><?xml version="1.0" encoding="utf-8"?>
<p:tagLst xmlns:p="http://schemas.openxmlformats.org/presentationml/2006/main">
  <p:tag name="KSO_WM_DIAGRAM_VIRTUALLY_FRAME" val="{&quot;height&quot;:340.1929921259843,&quot;left&quot;:95.9464566929134,&quot;top&quot;:21.064803149606313,&quot;width&quot;:530.539842519685}"/>
</p:tagLst>
</file>

<file path=ppt/tags/tag21.xml><?xml version="1.0" encoding="utf-8"?>
<p:tagLst xmlns:p="http://schemas.openxmlformats.org/presentationml/2006/main">
  <p:tag name="KSO_WM_DIAGRAM_VIRTUALLY_FRAME" val="{&quot;height&quot;:340.1929921259843,&quot;left&quot;:95.9464566929134,&quot;top&quot;:21.064803149606313,&quot;width&quot;:530.539842519685}"/>
</p:tagLst>
</file>

<file path=ppt/tags/tag22.xml><?xml version="1.0" encoding="utf-8"?>
<p:tagLst xmlns:p="http://schemas.openxmlformats.org/presentationml/2006/main">
  <p:tag name="KSO_WM_DIAGRAM_VIRTUALLY_FRAME" val="{&quot;height&quot;:340.1929921259843,&quot;left&quot;:95.9464566929134,&quot;top&quot;:21.064803149606313,&quot;width&quot;:530.539842519685}"/>
</p:tagLst>
</file>

<file path=ppt/tags/tag23.xml><?xml version="1.0" encoding="utf-8"?>
<p:tagLst xmlns:p="http://schemas.openxmlformats.org/presentationml/2006/main">
  <p:tag name="KSO_WM_DIAGRAM_VIRTUALLY_FRAME" val="{&quot;height&quot;:340.1929921259843,&quot;left&quot;:95.9464566929134,&quot;top&quot;:21.064803149606313,&quot;width&quot;:530.539842519685}"/>
</p:tagLst>
</file>

<file path=ppt/tags/tag24.xml><?xml version="1.0" encoding="utf-8"?>
<p:tagLst xmlns:p="http://schemas.openxmlformats.org/presentationml/2006/main">
  <p:tag name="KSO_WM_DIAGRAM_VIRTUALLY_FRAME" val="{&quot;height&quot;:340.1929921259843,&quot;left&quot;:95.9464566929134,&quot;top&quot;:21.064803149606313,&quot;width&quot;:530.539842519685}"/>
</p:tagLst>
</file>

<file path=ppt/tags/tag25.xml><?xml version="1.0" encoding="utf-8"?>
<p:tagLst xmlns:p="http://schemas.openxmlformats.org/presentationml/2006/main">
  <p:tag name="ISPRING_PRESENTATION_TITLE" val="多彩年度工作总结"/>
</p:tagLst>
</file>

<file path=ppt/theme/theme1.xml><?xml version="1.0" encoding="utf-8"?>
<a:theme xmlns:a="http://schemas.openxmlformats.org/drawingml/2006/main" name="第一PPT，www.1ppt.com">
  <a:themeElements>
    <a:clrScheme name="自定义 1314">
      <a:dk1>
        <a:sysClr val="windowText" lastClr="000000"/>
      </a:dk1>
      <a:lt1>
        <a:sysClr val="window" lastClr="FFFFFF"/>
      </a:lt1>
      <a:dk2>
        <a:srgbClr val="464646"/>
      </a:dk2>
      <a:lt2>
        <a:srgbClr val="7F7F7F"/>
      </a:lt2>
      <a:accent1>
        <a:srgbClr val="21798F"/>
      </a:accent1>
      <a:accent2>
        <a:srgbClr val="1FADCC"/>
      </a:accent2>
      <a:accent3>
        <a:srgbClr val="21798F"/>
      </a:accent3>
      <a:accent4>
        <a:srgbClr val="1FADCC"/>
      </a:accent4>
      <a:accent5>
        <a:srgbClr val="21798F"/>
      </a:accent5>
      <a:accent6>
        <a:srgbClr val="1FADCC"/>
      </a:accent6>
      <a:hlink>
        <a:srgbClr val="FF8119"/>
      </a:hlink>
      <a:folHlink>
        <a:srgbClr val="44B9E8"/>
      </a:folHlink>
    </a:clrScheme>
    <a:fontScheme name="tzpiv2a3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1269</Words>
  <Application>WPS 演示</Application>
  <PresentationFormat>全屏显示(16:9)</PresentationFormat>
  <Paragraphs>80</Paragraphs>
  <Slides>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1" baseType="lpstr">
      <vt:lpstr>Arial</vt:lpstr>
      <vt:lpstr>宋体</vt:lpstr>
      <vt:lpstr>Wingdings</vt:lpstr>
      <vt:lpstr>微软雅黑</vt:lpstr>
      <vt:lpstr>Open Sans</vt:lpstr>
      <vt:lpstr>Segoe Print</vt:lpstr>
      <vt:lpstr>冬青黑体简体中文 W3</vt:lpstr>
      <vt:lpstr>方正隶书_GBK</vt:lpstr>
      <vt:lpstr>Arial Unicode MS</vt:lpstr>
      <vt:lpstr>Calibri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蓝色魔方</dc:title>
  <dc:creator>第一PPT</dc:creator>
  <cp:keywords>www.1ppt.com</cp:keywords>
  <dc:description>www.1ppt.com</dc:description>
  <cp:lastModifiedBy>Administrator</cp:lastModifiedBy>
  <cp:revision>399</cp:revision>
  <dcterms:created xsi:type="dcterms:W3CDTF">2014-11-09T01:07:00Z</dcterms:created>
  <dcterms:modified xsi:type="dcterms:W3CDTF">2025-02-11T01:51:51Z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E68E26154EFD4AEB87CAB43E27E72BC3_13</vt:lpwstr>
  </property>
  <property fmtid="{D5CDD505-2E9C-101B-9397-08002B2CF9AE}" pid="3" name="KSOProductBuildVer">
    <vt:lpwstr>2052-12.1.0.19770</vt:lpwstr>
  </property>
</Properties>
</file>