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901" r:id="rId1"/>
    <p:sldMasterId id="2147498938" r:id="rId2"/>
  </p:sldMasterIdLst>
  <p:notesMasterIdLst>
    <p:notesMasterId r:id="rId3"/>
  </p:notesMasterIdLst>
  <p:sldIdLst>
    <p:sldId id="7438" r:id="rId4"/>
    <p:sldId id="7442" r:id="rId5"/>
    <p:sldId id="7447" r:id="rId6"/>
    <p:sldId id="7452" r:id="rId7"/>
    <p:sldId id="7459" r:id="rId9"/>
    <p:sldId id="7462" r:id="rId10"/>
    <p:sldId id="7465" r:id="rId11"/>
    <p:sldId id="7468" r:id="rId12"/>
    <p:sldId id="7472" r:id="rId13"/>
    <p:sldId id="7479" r:id="rId15"/>
    <p:sldId id="7482" r:id="rId16"/>
    <p:sldId id="7485" r:id="rId17"/>
    <p:sldId id="7488" r:id="rId18"/>
    <p:sldId id="7492" r:id="rId19"/>
    <p:sldId id="7499" r:id="rId21"/>
    <p:sldId id="7502" r:id="rId22"/>
    <p:sldId id="7505" r:id="rId23"/>
    <p:sldId id="7508" r:id="rId24"/>
    <p:sldId id="7512" r:id="rId25"/>
    <p:sldId id="7519" r:id="rId27"/>
    <p:sldId id="7522" r:id="rId28"/>
    <p:sldId id="7525" r:id="rId29"/>
    <p:sldId id="7528" r:id="rId30"/>
    <p:sldId id="7532" r:id="rId31"/>
    <p:sldId id="7539" r:id="rId33"/>
    <p:sldId id="7542" r:id="rId34"/>
    <p:sldId id="7545" r:id="rId35"/>
    <p:sldId id="7548" r:id="rId36"/>
    <p:sldId id="7552" r:id="rId37"/>
    <p:sldId id="7559" r:id="rId39"/>
    <p:sldId id="7562" r:id="rId40"/>
    <p:sldId id="7565" r:id="rId41"/>
    <p:sldId id="7568" r:id="rId42"/>
    <p:sldId id="7571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902" r:id="rId1"/>
    <p:sldLayoutId id="2147498903" r:id="rId2"/>
    <p:sldLayoutId id="2147498904" r:id="rId3"/>
    <p:sldLayoutId id="2147498905" r:id="rId4"/>
    <p:sldLayoutId id="2147498906" r:id="rId5"/>
    <p:sldLayoutId id="2147498907" r:id="rId6"/>
    <p:sldLayoutId id="2147498908" r:id="rId7"/>
    <p:sldLayoutId id="2147498909" r:id="rId8"/>
    <p:sldLayoutId id="2147498910" r:id="rId9"/>
    <p:sldLayoutId id="2147498911" r:id="rId10"/>
    <p:sldLayoutId id="21474989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939" r:id="rId1"/>
    <p:sldLayoutId id="2147498940" r:id="rId2"/>
    <p:sldLayoutId id="2147498941" r:id="rId3"/>
    <p:sldLayoutId id="2147498942" r:id="rId4"/>
    <p:sldLayoutId id="2147498943" r:id="rId5"/>
    <p:sldLayoutId id="2147498944" r:id="rId6"/>
    <p:sldLayoutId id="2147498945" r:id="rId7"/>
    <p:sldLayoutId id="2147498946" r:id="rId8"/>
    <p:sldLayoutId id="2147498947" r:id="rId9"/>
    <p:sldLayoutId id="2147498948" r:id="rId10"/>
    <p:sldLayoutId id="21474989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ags" Target="../tags/tag139.xml"/><Relationship Id="rId24" Type="http://schemas.openxmlformats.org/officeDocument/2006/relationships/tags" Target="../tags/tag140.xml"/><Relationship Id="rId25" Type="http://schemas.openxmlformats.org/officeDocument/2006/relationships/tags" Target="../tags/tag141.xml"/><Relationship Id="rId26" Type="http://schemas.openxmlformats.org/officeDocument/2006/relationships/tags" Target="../tags/tag142.xml"/><Relationship Id="rId27" Type="http://schemas.openxmlformats.org/officeDocument/2006/relationships/tags" Target="../tags/tag143.xml"/><Relationship Id="rId28" Type="http://schemas.openxmlformats.org/officeDocument/2006/relationships/tags" Target="../tags/tag144.xml"/><Relationship Id="rId29" Type="http://schemas.openxmlformats.org/officeDocument/2006/relationships/tags" Target="../tags/tag145.xml"/><Relationship Id="rId30" Type="http://schemas.openxmlformats.org/officeDocument/2006/relationships/tags" Target="../tags/tag146.xml"/><Relationship Id="rId31" Type="http://schemas.openxmlformats.org/officeDocument/2006/relationships/tags" Target="../tags/tag147.xml"/><Relationship Id="rId3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tags" Target="../tags/tag415.xml"/><Relationship Id="rId14" Type="http://schemas.openxmlformats.org/officeDocument/2006/relationships/tags" Target="../tags/tag416.xml"/><Relationship Id="rId15" Type="http://schemas.openxmlformats.org/officeDocument/2006/relationships/tags" Target="../tags/tag417.xml"/><Relationship Id="rId16" Type="http://schemas.openxmlformats.org/officeDocument/2006/relationships/tags" Target="../tags/tag418.xml"/><Relationship Id="rId17" Type="http://schemas.openxmlformats.org/officeDocument/2006/relationships/tags" Target="../tags/tag419.xml"/><Relationship Id="rId18" Type="http://schemas.openxmlformats.org/officeDocument/2006/relationships/tags" Target="../tags/tag420.xml"/><Relationship Id="rId19" Type="http://schemas.openxmlformats.org/officeDocument/2006/relationships/tags" Target="../tags/tag421.xml"/><Relationship Id="rId20" Type="http://schemas.openxmlformats.org/officeDocument/2006/relationships/tags" Target="../tags/tag42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tags" Target="../tags/tag440.xml"/><Relationship Id="rId16" Type="http://schemas.openxmlformats.org/officeDocument/2006/relationships/tags" Target="../tags/tag441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tags" Target="../tags/tag454.xml"/><Relationship Id="rId14" Type="http://schemas.openxmlformats.org/officeDocument/2006/relationships/tags" Target="../tags/tag455.xml"/><Relationship Id="rId15" Type="http://schemas.openxmlformats.org/officeDocument/2006/relationships/tags" Target="../tags/tag456.xml"/><Relationship Id="rId16" Type="http://schemas.openxmlformats.org/officeDocument/2006/relationships/tags" Target="../tags/tag457.xml"/><Relationship Id="rId17" Type="http://schemas.openxmlformats.org/officeDocument/2006/relationships/tags" Target="../tags/tag458.xml"/><Relationship Id="rId18" Type="http://schemas.openxmlformats.org/officeDocument/2006/relationships/tags" Target="../tags/tag459.xml"/><Relationship Id="rId19" Type="http://schemas.openxmlformats.org/officeDocument/2006/relationships/tags" Target="../tags/tag460.xml"/><Relationship Id="rId20" Type="http://schemas.openxmlformats.org/officeDocument/2006/relationships/tags" Target="../tags/tag461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tags" Target="../tags/tag465.xml"/><Relationship Id="rId5" Type="http://schemas.openxmlformats.org/officeDocument/2006/relationships/tags" Target="../tags/tag466.xml"/><Relationship Id="rId6" Type="http://schemas.openxmlformats.org/officeDocument/2006/relationships/tags" Target="../tags/tag467.xml"/><Relationship Id="rId7" Type="http://schemas.openxmlformats.org/officeDocument/2006/relationships/tags" Target="../tags/tag468.xml"/><Relationship Id="rId8" Type="http://schemas.openxmlformats.org/officeDocument/2006/relationships/tags" Target="../tags/tag469.xml"/><Relationship Id="rId9" Type="http://schemas.openxmlformats.org/officeDocument/2006/relationships/tags" Target="../tags/tag470.xml"/><Relationship Id="rId10" Type="http://schemas.openxmlformats.org/officeDocument/2006/relationships/tags" Target="../tags/tag471.xml"/><Relationship Id="rId11" Type="http://schemas.openxmlformats.org/officeDocument/2006/relationships/tags" Target="../tags/tag472.xml"/><Relationship Id="rId12" Type="http://schemas.openxmlformats.org/officeDocument/2006/relationships/tags" Target="../tags/tag47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74.xml"/><Relationship Id="rId2" Type="http://schemas.openxmlformats.org/officeDocument/2006/relationships/tags" Target="../tags/tag475.xml"/><Relationship Id="rId3" Type="http://schemas.openxmlformats.org/officeDocument/2006/relationships/tags" Target="../tags/tag476.xml"/><Relationship Id="rId4" Type="http://schemas.openxmlformats.org/officeDocument/2006/relationships/tags" Target="../tags/tag477.xml"/><Relationship Id="rId5" Type="http://schemas.openxmlformats.org/officeDocument/2006/relationships/tags" Target="../tags/tag478.xml"/><Relationship Id="rId6" Type="http://schemas.openxmlformats.org/officeDocument/2006/relationships/tags" Target="../tags/tag479.xml"/><Relationship Id="rId7" Type="http://schemas.openxmlformats.org/officeDocument/2006/relationships/tags" Target="../tags/tag480.xml"/><Relationship Id="rId8" Type="http://schemas.openxmlformats.org/officeDocument/2006/relationships/tags" Target="../tags/tag481.xml"/><Relationship Id="rId9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提高企业财务决策效率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优化财务决策流程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强化财务数据分析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提升财务人员素质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引入先进技术手段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加强内部监督与控制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优化财务决策流程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明确决策目标</a:t>
            </a:r>
            <a:endParaRPr altLang="en-US" lang="zh-CN"/>
          </a:p>
        </p:txBody>
      </p:sp>
      <p:sp>
        <p:nvSpPr>
          <p:cNvPr id="10489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定义决策目标：明确决策的目的和意义，为后续流程提供方向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实施方案：将选择的方案付诸实践，提高企业财务决策效率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8"/>
            </p:custDataLst>
          </p:nvPr>
        </p:nvSpPr>
        <p:spPr>
          <a:xfrm>
            <a:off x="8155389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评估方案：对制定的方案进行评估和比较，选择最优方案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9"/>
            </p:custDataLst>
          </p:nvPr>
        </p:nvSpPr>
        <p:spPr>
          <a:xfrm>
            <a:off x="1967825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收集数据：收集与决策相关的财务数据，为决策提供依据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30"/>
            </p:custDataLst>
          </p:nvPr>
        </p:nvSpPr>
        <p:spPr>
          <a:xfrm>
            <a:off x="643495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制定方案：根据分析结果，制定可行的财务决策方案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31"/>
            </p:custDataLst>
          </p:nvPr>
        </p:nvSpPr>
        <p:spPr>
          <a:xfrm>
            <a:off x="3688263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分析数据：对收集到的数据进行整理、分析和比较，找出关键因素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梳理决策流程</a:t>
            </a:r>
            <a:endParaRPr altLang="en-US" lang="zh-CN"/>
          </a:p>
        </p:txBody>
      </p:sp>
      <p:sp>
        <p:nvSpPr>
          <p:cNvPr id="1049080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2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84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明确决策目标：明确决策的目的和意义，为后续流程提供方向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0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收集信息：收集与决策相关的数据和信息，为决策提供依据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分析问题：对收集到的信息进行深入分析，找出问题的关键点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0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2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制定方案：根据分析结果，制定多个可行的解决方案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6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8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评估方案：对制定的方案进行评估和比较，选择最优方案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2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4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实施方案：将选定的方案付诸实践，确保方案的顺利实施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识别决策风险</a:t>
            </a:r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明确决策目标：明确决策目标，确保决策方向正确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收集信息：充分收集相关信息，为决策提供有力支持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分析风险：对潜在风险进行分析，为决策提供风险评估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制定应对措施：针对不同风险制定应对措施，降低决策风险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制定应对措施</a:t>
            </a:r>
            <a:endParaRPr altLang="en-US" lang="zh-CN"/>
          </a:p>
        </p:txBody>
      </p:sp>
      <p:sp>
        <p:nvSpPr>
          <p:cNvPr id="104920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0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制定方案：根据分析结果，制定可行的解决方案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1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6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评估方案：对方案进行评估，确保其可行性和有效性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20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2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实施方案：将方案付诸实践，提高财务决策效率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26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8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明确决策目标：明确决策目标，确保决策方向正确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32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4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收集信息：全面收集相关信息，为决策提供有力支持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38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0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分析问题：对问题进行深入分析，找出关键因素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强化财务数据分析</a:t>
            </a:r>
            <a:endParaRPr altLang="en-US" dirty="0" lang="zh-CN"/>
          </a:p>
        </p:txBody>
      </p:sp>
      <p:sp>
        <p:nvSpPr>
          <p:cNvPr id="10492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建立数据收集机制</a:t>
            </a:r>
            <a:endParaRPr altLang="en-US" lang="zh-CN"/>
          </a:p>
        </p:txBody>
      </p:sp>
      <p:sp>
        <p:nvSpPr>
          <p:cNvPr id="10493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确定数据收集范围：明确需要收集的数据类型和来源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建立数据收集系统：采用合适的数据收集工具和技术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标准化数据格式：确保数据格式统一，方便后续处理和分析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定期更新数据：保持数据的时效性和准确性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运用数据分析工具</a:t>
            </a:r>
            <a:endParaRPr altLang="en-US" lang="zh-CN"/>
          </a:p>
        </p:txBody>
      </p:sp>
      <p:sp>
        <p:nvSpPr>
          <p:cNvPr id="10494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数据分析工具应用：企业财务数据分析、市场调研、销售预测等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数据分析工具种类：Excel、SPSS、SAS等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数据分析工具功能：数据清洗、数据整理、数据可视化等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数据分析工具优势：提高数据准确性、提高工作效率、降低决策风险等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深入挖掘数据价值</a:t>
            </a:r>
            <a:endParaRPr altLang="en-US" lang="zh-CN"/>
          </a:p>
        </p:txBody>
      </p:sp>
      <p:sp>
        <p:nvSpPr>
          <p:cNvPr id="104947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识别关键指标：通过数据分析识别出对企业财务决策有重要影响的关键指标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强化数据分析：运用统计学、机器学习等方法，深入挖掘数据中的潜在价值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优化数据结构：通过数据清洗、整合和标准化，提高数据质量和可用性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建立数据模型：利用历史数据建立预测模型，提高财务决策的准确性和效率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为决策提供有力支持</a:t>
            </a:r>
            <a:endParaRPr altLang="en-US" lang="zh-CN"/>
          </a:p>
        </p:txBody>
      </p:sp>
      <p:sp>
        <p:nvSpPr>
          <p:cNvPr id="10495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财务数据分析的方法和工具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财务数据分析的重要性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财务数据分析在决策中的应用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提高财务数据分析效率的措施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提升财务人员素质</a:t>
            </a:r>
            <a:endParaRPr altLang="en-US" dirty="0" lang="zh-CN"/>
          </a:p>
        </p:txBody>
      </p:sp>
      <p:sp>
        <p:nvSpPr>
          <p:cNvPr id="10496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加强培训和学习</a:t>
            </a:r>
            <a:endParaRPr altLang="en-US" lang="zh-CN"/>
          </a:p>
        </p:txBody>
      </p:sp>
      <p:sp>
        <p:nvSpPr>
          <p:cNvPr id="10496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提高财务人员的专业知识和技能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增强财务人员的职业道德和责任心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定期组织培训和学习活动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鼓励财务人员自主学习和自我提升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培养专业素养</a:t>
            </a:r>
            <a:endParaRPr altLang="en-US" lang="zh-CN"/>
          </a:p>
        </p:txBody>
      </p:sp>
      <p:sp>
        <p:nvSpPr>
          <p:cNvPr id="104971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专业知识培训：加强财务人员的专业知识和技能培训，提高其业务水平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职业道德教育：加强财务人员的职业道德教育，提高其职业操守和诚信意识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团队协作能力：培养财务人员的团队协作能力，促进部门间的沟通与协作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创新思维培养：鼓励财务人员创新思维，探索新的工作方法和思路，提高工作效率和质量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提高沟通能力</a:t>
            </a:r>
            <a:endParaRPr altLang="en-US" lang="zh-CN"/>
          </a:p>
        </p:txBody>
      </p:sp>
      <p:sp>
        <p:nvSpPr>
          <p:cNvPr id="10497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倾听与理解：财务人员应积极倾听，理解对方需求和观点，提高沟通效果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明确沟通目标：财务人员应清晰了解沟通目标，确保信息准确传达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选择合适沟通方式：根据沟通内容选择合适沟通方式，如口头、书面等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反馈与调整：财务人员应及时给予反馈，调整沟通策略，确保信息准确传达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98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建立良好的沟通机制：鼓励团队成员之间的沟通，促进信息共享和协作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培养信任和尊重：建立互相信任和尊重的氛围，增强团队凝聚力和协作精神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明确职责和分工：明确每个团队成员的职责和分工，确保工作顺利进行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定期组织团队建设活动：通过团队建设活动，增强团队成员之间的了解和信任，提高团队协作能力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引入先进技术手段</a:t>
            </a:r>
            <a:endParaRPr altLang="en-US" dirty="0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利用大数据技术</a:t>
            </a:r>
            <a:endParaRPr altLang="en-US" lang="zh-CN"/>
          </a:p>
        </p:txBody>
      </p:sp>
      <p:sp>
        <p:nvSpPr>
          <p:cNvPr id="10499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定义与特点：大数据技术是一种基于海量数据的处理和分析技术，具有数据量大、处理速度快、价值密度高等特点。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在企业财务决策中的应用：通过大数据技术，企业可以快速、准确地获取各种财务数据，提高决策效率和准确性。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优势与作用：大数据技术可以帮助企业更好地了解市场和客户需求，优化产品设计和生产流程，降低成本，提高竞争力。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实施步骤：企业需要建立完善的数据收集和分析体系，选择合适的大数据技术工具，并制定相应的数据安全和隐私保护措施。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应用人工智能技术</a:t>
            </a:r>
            <a:endParaRPr altLang="en-US" lang="zh-CN"/>
          </a:p>
        </p:txBody>
      </p:sp>
      <p:sp>
        <p:nvSpPr>
          <p:cNvPr id="10500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自动化财务分析：利用AI技术对财务报表进行自动化分析，提高财务决策效率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预测模型：利用AI技术建立预测模型，对未来财务状况进行预测，为决策提供依据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风险评估：利用AI技术对财务风险进行评估，及时发现潜在风险并采取措施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智能建议：利用AI技术为财务决策提供智能建议，提高决策的科学性和准确性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建立财务决策支持系统</a:t>
            </a:r>
            <a:endParaRPr altLang="en-US" lang="zh-CN"/>
          </a:p>
        </p:txBody>
      </p:sp>
      <p:sp>
        <p:nvSpPr>
          <p:cNvPr id="10500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引入原因：提高企业财务决策效率，减少人工操作，降低错误率，增强决策的科学性和准确性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定义与功能：财务决策支持系统是一种基于计算机技术的辅助决策工具，能够为企业提供快速、准确、全面的财务数据分析与预测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系统构成：包括数据收集、数据处理、数据分析、预测与决策建议等功能模块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实施步骤：明确需求、选择合适的技术与工具、培训人员、系统测试与优化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推动技术与业务融合</a:t>
            </a:r>
            <a:endParaRPr altLang="en-US" lang="zh-CN"/>
          </a:p>
        </p:txBody>
      </p:sp>
      <p:sp>
        <p:nvSpPr>
          <p:cNvPr id="10501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建立技术与业务沟通机制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促进技术与业务知识共享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推动技术与业务协同工作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提升技术与业务融合能力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加强内部监督与控制</a:t>
            </a:r>
            <a:endParaRPr altLang="en-US" dirty="0" lang="zh-CN"/>
          </a:p>
        </p:txBody>
      </p:sp>
      <p:sp>
        <p:nvSpPr>
          <p:cNvPr id="10501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完善内部控制体系</a:t>
            </a:r>
            <a:endParaRPr altLang="en-US" lang="zh-CN"/>
          </a:p>
        </p:txBody>
      </p:sp>
      <p:sp>
        <p:nvSpPr>
          <p:cNvPr id="10502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建立内部控制制度：明确各项财务活动的流程和规范，确保各项操作有章可循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强化内部控制意识：提高全体员工的内部控制意识，形成全员参与、共同维护的内部控制氛围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定期评估与调整：定期对内部控制体系进行评估，及时发现并解决问题，确保内部控制体系的有效性和适应性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设立内部审计机构：对企业的财务活动进行独立、客观的监督和评价，确保财务信息的真实性和准确性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加强内部审计监督</a:t>
            </a:r>
            <a:endParaRPr altLang="en-US" lang="zh-CN"/>
          </a:p>
        </p:txBody>
      </p:sp>
      <p:sp>
        <p:nvSpPr>
          <p:cNvPr id="105032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内部审计监督对企业财务决策效率的提升作用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3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加强内部审计监督的措施和方法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内部审计的职能和作用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4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内部审计的定义和重要性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建立风险预警机制</a:t>
            </a:r>
            <a:endParaRPr altLang="en-US" lang="zh-CN"/>
          </a:p>
        </p:txBody>
      </p:sp>
      <p:sp>
        <p:nvSpPr>
          <p:cNvPr id="10503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预警流程：包括数据收集、分析、评估、预测和应对等环节，确保及时发现并应对潜在风险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定义与目的：风险预警机制是一种对企业财务状况进行实时监测和预测的方法，旨在及时发现潜在风险并采取相应措施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预警指标：包括财务指标、非财务指标以及行业和市场指标等，用于综合评估企业的风险状况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应对措施：针对不同等级的风险，制定相应的应对措施，如调整投资策略、加强内部控制、寻求外部支持等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确保决策合规性和有效性</a:t>
            </a:r>
            <a:endParaRPr altLang="en-US" lang="zh-CN"/>
          </a:p>
        </p:txBody>
      </p:sp>
      <p:sp>
        <p:nvSpPr>
          <p:cNvPr id="10504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建立完善的内部监督机制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确保决策过程合规，符合法律法规要求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提高决策质量，减少决策失误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加强内部控制，防范财务风险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推动业财融合发展</a:t>
            </a:r>
            <a:endParaRPr altLang="en-US" dirty="0" lang="zh-CN"/>
          </a:p>
        </p:txBody>
      </p:sp>
      <p:sp>
        <p:nvSpPr>
          <p:cNvPr id="1050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加强业务与财务部门沟通协作</a:t>
            </a:r>
            <a:endParaRPr altLang="en-US" lang="zh-CN"/>
          </a:p>
        </p:txBody>
      </p:sp>
      <p:sp>
        <p:nvSpPr>
          <p:cNvPr id="10505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培训与知识共享：加强业务和财务部门人员的培训，提高双方对彼此工作的理解和认识，促进知识共享。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建立有效的沟通机制：制定明确的沟通流程和时间表，确保业务和财务部门之间的信息传递畅通无阻。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定期召开跨部门会议：组织业务和财务部门的联席会议，共同讨论和解决业务过程中的财务问题。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建立信任与合作关系：通过有效的沟通和协作，建立业务和财务部门之间的信任和合作关系，共同推动企业财务决策效率的提升。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促进业务与财务信息共享</a:t>
            </a:r>
            <a:endParaRPr altLang="en-US" lang="zh-CN"/>
          </a:p>
        </p:txBody>
      </p:sp>
      <p:sp>
        <p:nvSpPr>
          <p:cNvPr id="10506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建立统一的信息平台，实现业务与财务信息的整合与共享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加强业务与财务人员的沟通与协作，促进信息共享的落地实施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定期对信息共享的效果进行评估和优化，不断提升企业财务决策效率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制定标准化的信息流程，提高信息传递的效率和准确性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推动业务与财务融合发展模式创新</a:t>
            </a:r>
            <a:endParaRPr altLang="en-US" lang="zh-CN"/>
          </a:p>
        </p:txBody>
      </p:sp>
      <p:sp>
        <p:nvSpPr>
          <p:cNvPr id="10507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业务与财务融合的必要性：提高企业决策效率和准确性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推动业务与财务融合发展的措施：建立统一的数据平台、加强沟通协作、优化业务流程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创新模式的应用：大数据分析、人工智能技术、云计算等在业财融合中的应用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实施效果：提高决策效率、降低财务风险、增强企业竞争力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提高企业整体运营效率和竞争力</a:t>
            </a:r>
            <a:endParaRPr altLang="en-US" lang="zh-CN"/>
          </a:p>
        </p:txBody>
      </p:sp>
      <p:sp>
        <p:nvSpPr>
          <p:cNvPr id="10507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降低成本：业财融合有助于企业实现精细化管理，减少浪费和不必要的开支，从而降低成本。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实现资源优化配置：通过业财融合，企业能够更好地了解市场需求和业务发展，从而合理配置资源，提高资源利用效率。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增强市场竞争力：通过业财融合，企业能够更好地把握市场趋势和客户需求，及时调整战略和业务模式，提高市场竞争力。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促进企业可持续发展：业财融合有助于企业实现长期稳定的发展，提高企业的整体运营效率和竞争力，为企业的可持续发展奠定基础。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84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84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85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2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8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2023-12-19T23:27:58Z</dcterms:created>
  <dcterms:modified xsi:type="dcterms:W3CDTF">2023-12-19T23:27:58Z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22a8c9d9ae4a4cec8e5cfabc8eb2d85f_21</vt:lpwstr>
  </property>
</Properties>
</file>