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012" r:id="rId1"/>
    <p:sldMasterId id="2147494049" r:id="rId2"/>
  </p:sldMasterIdLst>
  <p:notesMasterIdLst>
    <p:notesMasterId r:id="rId3"/>
  </p:notesMasterIdLst>
  <p:sldIdLst>
    <p:sldId id="5007" r:id="rId4"/>
    <p:sldId id="5012" r:id="rId5"/>
    <p:sldId id="5016" r:id="rId6"/>
    <p:sldId id="5019" r:id="rId7"/>
    <p:sldId id="5022" r:id="rId8"/>
    <p:sldId id="5025" r:id="rId9"/>
    <p:sldId id="5028" r:id="rId10"/>
    <p:sldId id="5031" r:id="rId11"/>
    <p:sldId id="5034" r:id="rId12"/>
    <p:sldId id="5037" r:id="rId13"/>
    <p:sldId id="5040" r:id="rId14"/>
    <p:sldId id="5043" r:id="rId15"/>
    <p:sldId id="5046" r:id="rId16"/>
    <p:sldId id="5049" r:id="rId17"/>
    <p:sldId id="5052" r:id="rId18"/>
    <p:sldId id="5055" r:id="rId19"/>
    <p:sldId id="5058" r:id="rId20"/>
    <p:sldId id="5061" r:id="rId21"/>
    <p:sldId id="5064" r:id="rId22"/>
    <p:sldId id="5067" r:id="rId23"/>
    <p:sldId id="5070" r:id="rId24"/>
    <p:sldId id="5073" r:id="rId25"/>
    <p:sldId id="5076" r:id="rId26"/>
    <p:sldId id="5079" r:id="rId27"/>
    <p:sldId id="5082" r:id="rId28"/>
    <p:sldId id="5085" r:id="rId29"/>
    <p:sldId id="5088" r:id="rId30"/>
    <p:sldId id="5091" r:id="rId31"/>
    <p:sldId id="5094" r:id="rId32"/>
    <p:sldId id="5097" r:id="rId33"/>
    <p:sldId id="5101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013" r:id="rId1"/>
    <p:sldLayoutId id="2147494014" r:id="rId2"/>
    <p:sldLayoutId id="2147494015" r:id="rId3"/>
    <p:sldLayoutId id="2147494016" r:id="rId4"/>
    <p:sldLayoutId id="2147494017" r:id="rId5"/>
    <p:sldLayoutId id="2147494018" r:id="rId6"/>
    <p:sldLayoutId id="2147494019" r:id="rId7"/>
    <p:sldLayoutId id="2147494020" r:id="rId8"/>
    <p:sldLayoutId id="2147494021" r:id="rId9"/>
    <p:sldLayoutId id="2147494022" r:id="rId10"/>
    <p:sldLayoutId id="214749402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050" r:id="rId1"/>
    <p:sldLayoutId id="2147494051" r:id="rId2"/>
    <p:sldLayoutId id="2147494052" r:id="rId3"/>
    <p:sldLayoutId id="2147494053" r:id="rId4"/>
    <p:sldLayoutId id="2147494054" r:id="rId5"/>
    <p:sldLayoutId id="2147494055" r:id="rId6"/>
    <p:sldLayoutId id="2147494056" r:id="rId7"/>
    <p:sldLayoutId id="2147494057" r:id="rId8"/>
    <p:sldLayoutId id="2147494058" r:id="rId9"/>
    <p:sldLayoutId id="2147494059" r:id="rId10"/>
    <p:sldLayoutId id="214749406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tags" Target="../tags/tag251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tags" Target="../tags/tag315.xml"/><Relationship Id="rId22" Type="http://schemas.openxmlformats.org/officeDocument/2006/relationships/tags" Target="../tags/tag316.xml"/><Relationship Id="rId23" Type="http://schemas.openxmlformats.org/officeDocument/2006/relationships/tags" Target="../tags/tag317.xml"/><Relationship Id="rId24" Type="http://schemas.openxmlformats.org/officeDocument/2006/relationships/tags" Target="../tags/tag318.xml"/><Relationship Id="rId25" Type="http://schemas.openxmlformats.org/officeDocument/2006/relationships/tags" Target="../tags/tag319.xml"/><Relationship Id="rId26" Type="http://schemas.openxmlformats.org/officeDocument/2006/relationships/tags" Target="../tags/tag320.xml"/><Relationship Id="rId27" Type="http://schemas.openxmlformats.org/officeDocument/2006/relationships/tags" Target="../tags/tag321.xml"/><Relationship Id="rId28" Type="http://schemas.openxmlformats.org/officeDocument/2006/relationships/tags" Target="../tags/tag322.xml"/><Relationship Id="rId29" Type="http://schemas.openxmlformats.org/officeDocument/2006/relationships/tags" Target="../tags/tag323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tags" Target="../tags/tag359.xml"/><Relationship Id="rId18" Type="http://schemas.openxmlformats.org/officeDocument/2006/relationships/tags" Target="../tags/tag360.xml"/><Relationship Id="rId19" Type="http://schemas.openxmlformats.org/officeDocument/2006/relationships/tags" Target="../tags/tag361.xml"/><Relationship Id="rId20" Type="http://schemas.openxmlformats.org/officeDocument/2006/relationships/tags" Target="../tags/tag362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2024年地产业可持续发展方案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背景和目标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方案内容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实施措施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预期成果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监测与评估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保障措施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背景和目标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当前地产业发展现状</a:t>
            </a:r>
            <a:endParaRPr altLang="en-US" lang="zh-CN"/>
          </a:p>
        </p:txBody>
      </p:sp>
      <p:sp>
        <p:nvSpPr>
          <p:cNvPr id="10489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城市化进程加速，房地产市场需求持续增长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1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土地资源日益紧缺，土地价格上涨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2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生态环境保护意识提高，绿色建筑和可持续发展成为行业趋势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2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科技创新推动产业升级，数字化转型加速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可持续发展方案提出背景</a:t>
            </a:r>
            <a:endParaRPr altLang="en-US" lang="zh-CN"/>
          </a:p>
        </p:txBody>
      </p:sp>
      <p:sp>
        <p:nvSpPr>
          <p:cNvPr id="10489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社会需求：提高生活质量，保障可持续发展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全球气候变化：减少碳排放，应对环境挑战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经济考虑：寻找新的增长点，提高产业竞争力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技术进步：创新技术的应用为可持续发展提供支持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可持续发展方案目标</a:t>
            </a:r>
            <a:endParaRPr altLang="en-US" lang="zh-CN"/>
          </a:p>
        </p:txBody>
      </p:sp>
      <p:sp>
        <p:nvSpPr>
          <p:cNvPr id="10490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提高资源利用效率，降低能耗和排放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促进产业转型升级，优化产业结构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推动绿色低碳发展，实现经济、社会和环境协调发展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提升企业社会责任，积极参与公益事业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方案内容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绿色建筑</a:t>
            </a:r>
            <a:endParaRPr altLang="en-US" lang="zh-CN"/>
          </a:p>
        </p:txBody>
      </p:sp>
      <p:sp>
        <p:nvSpPr>
          <p:cNvPr id="104910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1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88889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定义：指在建筑全生命周期内，能够最大限度地节约资源、保护环境和减少污染，为人们提供健康、适用和高效的使用空间，与自然和谐共生的建筑。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重要性：随着城市化进程的加速和人们对美好生活的追求，绿色建筑已成为地产业可持续发展的重要组成部分，对于推动经济社会发展、改善人居环境、促进生态文明建设具有重要意义。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4444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方案内容：推广绿色建筑设计、施工和运行模式，加强绿色建筑材料研发和应用，推进建筑废弃物资源化利用，提高建筑能效和室内环境质量等。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实施措施：制定绿色建筑标准和认证体系，完善相关政策法规和激励机制，加强宣传培训和示范推广等。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节能减排</a:t>
            </a:r>
            <a:endParaRPr altLang="en-US" lang="zh-CN"/>
          </a:p>
        </p:txBody>
      </p:sp>
      <p:sp>
        <p:nvSpPr>
          <p:cNvPr id="10491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推广绿色建筑，提高建筑能效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优化能源结构，增加可再生能源利用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实施节能改造，降低企业能耗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加强环境治理，减少污染物排放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资源循环利用</a:t>
            </a:r>
            <a:endParaRPr altLang="en-US" lang="zh-CN"/>
          </a:p>
        </p:txBody>
      </p:sp>
      <p:sp>
        <p:nvSpPr>
          <p:cNvPr id="104922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建筑废弃物再利用：将拆除的建筑材料和设备进行回收和再加工，用于新的建筑项目。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节能减排：通过采用节能技术和设备，减少能源消耗和碳排放，实现绿色建筑。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雨水收集和利用：将雨水收集起来，用于冲刷马桶、浇灌植物等，减少对城市供水的需求。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垃圾分类和回收：将生活垃圾进行分类处理，可回收的垃圾进行回收再利用，不可回收的垃圾进行合理处理。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创新技术应用</a:t>
            </a:r>
            <a:endParaRPr altLang="en-US" lang="zh-CN"/>
          </a:p>
        </p:txBody>
      </p:sp>
      <p:sp>
        <p:nvSpPr>
          <p:cNvPr id="10492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智能建筑：利用物联网和传感器技术提高建筑能效和安全性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绿色建材：研发和推广环保、节能的建筑材料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数字化规划：利用大数据和人工智能技术优化城市规划和土地利用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可持续能源：利用太阳能、风能等可再生能源降低碳排放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实施措施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政策支持</a:t>
            </a:r>
            <a:endParaRPr altLang="en-US" lang="zh-CN"/>
          </a:p>
        </p:txBody>
      </p:sp>
      <p:sp>
        <p:nvSpPr>
          <p:cNvPr id="104934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完善法律法规，规范地产业发展，保障各方利益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5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优化土地资源配置，提高土地利用效率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加大对绿色建筑、节能减排等领域的支持力度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政府出台相关政策，鼓励地产业可持续发展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资金保障</a:t>
            </a:r>
            <a:endParaRPr altLang="en-US" lang="zh-CN"/>
          </a:p>
        </p:txBody>
      </p:sp>
      <p:sp>
        <p:nvSpPr>
          <p:cNvPr id="10494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政府提供专项资金支持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引入社会资本参与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建立可持续发展基金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优化融资渠道和政策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人才培养</a:t>
            </a:r>
            <a:endParaRPr altLang="en-US" lang="zh-CN"/>
          </a:p>
        </p:txBody>
      </p:sp>
      <p:sp>
        <p:nvSpPr>
          <p:cNvPr id="10494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建立完善的人才培训体系，提高员工的专业技能和素质。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加强与高校、研究机构的合作，引进高素质人才，提高团队整体水平。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建立激励机制，鼓励员工自我提升和学习新知识。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定期组织内部培训和外部培训，提高员工的业务能力和管理水平。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合作共赢</a:t>
            </a:r>
            <a:endParaRPr altLang="en-US" lang="zh-CN"/>
          </a:p>
        </p:txBody>
      </p:sp>
      <p:sp>
        <p:nvSpPr>
          <p:cNvPr id="10495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优化产业布局，实现互利共赢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建立合作伙伴关系，共同推进可持续发展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共享资源和技术，提高产业整体竞争力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加强国际合作，共同应对全球挑战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预期成果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产业转型升级</a:t>
            </a:r>
            <a:endParaRPr altLang="en-US" lang="zh-CN"/>
          </a:p>
        </p:txBody>
      </p:sp>
      <p:sp>
        <p:nvSpPr>
          <p:cNvPr id="10496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促进传统地产业向绿色、低碳、智能化转型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加强产业链上下游企业合作，形成产业集群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提升企业自主创新能力，加强技术研发与应用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培育新兴地产业，提高产业附加值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环境质量改善</a:t>
            </a:r>
            <a:endParaRPr altLang="en-US" lang="zh-CN"/>
          </a:p>
        </p:txBody>
      </p:sp>
      <p:sp>
        <p:nvSpPr>
          <p:cNvPr id="10496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减少污染物排放，降低空气污染和水污染程度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恢复和保护生态系统，提升生物多样性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优化城市规划，提升居民生活环境质量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提高能源利用效率，减少碳排放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社会经济效益提升</a:t>
            </a:r>
            <a:endParaRPr altLang="en-US" lang="zh-CN"/>
          </a:p>
        </p:txBody>
      </p:sp>
      <p:sp>
        <p:nvSpPr>
          <p:cNvPr id="10497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优化资源配置：可持续发展方案将优化资源配置，提高土地利用效率，促进产业升级。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提升产业附加值：通过可持续发展方案，提高地产业的经济效益和附加值。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促进就业机会：可持续发展方案将创造更多就业机会，为社会经济发展做出贡献。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提升社会福祉：可持续发展方案将改善居民生活环境，提高社会福祉水平。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国际影响力增强</a:t>
            </a:r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方案实施后，2024年地产业将吸引更多国际投资和合作伙伴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2024年地产业将参与更多国际合作项目，共同推动全球可持续发展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2024年地产业将加强与国际组织和机构的合作，共同制定行业标准和规范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2024年地产业将提升品牌价值和国际知名度，成为全球可持续发展的引领者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监测与评估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监测指标体系建立</a:t>
            </a:r>
            <a:endParaRPr altLang="en-US" lang="zh-CN"/>
          </a:p>
        </p:txBody>
      </p:sp>
      <p:sp>
        <p:nvSpPr>
          <p:cNvPr id="10499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指标选择：根据地产业发展特点，选择具有代表性、可操作性的指标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结果应用：将分析结果应用于指导地产业可持续发展实践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数据分析：运用统计分析等方法，对采集数据进行处理和分析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数据采集：建立数据采集机制，确保数据准确性和及时性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实施过程评估</a:t>
            </a:r>
            <a:endParaRPr altLang="en-US" lang="zh-CN"/>
          </a:p>
        </p:txBody>
      </p:sp>
      <p:sp>
        <p:nvSpPr>
          <p:cNvPr id="10499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监测指标：评估可持续发展目标的实现情况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评估方法：综合运用定量和定性评估手段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评估周期：定期进行评估，及时发现问题并调整方案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评估结果：公开透明，接受社会监督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成果验收与总结</a:t>
            </a:r>
            <a:endParaRPr altLang="en-US" lang="zh-CN"/>
          </a:p>
        </p:txBody>
      </p:sp>
      <p:sp>
        <p:nvSpPr>
          <p:cNvPr id="105002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监测与评估的目的：确保可持续发展方案的顺利实施和目标的实现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监测与评估的方法：采用定性和定量相结合的方法，收集和分析数据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监测与评估的周期：根据实际情况确定，一般以年度为单位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成果验收与总结的流程：先进行自我评估，再邀请专家进行评估，最后进行总结和反馈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保障措施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组织领导</a:t>
            </a:r>
            <a:endParaRPr altLang="en-US" lang="zh-CN"/>
          </a:p>
        </p:txBody>
      </p:sp>
      <p:sp>
        <p:nvSpPr>
          <p:cNvPr id="10501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成立专门机构，负责推进地产业可持续发展工作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明确各级政府和部门职责，确保各项措施落到实处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建立考核评价机制，对各地各部门推进地产业可持续发展工作进行评估和监督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加强部门协调，形成合力，共同推进地产业可持续发展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责任分工</a:t>
            </a:r>
            <a:endParaRPr altLang="en-US" lang="zh-CN"/>
          </a:p>
        </p:txBody>
      </p:sp>
      <p:sp>
        <p:nvSpPr>
          <p:cNvPr id="10501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政府：制定政策，提供资金支持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企业：承担社会责任，积极参与可持续发展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社会组织：推动公益事业，倡导绿色环保理念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个人：提高环保意识，践行绿色生活方式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监督检查</a:t>
            </a:r>
            <a:endParaRPr altLang="en-US" lang="zh-CN"/>
          </a:p>
        </p:txBody>
      </p:sp>
      <p:sp>
        <p:nvSpPr>
          <p:cNvPr id="10502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引入第三方评估机构，对可持续发展方案进行评估和监督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建立完善的监督机制，确保各项措施得到有效执行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加强行业自律，鼓励企业自觉遵守可持续发展要求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加大对违规行为的惩处力度，提高违法成本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宣传推广</a:t>
            </a:r>
            <a:endParaRPr altLang="en-US" lang="zh-CN"/>
          </a:p>
        </p:txBody>
      </p:sp>
      <p:sp>
        <p:nvSpPr>
          <p:cNvPr id="105031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利用社交媒体进行宣传，提高公众对可持续发展的认识和关注。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开展公益活动，如环保主题的徒步、植树等，吸引更多人参与。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与相关企业合作，共同推广可持续发展的理念和实践。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制作宣传册、海报等宣传品，分发给公众，提高可持续发展的意识。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0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0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2024-01-03T10:26:49Z</dcterms:created>
  <dcterms:modified xsi:type="dcterms:W3CDTF">2024-01-03T10:26:49Z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179314ffd2a547f9b4a5305da91b3356_21</vt:lpwstr>
  </property>
</Properties>
</file>