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showGuides="1">
      <p:cViewPr varScale="1">
        <p:scale>
          <a:sx n="136" d="100"/>
          <a:sy n="136" d="100"/>
        </p:scale>
        <p:origin x="216" y="312"/>
      </p:cViewPr>
      <p:guideLst>
        <p:guide orient="horz" pos="1620"/>
        <p:guide pos="2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7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7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7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image" Target="../media/image23.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3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206 - uilEGyBg9n.png"/>
          <p:cNvPicPr>
            <a:picLocks noChangeAspect="1"/>
          </p:cNvPicPr>
          <p:nvPr/>
        </p:nvPicPr>
        <p:blipFill>
          <a:blip r:embed="rId1"/>
          <a:stretch>
            <a:fillRect/>
          </a:stretch>
        </p:blipFill>
        <p:spPr>
          <a:xfrm>
            <a:off x="-155650" y="4038223"/>
            <a:ext cx="1643416" cy="1571019"/>
          </a:xfrm>
          <a:prstGeom prst="rect">
            <a:avLst/>
          </a:prstGeom>
        </p:spPr>
      </p:pic>
      <p:pic>
        <p:nvPicPr>
          <p:cNvPr id="3" name="Image 1" descr="/www/wwwroot/ppt/cache/2024-7-2-12/u-tyq3BJ3Q/1722918870211 - kofNpl-ZLm.png"/>
          <p:cNvPicPr>
            <a:picLocks noChangeAspect="1"/>
          </p:cNvPicPr>
          <p:nvPr/>
        </p:nvPicPr>
        <p:blipFill>
          <a:blip r:embed="rId2"/>
          <a:stretch>
            <a:fillRect/>
          </a:stretch>
        </p:blipFill>
        <p:spPr>
          <a:xfrm rot="3287429">
            <a:off x="-747298" y="3394746"/>
            <a:ext cx="1346260" cy="1286954"/>
          </a:xfrm>
          <a:prstGeom prst="rect">
            <a:avLst/>
          </a:prstGeom>
        </p:spPr>
      </p:pic>
      <p:pic>
        <p:nvPicPr>
          <p:cNvPr id="4" name="Image 2" descr="/www/wwwroot/ppt/cache/2024-7-2-12/u-tyq3BJ3Q/1722918870229 - dRwG9Mex3K.png"/>
          <p:cNvPicPr>
            <a:picLocks noChangeAspect="1"/>
          </p:cNvPicPr>
          <p:nvPr/>
        </p:nvPicPr>
        <p:blipFill>
          <a:blip r:embed="rId3"/>
          <a:stretch>
            <a:fillRect/>
          </a:stretch>
        </p:blipFill>
        <p:spPr>
          <a:xfrm>
            <a:off x="4167188" y="0"/>
            <a:ext cx="9144000" cy="5143500"/>
          </a:xfrm>
          <a:prstGeom prst="rect">
            <a:avLst/>
          </a:prstGeom>
        </p:spPr>
      </p:pic>
      <p:sp>
        <p:nvSpPr>
          <p:cNvPr id="5" name="Text 0"/>
          <p:cNvSpPr/>
          <p:nvPr/>
        </p:nvSpPr>
        <p:spPr>
          <a:xfrm>
            <a:off x="773430" y="1784350"/>
            <a:ext cx="7392670" cy="825500"/>
          </a:xfrm>
          <a:prstGeom prst="rect">
            <a:avLst/>
          </a:prstGeom>
          <a:noFill/>
        </p:spPr>
        <p:txBody>
          <a:bodyPr wrap="square" lIns="127000" tIns="127000" rIns="127000" bIns="127000" rtlCol="0" anchor="t">
            <a:spAutoFit/>
          </a:bodyPr>
          <a:lstStyle/>
          <a:p>
            <a:pPr marL="0" indent="0">
              <a:lnSpc>
                <a:spcPct val="80000"/>
              </a:lnSpc>
              <a:buNone/>
            </a:pPr>
            <a:r>
              <a:rPr lang="en-US" sz="3150" b="1" kern="0" spc="375" dirty="0">
                <a:solidFill>
                  <a:srgbClr val="21869F"/>
                </a:solidFill>
                <a:latin typeface="微软雅黑" pitchFamily="34" charset="0"/>
                <a:ea typeface="微软雅黑" pitchFamily="34" charset="-122"/>
                <a:cs typeface="微软雅黑" pitchFamily="34" charset="-120"/>
              </a:rPr>
              <a:t>癫痫的正规治疗与原则ppt</a:t>
            </a:r>
            <a:r>
              <a:rPr lang="zh-CN" altLang="en-US" sz="3150" b="1" kern="0" spc="375" dirty="0">
                <a:solidFill>
                  <a:srgbClr val="21869F"/>
                </a:solidFill>
                <a:latin typeface="微软雅黑" pitchFamily="34" charset="0"/>
                <a:ea typeface="微软雅黑" pitchFamily="34" charset="-122"/>
                <a:cs typeface="微软雅黑" pitchFamily="34" charset="-120"/>
              </a:rPr>
              <a:t>模板</a:t>
            </a:r>
            <a:endParaRPr lang="en-US" sz="1500" dirty="0"/>
          </a:p>
          <a:p>
            <a:pPr marL="0" indent="0">
              <a:lnSpc>
                <a:spcPct val="80000"/>
              </a:lnSpc>
              <a:buNone/>
            </a:pPr>
            <a:endParaRPr lang="en-US" sz="1500" dirty="0"/>
          </a:p>
        </p:txBody>
      </p:sp>
      <p:sp>
        <p:nvSpPr>
          <p:cNvPr id="6" name="Text 1"/>
          <p:cNvSpPr/>
          <p:nvPr/>
        </p:nvSpPr>
        <p:spPr>
          <a:xfrm>
            <a:off x="773368" y="1137400"/>
            <a:ext cx="4520617" cy="484632"/>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650" b="1" kern="0" spc="225" dirty="0">
                <a:solidFill>
                  <a:srgbClr val="21869F"/>
                </a:solidFill>
                <a:latin typeface="微软雅黑" pitchFamily="34" charset="0"/>
                <a:ea typeface="微软雅黑" pitchFamily="34" charset="-122"/>
                <a:cs typeface="微软雅黑" pitchFamily="34" charset="-120"/>
              </a:rPr>
              <a:t>REPORT</a:t>
            </a:r>
            <a:endParaRPr lang="en-US" sz="1500" dirty="0"/>
          </a:p>
        </p:txBody>
      </p:sp>
      <p:pic>
        <p:nvPicPr>
          <p:cNvPr id="8" name="Image 3" descr="/www/wwwroot/ppt/cache/2024-7-2-12/u-tyq3BJ3Q/1722918870230 - MEqMzLilhs.png"/>
          <p:cNvPicPr>
            <a:picLocks noChangeAspect="1"/>
          </p:cNvPicPr>
          <p:nvPr/>
        </p:nvPicPr>
        <p:blipFill>
          <a:blip r:embed="rId4">
            <a:alphaModFix amt="85000"/>
          </a:blip>
          <a:stretch>
            <a:fillRect/>
          </a:stretch>
        </p:blipFill>
        <p:spPr>
          <a:xfrm>
            <a:off x="8517741" y="-3182"/>
            <a:ext cx="284480" cy="590296"/>
          </a:xfrm>
          <a:prstGeom prst="rect">
            <a:avLst/>
          </a:prstGeom>
        </p:spPr>
      </p:pic>
      <p:pic>
        <p:nvPicPr>
          <p:cNvPr id="9" name="Image 4" descr="/www/wwwroot/ppt/cache/2024-7-2-12/u-tyq3BJ3Q/1722918870231 - 7tQxIuOVFd.png"/>
          <p:cNvPicPr>
            <a:picLocks noChangeAspect="1"/>
          </p:cNvPicPr>
          <p:nvPr/>
        </p:nvPicPr>
        <p:blipFill>
          <a:blip r:embed="rId5"/>
          <a:stretch>
            <a:fillRect/>
          </a:stretch>
        </p:blipFill>
        <p:spPr>
          <a:xfrm flipH="1" flipV="1">
            <a:off x="8436461" y="4449340"/>
            <a:ext cx="365760" cy="365760"/>
          </a:xfrm>
          <a:prstGeom prst="rect">
            <a:avLst/>
          </a:prstGeom>
        </p:spPr>
      </p:pic>
      <p:pic>
        <p:nvPicPr>
          <p:cNvPr id="10" name="Image 5" descr="/www/wwwroot/ppt/cache/2024-7-2-12/u-tyq3BJ3Q/1722918870233 - sEO2UzY5vk.png"/>
          <p:cNvPicPr>
            <a:picLocks noChangeAspect="1"/>
          </p:cNvPicPr>
          <p:nvPr/>
        </p:nvPicPr>
        <p:blipFill>
          <a:blip r:embed="rId6"/>
          <a:stretch>
            <a:fillRect/>
          </a:stretch>
        </p:blipFill>
        <p:spPr>
          <a:xfrm>
            <a:off x="898159" y="2596906"/>
            <a:ext cx="2485305" cy="81221"/>
          </a:xfrm>
          <a:prstGeom prst="rect">
            <a:avLst/>
          </a:prstGeom>
        </p:spPr>
      </p:pic>
      <p:pic>
        <p:nvPicPr>
          <p:cNvPr id="11" name="Image 6" descr="/www/wwwroot/ppt/cache/2024-7-2-12/u-tyq3BJ3Q/1722918870235 - TmT5Ve8U3V.png"/>
          <p:cNvPicPr>
            <a:picLocks noChangeAspect="1"/>
          </p:cNvPicPr>
          <p:nvPr/>
        </p:nvPicPr>
        <p:blipFill>
          <a:blip r:embed="rId7"/>
          <a:stretch>
            <a:fillRect/>
          </a:stretch>
        </p:blipFill>
        <p:spPr>
          <a:xfrm>
            <a:off x="2028520" y="859765"/>
            <a:ext cx="580859" cy="555270"/>
          </a:xfrm>
          <a:prstGeom prst="rect">
            <a:avLst/>
          </a:prstGeom>
        </p:spPr>
      </p:pic>
      <p:pic>
        <p:nvPicPr>
          <p:cNvPr id="12" name="Image 7" descr="/www/wwwroot/ppt/cache/2024-7-2-12/u-tyq3BJ3Q/1722918870238 - fG805zKs0j.png"/>
          <p:cNvPicPr>
            <a:picLocks noChangeAspect="1"/>
          </p:cNvPicPr>
          <p:nvPr/>
        </p:nvPicPr>
        <p:blipFill>
          <a:blip r:embed="rId8"/>
          <a:stretch>
            <a:fillRect/>
          </a:stretch>
        </p:blipFill>
        <p:spPr>
          <a:xfrm>
            <a:off x="839690" y="4061083"/>
            <a:ext cx="2664415" cy="442379"/>
          </a:xfrm>
          <a:prstGeom prst="rect">
            <a:avLst/>
          </a:prstGeom>
        </p:spPr>
      </p:pic>
      <p:sp>
        <p:nvSpPr>
          <p:cNvPr id="13" name="Text 3"/>
          <p:cNvSpPr/>
          <p:nvPr/>
        </p:nvSpPr>
        <p:spPr>
          <a:xfrm>
            <a:off x="1400478" y="4038223"/>
            <a:ext cx="2051375" cy="4470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主讲人：</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555653" y="-5503"/>
            <a:ext cx="1588347" cy="5181600"/>
          </a:xfrm>
          <a:custGeom>
            <a:avLst/>
            <a:gdLst/>
            <a:ahLst/>
            <a:cxnLst/>
            <a:rect l="l" t="t" r="r" b="b"/>
            <a:pathLst>
              <a:path w="1588347" h="5181600">
                <a:moveTo>
                  <a:pt x="0" y="0"/>
                </a:moveTo>
                <a:lnTo>
                  <a:pt x="1588347" y="0"/>
                </a:lnTo>
                <a:lnTo>
                  <a:pt x="1588347" y="5181600"/>
                </a:lnTo>
                <a:lnTo>
                  <a:pt x="0" y="5181600"/>
                </a:lnTo>
                <a:close/>
              </a:path>
            </a:pathLst>
          </a:custGeom>
          <a:solidFill>
            <a:srgbClr val="65A7B7"/>
          </a:solidFill>
        </p:spPr>
      </p:sp>
      <p:pic>
        <p:nvPicPr>
          <p:cNvPr id="3" name="Image 0" descr="/www/wwwroot/ppt/cache/2024-7-2-12/u-tyq3BJ3Q/1722918870241 - UgffXKtYVi.png"/>
          <p:cNvPicPr>
            <a:picLocks noChangeAspect="1"/>
          </p:cNvPicPr>
          <p:nvPr/>
        </p:nvPicPr>
        <p:blipFill>
          <a:blip r:embed="rId1"/>
          <a:stretch>
            <a:fillRect/>
          </a:stretch>
        </p:blipFill>
        <p:spPr>
          <a:xfrm>
            <a:off x="1058728" y="1254275"/>
            <a:ext cx="2033693" cy="365760"/>
          </a:xfrm>
          <a:prstGeom prst="rect">
            <a:avLst/>
          </a:prstGeom>
        </p:spPr>
      </p:pic>
      <p:sp>
        <p:nvSpPr>
          <p:cNvPr id="4" name="Text 1"/>
          <p:cNvSpPr/>
          <p:nvPr/>
        </p:nvSpPr>
        <p:spPr>
          <a:xfrm>
            <a:off x="292404" y="312432"/>
            <a:ext cx="3566340" cy="643652"/>
          </a:xfrm>
          <a:prstGeom prst="rect">
            <a:avLst/>
          </a:prstGeom>
          <a:noFill/>
        </p:spPr>
        <p:txBody>
          <a:bodyPr wrap="square" lIns="127000" tIns="127000" rIns="127000" bIns="127000" rtlCol="0" anchor="t">
            <a:spAutoFit/>
          </a:bodyPr>
          <a:lstStyle/>
          <a:p>
            <a:pPr marL="0" indent="0">
              <a:lnSpc>
                <a:spcPct val="144000"/>
              </a:lnSpc>
              <a:buNone/>
            </a:pPr>
            <a:r>
              <a:rPr lang="en-US" sz="2100" b="1" dirty="0">
                <a:solidFill>
                  <a:srgbClr val="000000"/>
                </a:solidFill>
                <a:latin typeface="微软雅黑" pitchFamily="34" charset="0"/>
                <a:ea typeface="微软雅黑" pitchFamily="34" charset="-122"/>
                <a:cs typeface="微软雅黑" pitchFamily="34" charset="-120"/>
              </a:rPr>
              <a:t>目 录 /CONTENTS</a:t>
            </a:r>
            <a:endParaRPr lang="en-US" sz="1500" dirty="0"/>
          </a:p>
        </p:txBody>
      </p:sp>
      <p:sp>
        <p:nvSpPr>
          <p:cNvPr id="5" name="Text 2"/>
          <p:cNvSpPr/>
          <p:nvPr/>
        </p:nvSpPr>
        <p:spPr>
          <a:xfrm rot="-5400000">
            <a:off x="7362749" y="2375611"/>
            <a:ext cx="316992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900" kern="0" spc="750" dirty="0">
                <a:solidFill>
                  <a:srgbClr val="FFFFFF"/>
                </a:solidFill>
                <a:latin typeface="微软雅黑" pitchFamily="34" charset="0"/>
                <a:ea typeface="微软雅黑" pitchFamily="34" charset="-122"/>
                <a:cs typeface="微软雅黑" pitchFamily="34" charset="-120"/>
              </a:rPr>
              <a:t>C O N T E N T S</a:t>
            </a:r>
            <a:endParaRPr lang="en-US" sz="1500" dirty="0"/>
          </a:p>
        </p:txBody>
      </p:sp>
      <p:sp>
        <p:nvSpPr>
          <p:cNvPr id="6" name="Text 3"/>
          <p:cNvSpPr/>
          <p:nvPr/>
        </p:nvSpPr>
        <p:spPr>
          <a:xfrm>
            <a:off x="1058728" y="1684730"/>
            <a:ext cx="2033693" cy="1060704"/>
          </a:xfrm>
          <a:prstGeom prst="rect">
            <a:avLst/>
          </a:prstGeom>
          <a:noFill/>
        </p:spPr>
        <p:txBody>
          <a:bodyPr wrap="square" lIns="127000" tIns="127000" rIns="127000" bIns="127000" rtlCol="0" anchor="t">
            <a:spAutoFit/>
          </a:bodyPr>
          <a:lstStyle/>
          <a:p>
            <a:pPr marL="0" indent="0">
              <a:lnSpc>
                <a:spcPct val="96000"/>
              </a:lnSpc>
              <a:buNone/>
            </a:pPr>
            <a:r>
              <a:rPr lang="en-US" sz="1050" dirty="0">
                <a:solidFill>
                  <a:srgbClr val="000000"/>
                </a:solidFill>
                <a:latin typeface="微软雅黑" pitchFamily="34" charset="0"/>
                <a:ea typeface="微软雅黑" pitchFamily="34" charset="-122"/>
                <a:cs typeface="微软雅黑" pitchFamily="34" charset="-120"/>
              </a:rPr>
              <a:t>癫痫治疗的宗旨</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7" name="Text 4"/>
          <p:cNvSpPr/>
          <p:nvPr/>
        </p:nvSpPr>
        <p:spPr>
          <a:xfrm>
            <a:off x="1058728" y="1254275"/>
            <a:ext cx="2033693" cy="365760"/>
          </a:xfrm>
          <a:prstGeom prst="rect">
            <a:avLst/>
          </a:prstGeom>
          <a:noFill/>
        </p:spPr>
        <p:txBody>
          <a:bodyPr wrap="square" lIns="127000" tIns="127000" rIns="127000" bIns="127000" rtlCol="0" anchor="t">
            <a:spAutoFit/>
          </a:bodyPr>
          <a:lstStyle/>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01</a:t>
            </a:r>
            <a:endParaRPr lang="en-US" sz="1500" dirty="0"/>
          </a:p>
        </p:txBody>
      </p:sp>
      <p:pic>
        <p:nvPicPr>
          <p:cNvPr id="8" name="Image 1" descr="/www/wwwroot/ppt/cache/2024-7-2-12/u-tyq3BJ3Q/1722918870245 - gral4ZgL6i.png"/>
          <p:cNvPicPr>
            <a:picLocks noChangeAspect="1"/>
          </p:cNvPicPr>
          <p:nvPr/>
        </p:nvPicPr>
        <p:blipFill>
          <a:blip r:embed="rId2"/>
          <a:stretch>
            <a:fillRect/>
          </a:stretch>
        </p:blipFill>
        <p:spPr>
          <a:xfrm>
            <a:off x="7100535" y="1620035"/>
            <a:ext cx="1436017" cy="2102398"/>
          </a:xfrm>
          <a:prstGeom prst="rect">
            <a:avLst/>
          </a:prstGeom>
        </p:spPr>
      </p:pic>
      <p:pic>
        <p:nvPicPr>
          <p:cNvPr id="9" name="Image 2" descr="/www/wwwroot/ppt/cache/2024-7-2-12/u-tyq3BJ3Q/1722918870247 - 3czssUB5tD.png"/>
          <p:cNvPicPr>
            <a:picLocks noChangeAspect="1"/>
          </p:cNvPicPr>
          <p:nvPr/>
        </p:nvPicPr>
        <p:blipFill>
          <a:blip r:embed="rId1"/>
          <a:stretch>
            <a:fillRect/>
          </a:stretch>
        </p:blipFill>
        <p:spPr>
          <a:xfrm>
            <a:off x="3717351" y="1254275"/>
            <a:ext cx="2033693" cy="365760"/>
          </a:xfrm>
          <a:prstGeom prst="rect">
            <a:avLst/>
          </a:prstGeom>
        </p:spPr>
      </p:pic>
      <p:sp>
        <p:nvSpPr>
          <p:cNvPr id="10" name="Text 5"/>
          <p:cNvSpPr/>
          <p:nvPr/>
        </p:nvSpPr>
        <p:spPr>
          <a:xfrm>
            <a:off x="3717351" y="1684730"/>
            <a:ext cx="2033693" cy="1060704"/>
          </a:xfrm>
          <a:prstGeom prst="rect">
            <a:avLst/>
          </a:prstGeom>
          <a:noFill/>
        </p:spPr>
        <p:txBody>
          <a:bodyPr wrap="square" lIns="127000" tIns="127000" rIns="127000" bIns="127000" rtlCol="0" anchor="t">
            <a:spAutoFit/>
          </a:bodyPr>
          <a:lstStyle/>
          <a:p>
            <a:pPr marL="0" indent="0">
              <a:lnSpc>
                <a:spcPct val="96000"/>
              </a:lnSpc>
              <a:buNone/>
            </a:pPr>
            <a:r>
              <a:rPr lang="en-US" sz="1050" dirty="0">
                <a:solidFill>
                  <a:srgbClr val="000000"/>
                </a:solidFill>
                <a:latin typeface="微软雅黑" pitchFamily="34" charset="0"/>
                <a:ea typeface="微软雅黑" pitchFamily="34" charset="-122"/>
                <a:cs typeface="微软雅黑" pitchFamily="34" charset="-120"/>
              </a:rPr>
              <a:t>癫痫治疗的原则</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1" name="Text 6"/>
          <p:cNvSpPr/>
          <p:nvPr/>
        </p:nvSpPr>
        <p:spPr>
          <a:xfrm>
            <a:off x="3717351" y="1254275"/>
            <a:ext cx="2033693" cy="365760"/>
          </a:xfrm>
          <a:prstGeom prst="rect">
            <a:avLst/>
          </a:prstGeom>
          <a:noFill/>
        </p:spPr>
        <p:txBody>
          <a:bodyPr wrap="square" lIns="127000" tIns="127000" rIns="127000" bIns="127000" rtlCol="0" anchor="t">
            <a:spAutoFit/>
          </a:bodyPr>
          <a:lstStyle/>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02</a:t>
            </a:r>
            <a:endParaRPr lang="en-US" sz="1500" dirty="0"/>
          </a:p>
        </p:txBody>
      </p:sp>
      <p:pic>
        <p:nvPicPr>
          <p:cNvPr id="12" name="Image 3" descr="/www/wwwroot/ppt/cache/2024-7-2-12/u-tyq3BJ3Q/1722918870249 - -CcgNfBPEx.png"/>
          <p:cNvPicPr>
            <a:picLocks noChangeAspect="1"/>
          </p:cNvPicPr>
          <p:nvPr/>
        </p:nvPicPr>
        <p:blipFill>
          <a:blip r:embed="rId1"/>
          <a:stretch>
            <a:fillRect/>
          </a:stretch>
        </p:blipFill>
        <p:spPr>
          <a:xfrm>
            <a:off x="292404" y="2869715"/>
            <a:ext cx="2033693" cy="365760"/>
          </a:xfrm>
          <a:prstGeom prst="rect">
            <a:avLst/>
          </a:prstGeom>
        </p:spPr>
      </p:pic>
      <p:sp>
        <p:nvSpPr>
          <p:cNvPr id="13" name="Text 7"/>
          <p:cNvSpPr/>
          <p:nvPr/>
        </p:nvSpPr>
        <p:spPr>
          <a:xfrm>
            <a:off x="292404" y="3300170"/>
            <a:ext cx="2033693" cy="1060704"/>
          </a:xfrm>
          <a:prstGeom prst="rect">
            <a:avLst/>
          </a:prstGeom>
          <a:noFill/>
        </p:spPr>
        <p:txBody>
          <a:bodyPr wrap="square" lIns="127000" tIns="127000" rIns="127000" bIns="127000" rtlCol="0" anchor="t">
            <a:spAutoFit/>
          </a:bodyPr>
          <a:lstStyle/>
          <a:p>
            <a:pPr marL="0" indent="0">
              <a:lnSpc>
                <a:spcPct val="96000"/>
              </a:lnSpc>
              <a:buNone/>
            </a:pPr>
            <a:r>
              <a:rPr lang="en-US" sz="1050" dirty="0">
                <a:solidFill>
                  <a:srgbClr val="000000"/>
                </a:solidFill>
                <a:latin typeface="微软雅黑" pitchFamily="34" charset="0"/>
                <a:ea typeface="微软雅黑" pitchFamily="34" charset="-122"/>
                <a:cs typeface="微软雅黑" pitchFamily="34" charset="-120"/>
              </a:rPr>
              <a:t>癫痫治疗的药物选择与用法</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4" name="Text 8"/>
          <p:cNvSpPr/>
          <p:nvPr/>
        </p:nvSpPr>
        <p:spPr>
          <a:xfrm>
            <a:off x="292404" y="2869715"/>
            <a:ext cx="2033693" cy="365760"/>
          </a:xfrm>
          <a:prstGeom prst="rect">
            <a:avLst/>
          </a:prstGeom>
          <a:noFill/>
        </p:spPr>
        <p:txBody>
          <a:bodyPr wrap="square" lIns="127000" tIns="127000" rIns="127000" bIns="127000" rtlCol="0" anchor="t">
            <a:spAutoFit/>
          </a:bodyPr>
          <a:lstStyle/>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03</a:t>
            </a:r>
            <a:endParaRPr lang="en-US" sz="1500" dirty="0"/>
          </a:p>
        </p:txBody>
      </p:sp>
      <p:pic>
        <p:nvPicPr>
          <p:cNvPr id="15" name="Image 4" descr="/www/wwwroot/ppt/cache/2024-7-2-12/u-tyq3BJ3Q/1722918870251 - mfRB3piJOx.png"/>
          <p:cNvPicPr>
            <a:picLocks noChangeAspect="1"/>
          </p:cNvPicPr>
          <p:nvPr/>
        </p:nvPicPr>
        <p:blipFill>
          <a:blip r:embed="rId1"/>
          <a:stretch>
            <a:fillRect/>
          </a:stretch>
        </p:blipFill>
        <p:spPr>
          <a:xfrm>
            <a:off x="2475540" y="2869715"/>
            <a:ext cx="2033693" cy="365760"/>
          </a:xfrm>
          <a:prstGeom prst="rect">
            <a:avLst/>
          </a:prstGeom>
        </p:spPr>
      </p:pic>
      <p:sp>
        <p:nvSpPr>
          <p:cNvPr id="16" name="Text 9"/>
          <p:cNvSpPr/>
          <p:nvPr/>
        </p:nvSpPr>
        <p:spPr>
          <a:xfrm>
            <a:off x="2475230" y="3300095"/>
            <a:ext cx="2033905" cy="643255"/>
          </a:xfrm>
          <a:prstGeom prst="rect">
            <a:avLst/>
          </a:prstGeom>
          <a:noFill/>
        </p:spPr>
        <p:txBody>
          <a:bodyPr wrap="square" lIns="127000" tIns="127000" rIns="127000" bIns="127000" rtlCol="0" anchor="t">
            <a:noAutofit/>
          </a:bodyPr>
          <a:lstStyle/>
          <a:p>
            <a:pPr marL="0" indent="0">
              <a:lnSpc>
                <a:spcPct val="96000"/>
              </a:lnSpc>
              <a:buNone/>
            </a:pPr>
            <a:r>
              <a:rPr lang="en-US" sz="1050" dirty="0">
                <a:solidFill>
                  <a:srgbClr val="000000"/>
                </a:solidFill>
                <a:latin typeface="微软雅黑" pitchFamily="34" charset="0"/>
                <a:ea typeface="微软雅黑" pitchFamily="34" charset="-122"/>
                <a:cs typeface="微软雅黑" pitchFamily="34" charset="-120"/>
              </a:rPr>
              <a:t>癫痫治疗的个体化与观察</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7" name="Text 10"/>
          <p:cNvSpPr/>
          <p:nvPr/>
        </p:nvSpPr>
        <p:spPr>
          <a:xfrm>
            <a:off x="2475540" y="2869715"/>
            <a:ext cx="2033693" cy="365760"/>
          </a:xfrm>
          <a:prstGeom prst="rect">
            <a:avLst/>
          </a:prstGeom>
          <a:noFill/>
        </p:spPr>
        <p:txBody>
          <a:bodyPr wrap="square" lIns="127000" tIns="127000" rIns="127000" bIns="127000" rtlCol="0" anchor="t">
            <a:spAutoFit/>
          </a:bodyPr>
          <a:lstStyle/>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04</a:t>
            </a:r>
            <a:endParaRPr lang="en-US" sz="1500" dirty="0"/>
          </a:p>
        </p:txBody>
      </p:sp>
      <p:pic>
        <p:nvPicPr>
          <p:cNvPr id="18" name="Image 5" descr="/www/wwwroot/ppt/cache/2024-7-2-12/u-tyq3BJ3Q/1722918870253 - 7eUdh4_nLo.png"/>
          <p:cNvPicPr>
            <a:picLocks noChangeAspect="1"/>
          </p:cNvPicPr>
          <p:nvPr/>
        </p:nvPicPr>
        <p:blipFill>
          <a:blip r:embed="rId1"/>
          <a:stretch>
            <a:fillRect/>
          </a:stretch>
        </p:blipFill>
        <p:spPr>
          <a:xfrm>
            <a:off x="4734198" y="2869715"/>
            <a:ext cx="2033693" cy="365760"/>
          </a:xfrm>
          <a:prstGeom prst="rect">
            <a:avLst/>
          </a:prstGeom>
        </p:spPr>
      </p:pic>
      <p:sp>
        <p:nvSpPr>
          <p:cNvPr id="19" name="Text 11"/>
          <p:cNvSpPr/>
          <p:nvPr/>
        </p:nvSpPr>
        <p:spPr>
          <a:xfrm>
            <a:off x="4734198" y="3300170"/>
            <a:ext cx="2033693" cy="1060704"/>
          </a:xfrm>
          <a:prstGeom prst="rect">
            <a:avLst/>
          </a:prstGeom>
          <a:noFill/>
        </p:spPr>
        <p:txBody>
          <a:bodyPr wrap="square" lIns="127000" tIns="127000" rIns="127000" bIns="127000" rtlCol="0" anchor="t">
            <a:spAutoFit/>
          </a:bodyPr>
          <a:lstStyle/>
          <a:p>
            <a:pPr marL="0" indent="0">
              <a:lnSpc>
                <a:spcPct val="96000"/>
              </a:lnSpc>
              <a:buNone/>
            </a:pPr>
            <a:r>
              <a:rPr lang="en-US" sz="1050" dirty="0">
                <a:solidFill>
                  <a:srgbClr val="000000"/>
                </a:solidFill>
                <a:latin typeface="微软雅黑" pitchFamily="34" charset="0"/>
                <a:ea typeface="微软雅黑" pitchFamily="34" charset="-122"/>
                <a:cs typeface="微软雅黑" pitchFamily="34" charset="-120"/>
              </a:rPr>
              <a:t>癫痫治疗的长期性与规律性</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0" name="Text 12"/>
          <p:cNvSpPr/>
          <p:nvPr/>
        </p:nvSpPr>
        <p:spPr>
          <a:xfrm>
            <a:off x="4734198" y="2869715"/>
            <a:ext cx="2033693" cy="365760"/>
          </a:xfrm>
          <a:prstGeom prst="rect">
            <a:avLst/>
          </a:prstGeom>
          <a:noFill/>
        </p:spPr>
        <p:txBody>
          <a:bodyPr wrap="square" lIns="127000" tIns="127000" rIns="127000" bIns="127000" rtlCol="0" anchor="t">
            <a:spAutoFit/>
          </a:bodyPr>
          <a:lstStyle/>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05</a:t>
            </a:r>
            <a:endParaRPr lang="en-US" sz="1500" dirty="0"/>
          </a:p>
        </p:txBody>
      </p:sp>
      <p:pic>
        <p:nvPicPr>
          <p:cNvPr id="21" name="Image 5" descr="/www/wwwroot/ppt/cache/2024-7-2-12/u-tyq3BJ3Q/1722918870253 - 7eUdh4_nLo.png"/>
          <p:cNvPicPr>
            <a:picLocks noChangeAspect="1"/>
          </p:cNvPicPr>
          <p:nvPr/>
        </p:nvPicPr>
        <p:blipFill>
          <a:blip r:embed="rId1"/>
          <a:stretch>
            <a:fillRect/>
          </a:stretch>
        </p:blipFill>
        <p:spPr>
          <a:xfrm>
            <a:off x="2512968" y="3722520"/>
            <a:ext cx="2033693" cy="365760"/>
          </a:xfrm>
          <a:prstGeom prst="rect">
            <a:avLst/>
          </a:prstGeom>
        </p:spPr>
      </p:pic>
      <p:sp>
        <p:nvSpPr>
          <p:cNvPr id="22" name="Text 11"/>
          <p:cNvSpPr/>
          <p:nvPr/>
        </p:nvSpPr>
        <p:spPr>
          <a:xfrm>
            <a:off x="2512968" y="4152975"/>
            <a:ext cx="2033693" cy="382270"/>
          </a:xfrm>
          <a:prstGeom prst="rect">
            <a:avLst/>
          </a:prstGeom>
          <a:noFill/>
        </p:spPr>
        <p:txBody>
          <a:bodyPr wrap="square" lIns="127000" tIns="127000" rIns="127000" bIns="127000" rtlCol="0" anchor="t">
            <a:noAutofit/>
          </a:bodyPr>
          <a:lstStyle/>
          <a:p>
            <a:pPr lvl="0" algn="l">
              <a:lnSpc>
                <a:spcPct val="96000"/>
              </a:lnSpc>
              <a:buClrTx/>
              <a:buSzTx/>
              <a:buFontTx/>
            </a:pPr>
            <a:r>
              <a:rPr lang="en-US" sz="1050" dirty="0">
                <a:solidFill>
                  <a:srgbClr val="000000"/>
                </a:solidFill>
                <a:latin typeface="微软雅黑" pitchFamily="34" charset="0"/>
                <a:ea typeface="微软雅黑" pitchFamily="34" charset="-122"/>
                <a:cs typeface="微软雅黑" pitchFamily="34" charset="-120"/>
                <a:sym typeface="+mn-ea"/>
              </a:rPr>
              <a:t>癫痫治疗的常见问题与误区</a:t>
            </a:r>
            <a:endParaRPr lang="en-US" sz="1050" dirty="0">
              <a:solidFill>
                <a:srgbClr val="000000"/>
              </a:solidFill>
              <a:latin typeface="微软雅黑" pitchFamily="34" charset="0"/>
              <a:ea typeface="微软雅黑" pitchFamily="34" charset="-122"/>
              <a:cs typeface="微软雅黑" pitchFamily="34" charset="-120"/>
              <a:sym typeface="+mn-ea"/>
            </a:endParaRPr>
          </a:p>
        </p:txBody>
      </p:sp>
      <p:sp>
        <p:nvSpPr>
          <p:cNvPr id="23" name="Text 12"/>
          <p:cNvSpPr/>
          <p:nvPr>
            <p:custDataLst>
              <p:tags r:id="rId3"/>
            </p:custDataLst>
          </p:nvPr>
        </p:nvSpPr>
        <p:spPr>
          <a:xfrm>
            <a:off x="2513603" y="3722520"/>
            <a:ext cx="2033693" cy="365760"/>
          </a:xfrm>
          <a:prstGeom prst="rect">
            <a:avLst/>
          </a:prstGeom>
          <a:noFill/>
        </p:spPr>
        <p:txBody>
          <a:bodyPr wrap="square" lIns="127000" tIns="127000" rIns="127000" bIns="127000" rtlCol="0" anchor="t">
            <a:spAutoFit/>
          </a:bodyPr>
          <a:p>
            <a:pPr marL="0" indent="0">
              <a:lnSpc>
                <a:spcPct val="80000"/>
              </a:lnSpc>
              <a:buNone/>
            </a:pPr>
            <a:r>
              <a:rPr lang="en-US" sz="1200" b="1" dirty="0">
                <a:solidFill>
                  <a:srgbClr val="FFFFFF"/>
                </a:solidFill>
                <a:latin typeface="微软雅黑" pitchFamily="34" charset="0"/>
                <a:ea typeface="微软雅黑" pitchFamily="34" charset="-122"/>
                <a:cs typeface="微软雅黑" pitchFamily="34" charset="-120"/>
              </a:rPr>
              <a:t>PART 05</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288 - 7dzqDdyEv0.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292 - 1YY54_ulPq.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297 - 8mJqF8yEhB.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癫痫治疗的宗旨</a:t>
            </a:r>
            <a:endParaRPr lang="en-US" sz="1500" dirty="0"/>
          </a:p>
          <a:p>
            <a:pPr marL="0" indent="0">
              <a:lnSpc>
                <a:spcPct val="80000"/>
              </a:lnSpc>
              <a:buNone/>
            </a:pPr>
            <a:endParaRPr lang="en-US" sz="1500" dirty="0"/>
          </a:p>
        </p:txBody>
      </p:sp>
      <p:pic>
        <p:nvPicPr>
          <p:cNvPr id="6" name="Image 3" descr="/www/wwwroot/ppt/cache/2024-7-2-12/u-tyq3BJ3Q/1722918870297 - BHMCbMmSEV.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298 - csPxl4PzqO.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01</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癫痫治疗的重视</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273552" y="733358"/>
            <a:ext cx="6706112" cy="1156773"/>
          </a:xfrm>
          <a:custGeom>
            <a:avLst/>
            <a:gdLst/>
            <a:ahLst/>
            <a:cxnLst/>
            <a:rect l="l" t="t" r="r" b="b"/>
            <a:pathLst>
              <a:path w="6706112" h="1156773">
                <a:moveTo>
                  <a:pt x="0" y="0"/>
                </a:moveTo>
                <a:lnTo>
                  <a:pt x="6706112" y="0"/>
                </a:lnTo>
                <a:lnTo>
                  <a:pt x="6706112" y="1156773"/>
                </a:lnTo>
                <a:lnTo>
                  <a:pt x="0" y="1156773"/>
                </a:lnTo>
                <a:close/>
              </a:path>
            </a:pathLst>
          </a:custGeom>
          <a:solidFill>
            <a:srgbClr val="FFFFFF">
              <a:alpha val="0"/>
            </a:srgbClr>
          </a:solidFill>
          <a:ln w="19050">
            <a:solidFill>
              <a:srgbClr val="000000"/>
            </a:solidFill>
            <a:prstDash val="solid"/>
          </a:ln>
        </p:spPr>
      </p:sp>
      <p:sp>
        <p:nvSpPr>
          <p:cNvPr id="7" name="Shape 5"/>
          <p:cNvSpPr/>
          <p:nvPr/>
        </p:nvSpPr>
        <p:spPr>
          <a:xfrm>
            <a:off x="1399391" y="441320"/>
            <a:ext cx="1979407" cy="387275"/>
          </a:xfrm>
          <a:custGeom>
            <a:avLst/>
            <a:gdLst/>
            <a:ahLst/>
            <a:cxnLst/>
            <a:rect l="l" t="t" r="r" b="b"/>
            <a:pathLst>
              <a:path w="1979407" h="387275">
                <a:moveTo>
                  <a:pt x="193638" y="0"/>
                </a:moveTo>
                <a:lnTo>
                  <a:pt x="1785769" y="0"/>
                </a:lnTo>
                <a:quadBezTo>
                  <a:pt x="1979407" y="0"/>
                  <a:pt x="1979407" y="193638"/>
                </a:quadBezTo>
                <a:lnTo>
                  <a:pt x="1979407" y="193638"/>
                </a:lnTo>
                <a:quadBezTo>
                  <a:pt x="1979407" y="387275"/>
                  <a:pt x="1785769" y="387275"/>
                </a:quadBezTo>
                <a:lnTo>
                  <a:pt x="193638" y="387275"/>
                </a:lnTo>
                <a:quadBezTo>
                  <a:pt x="0" y="387275"/>
                  <a:pt x="0" y="193638"/>
                </a:quadBezTo>
                <a:lnTo>
                  <a:pt x="0" y="193638"/>
                </a:lnTo>
                <a:quadBezTo>
                  <a:pt x="0" y="0"/>
                  <a:pt x="193638" y="0"/>
                </a:quadBezTo>
                <a:close/>
              </a:path>
            </a:pathLst>
          </a:custGeom>
          <a:solidFill>
            <a:srgbClr val="65A7B7"/>
          </a:solidFill>
        </p:spPr>
      </p:sp>
      <p:sp>
        <p:nvSpPr>
          <p:cNvPr id="8" name="Text 6"/>
          <p:cNvSpPr/>
          <p:nvPr/>
        </p:nvSpPr>
        <p:spPr>
          <a:xfrm>
            <a:off x="1399391" y="801163"/>
            <a:ext cx="6404386"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正规治疗的意义</a:t>
            </a:r>
            <a:endParaRPr lang="en-US" sz="1500" dirty="0"/>
          </a:p>
        </p:txBody>
      </p:sp>
      <p:sp>
        <p:nvSpPr>
          <p:cNvPr id="9" name="Text 7"/>
          <p:cNvSpPr/>
          <p:nvPr/>
        </p:nvSpPr>
        <p:spPr>
          <a:xfrm>
            <a:off x="1381103" y="1259195"/>
            <a:ext cx="6467395" cy="5943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癫痫治疗的目的不仅是控制发作，还包括提高生活质量。</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正规治疗是治愈或控制癫痫发作、减少药物不良反应的关键。</a:t>
            </a:r>
            <a:endParaRPr lang="en-US" sz="1500" dirty="0"/>
          </a:p>
          <a:p>
            <a:pPr marL="0" indent="0">
              <a:lnSpc>
                <a:spcPct val="80000"/>
              </a:lnSpc>
              <a:spcBef>
                <a:spcPts val="375"/>
              </a:spcBef>
              <a:buNone/>
            </a:pPr>
            <a:endParaRPr lang="en-US" sz="1500" dirty="0"/>
          </a:p>
        </p:txBody>
      </p:sp>
      <p:sp>
        <p:nvSpPr>
          <p:cNvPr id="10" name="Text 8"/>
          <p:cNvSpPr/>
          <p:nvPr/>
        </p:nvSpPr>
        <p:spPr>
          <a:xfrm>
            <a:off x="1493262" y="444547"/>
            <a:ext cx="1775478" cy="365760"/>
          </a:xfrm>
          <a:prstGeom prst="rect">
            <a:avLst/>
          </a:prstGeom>
          <a:noFill/>
        </p:spPr>
        <p:txBody>
          <a:bodyPr wrap="square" lIns="127000" tIns="127000" rIns="127000" bIns="127000" rtlCol="0" anchor="t">
            <a:spAutoFit/>
          </a:bodyPr>
          <a:lstStyle/>
          <a:p>
            <a:pPr marL="0" indent="0" algn="ctr">
              <a:lnSpc>
                <a:spcPct val="80000"/>
              </a:lnSpc>
              <a:spcBef>
                <a:spcPts val="375"/>
              </a:spcBef>
              <a:buNone/>
            </a:pPr>
            <a:r>
              <a:rPr lang="en-US" sz="1500" b="1" dirty="0">
                <a:solidFill>
                  <a:srgbClr val="FFFFFF"/>
                </a:solidFill>
                <a:latin typeface="微软雅黑" pitchFamily="34" charset="0"/>
                <a:ea typeface="微软雅黑" pitchFamily="34" charset="-122"/>
                <a:cs typeface="微软雅黑" pitchFamily="34" charset="-120"/>
              </a:rPr>
              <a:t>1</a:t>
            </a:r>
            <a:endParaRPr lang="en-US" sz="1500" dirty="0"/>
          </a:p>
        </p:txBody>
      </p:sp>
      <p:sp>
        <p:nvSpPr>
          <p:cNvPr id="11" name="Shape 9"/>
          <p:cNvSpPr/>
          <p:nvPr/>
        </p:nvSpPr>
        <p:spPr>
          <a:xfrm>
            <a:off x="1399391" y="1285795"/>
            <a:ext cx="6345219" cy="0"/>
          </a:xfrm>
          <a:custGeom>
            <a:avLst/>
            <a:gdLst/>
            <a:ahLst/>
            <a:cxnLst/>
            <a:rect l="l" t="t" r="r" b="b"/>
            <a:pathLst>
              <a:path w="6345219">
                <a:moveTo>
                  <a:pt x="6345219" y="0"/>
                </a:moveTo>
                <a:lnTo>
                  <a:pt x="0" y="0"/>
                </a:lnTo>
              </a:path>
            </a:pathLst>
          </a:custGeom>
          <a:noFill/>
          <a:ln w="9525">
            <a:solidFill>
              <a:srgbClr val="65A7B7"/>
            </a:solidFill>
            <a:prstDash val="dash"/>
            <a:headEnd type="none"/>
            <a:tailEnd type="none"/>
          </a:ln>
        </p:spPr>
      </p:sp>
      <p:sp>
        <p:nvSpPr>
          <p:cNvPr id="12" name="Shape 10"/>
          <p:cNvSpPr/>
          <p:nvPr/>
        </p:nvSpPr>
        <p:spPr>
          <a:xfrm>
            <a:off x="1273552" y="2235586"/>
            <a:ext cx="6706112" cy="1156773"/>
          </a:xfrm>
          <a:custGeom>
            <a:avLst/>
            <a:gdLst/>
            <a:ahLst/>
            <a:cxnLst/>
            <a:rect l="l" t="t" r="r" b="b"/>
            <a:pathLst>
              <a:path w="6706112" h="1156773">
                <a:moveTo>
                  <a:pt x="0" y="0"/>
                </a:moveTo>
                <a:lnTo>
                  <a:pt x="6706112" y="0"/>
                </a:lnTo>
                <a:lnTo>
                  <a:pt x="6706112" y="1156773"/>
                </a:lnTo>
                <a:lnTo>
                  <a:pt x="0" y="1156773"/>
                </a:lnTo>
                <a:close/>
              </a:path>
            </a:pathLst>
          </a:custGeom>
          <a:solidFill>
            <a:srgbClr val="FFFFFF">
              <a:alpha val="0"/>
            </a:srgbClr>
          </a:solidFill>
          <a:ln w="19050">
            <a:solidFill>
              <a:srgbClr val="000000"/>
            </a:solidFill>
            <a:prstDash val="solid"/>
          </a:ln>
        </p:spPr>
      </p:sp>
      <p:sp>
        <p:nvSpPr>
          <p:cNvPr id="13" name="Shape 11"/>
          <p:cNvSpPr/>
          <p:nvPr/>
        </p:nvSpPr>
        <p:spPr>
          <a:xfrm>
            <a:off x="5869090" y="1995800"/>
            <a:ext cx="1979407" cy="387275"/>
          </a:xfrm>
          <a:custGeom>
            <a:avLst/>
            <a:gdLst/>
            <a:ahLst/>
            <a:cxnLst/>
            <a:rect l="l" t="t" r="r" b="b"/>
            <a:pathLst>
              <a:path w="1979407" h="387275">
                <a:moveTo>
                  <a:pt x="193638" y="0"/>
                </a:moveTo>
                <a:lnTo>
                  <a:pt x="1785769" y="0"/>
                </a:lnTo>
                <a:quadBezTo>
                  <a:pt x="1979407" y="0"/>
                  <a:pt x="1979407" y="193638"/>
                </a:quadBezTo>
                <a:lnTo>
                  <a:pt x="1979407" y="193638"/>
                </a:lnTo>
                <a:quadBezTo>
                  <a:pt x="1979407" y="387275"/>
                  <a:pt x="1785769" y="387275"/>
                </a:quadBezTo>
                <a:lnTo>
                  <a:pt x="193638" y="387275"/>
                </a:lnTo>
                <a:quadBezTo>
                  <a:pt x="0" y="387275"/>
                  <a:pt x="0" y="193638"/>
                </a:quadBezTo>
                <a:lnTo>
                  <a:pt x="0" y="193638"/>
                </a:lnTo>
                <a:quadBezTo>
                  <a:pt x="0" y="0"/>
                  <a:pt x="193638" y="0"/>
                </a:quadBezTo>
                <a:close/>
              </a:path>
            </a:pathLst>
          </a:custGeom>
          <a:solidFill>
            <a:srgbClr val="65A7B7"/>
          </a:solidFill>
        </p:spPr>
      </p:sp>
      <p:sp>
        <p:nvSpPr>
          <p:cNvPr id="14" name="Text 12"/>
          <p:cNvSpPr/>
          <p:nvPr/>
        </p:nvSpPr>
        <p:spPr>
          <a:xfrm>
            <a:off x="1399391" y="2303392"/>
            <a:ext cx="6404386"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癫痫治疗的现状</a:t>
            </a:r>
            <a:endParaRPr lang="en-US" sz="1500" dirty="0"/>
          </a:p>
        </p:txBody>
      </p:sp>
      <p:sp>
        <p:nvSpPr>
          <p:cNvPr id="15" name="Text 13"/>
          <p:cNvSpPr/>
          <p:nvPr/>
        </p:nvSpPr>
        <p:spPr>
          <a:xfrm>
            <a:off x="1381103" y="2761424"/>
            <a:ext cx="6467395" cy="5943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国内癫痫治疗现状存在问题，需要进行规范纠正。</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存在医源性难治性癫痫和慢性癫痫性脑病的风险。</a:t>
            </a:r>
            <a:endParaRPr lang="en-US" sz="1500" dirty="0"/>
          </a:p>
          <a:p>
            <a:pPr marL="0" indent="0">
              <a:lnSpc>
                <a:spcPct val="80000"/>
              </a:lnSpc>
              <a:spcBef>
                <a:spcPts val="375"/>
              </a:spcBef>
              <a:buNone/>
            </a:pPr>
            <a:endParaRPr lang="en-US" sz="1500" dirty="0"/>
          </a:p>
        </p:txBody>
      </p:sp>
      <p:sp>
        <p:nvSpPr>
          <p:cNvPr id="16" name="Text 14"/>
          <p:cNvSpPr/>
          <p:nvPr/>
        </p:nvSpPr>
        <p:spPr>
          <a:xfrm>
            <a:off x="5962961" y="1999027"/>
            <a:ext cx="1775478" cy="365760"/>
          </a:xfrm>
          <a:prstGeom prst="rect">
            <a:avLst/>
          </a:prstGeom>
          <a:noFill/>
        </p:spPr>
        <p:txBody>
          <a:bodyPr wrap="square" lIns="127000" tIns="127000" rIns="127000" bIns="127000" rtlCol="0" anchor="t">
            <a:spAutoFit/>
          </a:bodyPr>
          <a:lstStyle/>
          <a:p>
            <a:pPr marL="0" indent="0" algn="ctr">
              <a:lnSpc>
                <a:spcPct val="80000"/>
              </a:lnSpc>
              <a:spcBef>
                <a:spcPts val="375"/>
              </a:spcBef>
              <a:buNone/>
            </a:pPr>
            <a:r>
              <a:rPr lang="en-US" sz="1500" b="1" dirty="0">
                <a:solidFill>
                  <a:srgbClr val="FFFFFF"/>
                </a:solidFill>
                <a:latin typeface="微软雅黑" pitchFamily="34" charset="0"/>
                <a:ea typeface="微软雅黑" pitchFamily="34" charset="-122"/>
                <a:cs typeface="微软雅黑" pitchFamily="34" charset="-120"/>
              </a:rPr>
              <a:t>2</a:t>
            </a:r>
            <a:endParaRPr lang="en-US" sz="1500" dirty="0"/>
          </a:p>
        </p:txBody>
      </p:sp>
      <p:sp>
        <p:nvSpPr>
          <p:cNvPr id="17" name="Shape 15"/>
          <p:cNvSpPr/>
          <p:nvPr/>
        </p:nvSpPr>
        <p:spPr>
          <a:xfrm>
            <a:off x="1399391" y="2788024"/>
            <a:ext cx="6345219" cy="0"/>
          </a:xfrm>
          <a:custGeom>
            <a:avLst/>
            <a:gdLst/>
            <a:ahLst/>
            <a:cxnLst/>
            <a:rect l="l" t="t" r="r" b="b"/>
            <a:pathLst>
              <a:path w="6345219">
                <a:moveTo>
                  <a:pt x="6345219" y="0"/>
                </a:moveTo>
                <a:lnTo>
                  <a:pt x="0" y="0"/>
                </a:lnTo>
              </a:path>
            </a:pathLst>
          </a:custGeom>
          <a:noFill/>
          <a:ln w="9525">
            <a:solidFill>
              <a:srgbClr val="65A7B7"/>
            </a:solidFill>
            <a:prstDash val="dash"/>
            <a:headEnd type="none"/>
            <a:tailEnd type="none"/>
          </a:ln>
        </p:spPr>
      </p:sp>
      <p:sp>
        <p:nvSpPr>
          <p:cNvPr id="18" name="Shape 16"/>
          <p:cNvSpPr/>
          <p:nvPr/>
        </p:nvSpPr>
        <p:spPr>
          <a:xfrm>
            <a:off x="1273552" y="3742169"/>
            <a:ext cx="6706112" cy="1156773"/>
          </a:xfrm>
          <a:custGeom>
            <a:avLst/>
            <a:gdLst/>
            <a:ahLst/>
            <a:cxnLst/>
            <a:rect l="l" t="t" r="r" b="b"/>
            <a:pathLst>
              <a:path w="6706112" h="1156773">
                <a:moveTo>
                  <a:pt x="0" y="0"/>
                </a:moveTo>
                <a:lnTo>
                  <a:pt x="6706112" y="0"/>
                </a:lnTo>
                <a:lnTo>
                  <a:pt x="6706112" y="1156773"/>
                </a:lnTo>
                <a:lnTo>
                  <a:pt x="0" y="1156773"/>
                </a:lnTo>
                <a:close/>
              </a:path>
            </a:pathLst>
          </a:custGeom>
          <a:solidFill>
            <a:srgbClr val="FFFFFF">
              <a:alpha val="0"/>
            </a:srgbClr>
          </a:solidFill>
          <a:ln w="19050">
            <a:solidFill>
              <a:srgbClr val="000000"/>
            </a:solidFill>
            <a:prstDash val="solid"/>
          </a:ln>
        </p:spPr>
      </p:sp>
      <p:sp>
        <p:nvSpPr>
          <p:cNvPr id="19" name="Shape 17"/>
          <p:cNvSpPr/>
          <p:nvPr/>
        </p:nvSpPr>
        <p:spPr>
          <a:xfrm>
            <a:off x="1399391" y="3450131"/>
            <a:ext cx="1979407" cy="387275"/>
          </a:xfrm>
          <a:custGeom>
            <a:avLst/>
            <a:gdLst/>
            <a:ahLst/>
            <a:cxnLst/>
            <a:rect l="l" t="t" r="r" b="b"/>
            <a:pathLst>
              <a:path w="1979407" h="387275">
                <a:moveTo>
                  <a:pt x="193638" y="0"/>
                </a:moveTo>
                <a:lnTo>
                  <a:pt x="1785769" y="0"/>
                </a:lnTo>
                <a:quadBezTo>
                  <a:pt x="1979407" y="0"/>
                  <a:pt x="1979407" y="193638"/>
                </a:quadBezTo>
                <a:lnTo>
                  <a:pt x="1979407" y="193638"/>
                </a:lnTo>
                <a:quadBezTo>
                  <a:pt x="1979407" y="387275"/>
                  <a:pt x="1785769" y="387275"/>
                </a:quadBezTo>
                <a:lnTo>
                  <a:pt x="193638" y="387275"/>
                </a:lnTo>
                <a:quadBezTo>
                  <a:pt x="0" y="387275"/>
                  <a:pt x="0" y="193638"/>
                </a:quadBezTo>
                <a:lnTo>
                  <a:pt x="0" y="193638"/>
                </a:lnTo>
                <a:quadBezTo>
                  <a:pt x="0" y="0"/>
                  <a:pt x="193638" y="0"/>
                </a:quadBezTo>
                <a:close/>
              </a:path>
            </a:pathLst>
          </a:custGeom>
          <a:solidFill>
            <a:srgbClr val="65A7B7"/>
          </a:solidFill>
        </p:spPr>
      </p:sp>
      <p:sp>
        <p:nvSpPr>
          <p:cNvPr id="20" name="Text 18"/>
          <p:cNvSpPr/>
          <p:nvPr/>
        </p:nvSpPr>
        <p:spPr>
          <a:xfrm>
            <a:off x="1399391" y="3809975"/>
            <a:ext cx="6404386"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癫痫治疗的必要性</a:t>
            </a:r>
            <a:endParaRPr lang="en-US" sz="1500" dirty="0"/>
          </a:p>
        </p:txBody>
      </p:sp>
      <p:sp>
        <p:nvSpPr>
          <p:cNvPr id="21" name="Text 19"/>
          <p:cNvSpPr/>
          <p:nvPr/>
        </p:nvSpPr>
        <p:spPr>
          <a:xfrm>
            <a:off x="1381103" y="4268007"/>
            <a:ext cx="6467395" cy="5943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首次发作后不宜急于用药，需查清病因。</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对于偶发癫痫发作的患者，不一定需要抗癫痫治疗。</a:t>
            </a:r>
            <a:endParaRPr lang="en-US" sz="1500" dirty="0"/>
          </a:p>
          <a:p>
            <a:pPr marL="0" indent="0">
              <a:lnSpc>
                <a:spcPct val="80000"/>
              </a:lnSpc>
              <a:spcBef>
                <a:spcPts val="375"/>
              </a:spcBef>
              <a:buNone/>
            </a:pPr>
            <a:endParaRPr lang="en-US" sz="1500" dirty="0"/>
          </a:p>
        </p:txBody>
      </p:sp>
      <p:sp>
        <p:nvSpPr>
          <p:cNvPr id="22" name="Text 20"/>
          <p:cNvSpPr/>
          <p:nvPr/>
        </p:nvSpPr>
        <p:spPr>
          <a:xfrm>
            <a:off x="1493262" y="3453359"/>
            <a:ext cx="1775478" cy="365760"/>
          </a:xfrm>
          <a:prstGeom prst="rect">
            <a:avLst/>
          </a:prstGeom>
          <a:noFill/>
        </p:spPr>
        <p:txBody>
          <a:bodyPr wrap="square" lIns="127000" tIns="127000" rIns="127000" bIns="127000" rtlCol="0" anchor="t">
            <a:spAutoFit/>
          </a:bodyPr>
          <a:lstStyle/>
          <a:p>
            <a:pPr marL="0" indent="0" algn="ctr">
              <a:lnSpc>
                <a:spcPct val="80000"/>
              </a:lnSpc>
              <a:spcBef>
                <a:spcPts val="375"/>
              </a:spcBef>
              <a:buNone/>
            </a:pPr>
            <a:r>
              <a:rPr lang="en-US" sz="1500" b="1" dirty="0">
                <a:solidFill>
                  <a:srgbClr val="FFFFFF"/>
                </a:solidFill>
                <a:latin typeface="微软雅黑" pitchFamily="34" charset="0"/>
                <a:ea typeface="微软雅黑" pitchFamily="34" charset="-122"/>
                <a:cs typeface="微软雅黑" pitchFamily="34" charset="-120"/>
              </a:rPr>
              <a:t>3</a:t>
            </a:r>
            <a:endParaRPr lang="en-US" sz="1500" dirty="0"/>
          </a:p>
        </p:txBody>
      </p:sp>
      <p:sp>
        <p:nvSpPr>
          <p:cNvPr id="23" name="Shape 21"/>
          <p:cNvSpPr/>
          <p:nvPr/>
        </p:nvSpPr>
        <p:spPr>
          <a:xfrm>
            <a:off x="1399391" y="4294607"/>
            <a:ext cx="6345219" cy="0"/>
          </a:xfrm>
          <a:custGeom>
            <a:avLst/>
            <a:gdLst/>
            <a:ahLst/>
            <a:cxnLst/>
            <a:rect l="l" t="t" r="r" b="b"/>
            <a:pathLst>
              <a:path w="6345219">
                <a:moveTo>
                  <a:pt x="6345219" y="0"/>
                </a:moveTo>
                <a:lnTo>
                  <a:pt x="0" y="0"/>
                </a:lnTo>
              </a:path>
            </a:pathLst>
          </a:custGeom>
          <a:noFill/>
          <a:ln w="9525">
            <a:solidFill>
              <a:srgbClr val="65A7B7"/>
            </a:solidFill>
            <a:prstDash val="dash"/>
            <a:headEnd type="none"/>
            <a:tailEnd type="none"/>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癫痫治疗的原则</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2179848" y="1188027"/>
            <a:ext cx="5262619" cy="571853"/>
          </a:xfrm>
          <a:custGeom>
            <a:avLst/>
            <a:gdLst/>
            <a:ahLst/>
            <a:cxnLst/>
            <a:rect l="l" t="t" r="r" b="b"/>
            <a:pathLst>
              <a:path w="5262619" h="571853">
                <a:moveTo>
                  <a:pt x="0" y="0"/>
                </a:moveTo>
                <a:lnTo>
                  <a:pt x="5262619" y="0"/>
                </a:lnTo>
                <a:lnTo>
                  <a:pt x="5262619" y="571853"/>
                </a:lnTo>
                <a:lnTo>
                  <a:pt x="0" y="571853"/>
                </a:lnTo>
                <a:close/>
              </a:path>
            </a:pathLst>
          </a:custGeom>
          <a:solidFill>
            <a:srgbClr val="65A7B7">
              <a:alpha val="7000"/>
            </a:srgbClr>
          </a:solidFill>
        </p:spPr>
      </p:sp>
      <p:sp>
        <p:nvSpPr>
          <p:cNvPr id="7" name="Shape 5"/>
          <p:cNvSpPr/>
          <p:nvPr/>
        </p:nvSpPr>
        <p:spPr>
          <a:xfrm>
            <a:off x="1896243" y="1188027"/>
            <a:ext cx="571853" cy="571853"/>
          </a:xfrm>
          <a:custGeom>
            <a:avLst/>
            <a:gdLst/>
            <a:ahLst/>
            <a:cxnLst/>
            <a:rect l="l" t="t" r="r" b="b"/>
            <a:pathLst>
              <a:path w="571853" h="571853">
                <a:moveTo>
                  <a:pt x="285926" y="0"/>
                </a:moveTo>
                <a:cubicBezTo>
                  <a:pt x="128119" y="0"/>
                  <a:pt x="0" y="128119"/>
                  <a:pt x="0" y="285926"/>
                </a:cubicBezTo>
                <a:cubicBezTo>
                  <a:pt x="0" y="443733"/>
                  <a:pt x="128119" y="571853"/>
                  <a:pt x="285926" y="571853"/>
                </a:cubicBezTo>
                <a:cubicBezTo>
                  <a:pt x="443733" y="571853"/>
                  <a:pt x="571853" y="443733"/>
                  <a:pt x="571853" y="285926"/>
                </a:cubicBezTo>
                <a:lnTo>
                  <a:pt x="571853" y="0"/>
                </a:lnTo>
                <a:lnTo>
                  <a:pt x="285926" y="0"/>
                </a:lnTo>
                <a:close/>
              </a:path>
            </a:pathLst>
          </a:custGeom>
          <a:solidFill>
            <a:srgbClr val="65A7B7"/>
          </a:solidFill>
        </p:spPr>
      </p:sp>
      <p:sp>
        <p:nvSpPr>
          <p:cNvPr id="8" name="Text 6"/>
          <p:cNvSpPr/>
          <p:nvPr/>
        </p:nvSpPr>
        <p:spPr>
          <a:xfrm>
            <a:off x="2573155" y="1106084"/>
            <a:ext cx="469503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用药原则</a:t>
            </a:r>
            <a:endParaRPr lang="en-US" sz="1500" dirty="0"/>
          </a:p>
        </p:txBody>
      </p:sp>
      <p:sp>
        <p:nvSpPr>
          <p:cNvPr id="9" name="Text 7"/>
          <p:cNvSpPr/>
          <p:nvPr/>
        </p:nvSpPr>
        <p:spPr>
          <a:xfrm>
            <a:off x="2591443" y="1348400"/>
            <a:ext cx="476679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确定是否用药需根据发作频率和病因。</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根据癫痫发作类型选用合适的抗癫痫药物。</a:t>
            </a:r>
            <a:endParaRPr lang="en-US" sz="1500" dirty="0"/>
          </a:p>
        </p:txBody>
      </p:sp>
      <p:sp>
        <p:nvSpPr>
          <p:cNvPr id="10" name="Shape 8"/>
          <p:cNvSpPr/>
          <p:nvPr/>
        </p:nvSpPr>
        <p:spPr>
          <a:xfrm>
            <a:off x="1853768" y="1246856"/>
            <a:ext cx="513024" cy="513024"/>
          </a:xfrm>
          <a:custGeom>
            <a:avLst/>
            <a:gdLst/>
            <a:ahLst/>
            <a:cxnLst/>
            <a:rect l="l" t="t" r="r" b="b"/>
            <a:pathLst>
              <a:path w="513024" h="513024">
                <a:moveTo>
                  <a:pt x="256512" y="0"/>
                </a:moveTo>
                <a:cubicBezTo>
                  <a:pt x="398085" y="0"/>
                  <a:pt x="513024" y="114939"/>
                  <a:pt x="513024" y="256512"/>
                </a:cubicBezTo>
                <a:cubicBezTo>
                  <a:pt x="513024" y="398085"/>
                  <a:pt x="398085" y="513024"/>
                  <a:pt x="256512" y="513024"/>
                </a:cubicBezTo>
                <a:cubicBezTo>
                  <a:pt x="114939" y="513024"/>
                  <a:pt x="0" y="398085"/>
                  <a:pt x="0" y="256512"/>
                </a:cubicBezTo>
                <a:cubicBezTo>
                  <a:pt x="0" y="114939"/>
                  <a:pt x="114939" y="0"/>
                  <a:pt x="256512" y="0"/>
                </a:cubicBezTo>
                <a:close/>
              </a:path>
            </a:pathLst>
          </a:custGeom>
          <a:solidFill>
            <a:srgbClr val="65A7B7"/>
          </a:solidFill>
          <a:ln w="19050">
            <a:solidFill>
              <a:srgbClr val="65A7B7"/>
            </a:solidFill>
            <a:prstDash val="solid"/>
          </a:ln>
        </p:spPr>
      </p:sp>
      <p:sp>
        <p:nvSpPr>
          <p:cNvPr id="11" name="Text 9"/>
          <p:cNvSpPr/>
          <p:nvPr/>
        </p:nvSpPr>
        <p:spPr>
          <a:xfrm>
            <a:off x="1776141" y="1267656"/>
            <a:ext cx="70079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2" name="Shape 10"/>
          <p:cNvSpPr/>
          <p:nvPr/>
        </p:nvSpPr>
        <p:spPr>
          <a:xfrm>
            <a:off x="1896243" y="1973383"/>
            <a:ext cx="5262619" cy="571853"/>
          </a:xfrm>
          <a:custGeom>
            <a:avLst/>
            <a:gdLst/>
            <a:ahLst/>
            <a:cxnLst/>
            <a:rect l="l" t="t" r="r" b="b"/>
            <a:pathLst>
              <a:path w="5262619" h="571853">
                <a:moveTo>
                  <a:pt x="0" y="0"/>
                </a:moveTo>
                <a:lnTo>
                  <a:pt x="5262619" y="0"/>
                </a:lnTo>
                <a:lnTo>
                  <a:pt x="5262619" y="571853"/>
                </a:lnTo>
                <a:lnTo>
                  <a:pt x="0" y="571853"/>
                </a:lnTo>
                <a:close/>
              </a:path>
            </a:pathLst>
          </a:custGeom>
          <a:solidFill>
            <a:srgbClr val="65A7B7">
              <a:alpha val="7000"/>
            </a:srgbClr>
          </a:solidFill>
        </p:spPr>
      </p:sp>
      <p:sp>
        <p:nvSpPr>
          <p:cNvPr id="13" name="Shape 11"/>
          <p:cNvSpPr/>
          <p:nvPr/>
        </p:nvSpPr>
        <p:spPr>
          <a:xfrm flipH="1">
            <a:off x="6852634" y="1973383"/>
            <a:ext cx="571853" cy="571853"/>
          </a:xfrm>
          <a:custGeom>
            <a:avLst/>
            <a:gdLst/>
            <a:ahLst/>
            <a:cxnLst/>
            <a:rect l="l" t="t" r="r" b="b"/>
            <a:pathLst>
              <a:path w="571853" h="571853">
                <a:moveTo>
                  <a:pt x="285926" y="0"/>
                </a:moveTo>
                <a:cubicBezTo>
                  <a:pt x="128119" y="0"/>
                  <a:pt x="0" y="128119"/>
                  <a:pt x="0" y="285926"/>
                </a:cubicBezTo>
                <a:cubicBezTo>
                  <a:pt x="0" y="443733"/>
                  <a:pt x="128119" y="571853"/>
                  <a:pt x="285926" y="571853"/>
                </a:cubicBezTo>
                <a:cubicBezTo>
                  <a:pt x="443733" y="571853"/>
                  <a:pt x="571853" y="443733"/>
                  <a:pt x="571853" y="285926"/>
                </a:cubicBezTo>
                <a:lnTo>
                  <a:pt x="571853" y="0"/>
                </a:lnTo>
                <a:lnTo>
                  <a:pt x="285926" y="0"/>
                </a:lnTo>
                <a:close/>
              </a:path>
            </a:pathLst>
          </a:custGeom>
          <a:solidFill>
            <a:srgbClr val="65A7B7"/>
          </a:solidFill>
        </p:spPr>
      </p:sp>
      <p:sp>
        <p:nvSpPr>
          <p:cNvPr id="14" name="Text 12"/>
          <p:cNvSpPr/>
          <p:nvPr/>
        </p:nvSpPr>
        <p:spPr>
          <a:xfrm>
            <a:off x="2006310" y="1905155"/>
            <a:ext cx="4695035" cy="457200"/>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单药治疗原则</a:t>
            </a:r>
            <a:endParaRPr lang="en-US" sz="1500" dirty="0"/>
          </a:p>
        </p:txBody>
      </p:sp>
      <p:sp>
        <p:nvSpPr>
          <p:cNvPr id="15" name="Text 13"/>
          <p:cNvSpPr/>
          <p:nvPr/>
        </p:nvSpPr>
        <p:spPr>
          <a:xfrm>
            <a:off x="2006310" y="2133755"/>
            <a:ext cx="4656729" cy="457200"/>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尽量采用单药治疗，避免药物联合应用的副作用。</a:t>
            </a:r>
            <a:endParaRPr lang="en-US" sz="1500" dirty="0"/>
          </a:p>
          <a:p>
            <a:pPr marL="0" indent="0" algn="r">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单药治疗应从小剂量开始，逐渐增加至有效剂量。</a:t>
            </a:r>
            <a:endParaRPr lang="en-US" sz="1500" dirty="0"/>
          </a:p>
        </p:txBody>
      </p:sp>
      <p:sp>
        <p:nvSpPr>
          <p:cNvPr id="16" name="Shape 14"/>
          <p:cNvSpPr/>
          <p:nvPr/>
        </p:nvSpPr>
        <p:spPr>
          <a:xfrm>
            <a:off x="6917152" y="2039549"/>
            <a:ext cx="513024" cy="513024"/>
          </a:xfrm>
          <a:custGeom>
            <a:avLst/>
            <a:gdLst/>
            <a:ahLst/>
            <a:cxnLst/>
            <a:rect l="l" t="t" r="r" b="b"/>
            <a:pathLst>
              <a:path w="513024" h="513024">
                <a:moveTo>
                  <a:pt x="256512" y="0"/>
                </a:moveTo>
                <a:cubicBezTo>
                  <a:pt x="398085" y="0"/>
                  <a:pt x="513024" y="114939"/>
                  <a:pt x="513024" y="256512"/>
                </a:cubicBezTo>
                <a:cubicBezTo>
                  <a:pt x="513024" y="398085"/>
                  <a:pt x="398085" y="513024"/>
                  <a:pt x="256512" y="513024"/>
                </a:cubicBezTo>
                <a:cubicBezTo>
                  <a:pt x="114939" y="513024"/>
                  <a:pt x="0" y="398085"/>
                  <a:pt x="0" y="256512"/>
                </a:cubicBezTo>
                <a:cubicBezTo>
                  <a:pt x="0" y="114939"/>
                  <a:pt x="114939" y="0"/>
                  <a:pt x="256512" y="0"/>
                </a:cubicBezTo>
                <a:close/>
              </a:path>
            </a:pathLst>
          </a:custGeom>
          <a:solidFill>
            <a:srgbClr val="65A7B7"/>
          </a:solidFill>
          <a:ln w="19050">
            <a:solidFill>
              <a:srgbClr val="65A7B7"/>
            </a:solidFill>
            <a:prstDash val="solid"/>
          </a:ln>
        </p:spPr>
      </p:sp>
      <p:sp>
        <p:nvSpPr>
          <p:cNvPr id="17" name="Text 15"/>
          <p:cNvSpPr/>
          <p:nvPr/>
        </p:nvSpPr>
        <p:spPr>
          <a:xfrm>
            <a:off x="6823972" y="2051459"/>
            <a:ext cx="70079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8" name="Shape 16"/>
          <p:cNvSpPr/>
          <p:nvPr/>
        </p:nvSpPr>
        <p:spPr>
          <a:xfrm>
            <a:off x="2257476" y="2672899"/>
            <a:ext cx="5262619" cy="571853"/>
          </a:xfrm>
          <a:custGeom>
            <a:avLst/>
            <a:gdLst/>
            <a:ahLst/>
            <a:cxnLst/>
            <a:rect l="l" t="t" r="r" b="b"/>
            <a:pathLst>
              <a:path w="5262619" h="571853">
                <a:moveTo>
                  <a:pt x="0" y="0"/>
                </a:moveTo>
                <a:lnTo>
                  <a:pt x="5262619" y="0"/>
                </a:lnTo>
                <a:lnTo>
                  <a:pt x="5262619" y="571853"/>
                </a:lnTo>
                <a:lnTo>
                  <a:pt x="0" y="571853"/>
                </a:lnTo>
                <a:close/>
              </a:path>
            </a:pathLst>
          </a:custGeom>
          <a:solidFill>
            <a:srgbClr val="65A7B7">
              <a:alpha val="7000"/>
            </a:srgbClr>
          </a:solidFill>
        </p:spPr>
      </p:sp>
      <p:sp>
        <p:nvSpPr>
          <p:cNvPr id="19" name="Shape 17"/>
          <p:cNvSpPr/>
          <p:nvPr/>
        </p:nvSpPr>
        <p:spPr>
          <a:xfrm>
            <a:off x="1973871" y="2672899"/>
            <a:ext cx="571853" cy="571853"/>
          </a:xfrm>
          <a:custGeom>
            <a:avLst/>
            <a:gdLst/>
            <a:ahLst/>
            <a:cxnLst/>
            <a:rect l="l" t="t" r="r" b="b"/>
            <a:pathLst>
              <a:path w="571853" h="571853">
                <a:moveTo>
                  <a:pt x="285926" y="0"/>
                </a:moveTo>
                <a:cubicBezTo>
                  <a:pt x="128119" y="0"/>
                  <a:pt x="0" y="128119"/>
                  <a:pt x="0" y="285926"/>
                </a:cubicBezTo>
                <a:cubicBezTo>
                  <a:pt x="0" y="443733"/>
                  <a:pt x="128119" y="571853"/>
                  <a:pt x="285926" y="571853"/>
                </a:cubicBezTo>
                <a:cubicBezTo>
                  <a:pt x="443733" y="571853"/>
                  <a:pt x="571853" y="443733"/>
                  <a:pt x="571853" y="285926"/>
                </a:cubicBezTo>
                <a:lnTo>
                  <a:pt x="571853" y="0"/>
                </a:lnTo>
                <a:lnTo>
                  <a:pt x="285926" y="0"/>
                </a:lnTo>
                <a:close/>
              </a:path>
            </a:pathLst>
          </a:custGeom>
          <a:solidFill>
            <a:srgbClr val="65A7B7"/>
          </a:solidFill>
        </p:spPr>
      </p:sp>
      <p:sp>
        <p:nvSpPr>
          <p:cNvPr id="20" name="Text 18"/>
          <p:cNvSpPr/>
          <p:nvPr/>
        </p:nvSpPr>
        <p:spPr>
          <a:xfrm>
            <a:off x="2650783" y="2590955"/>
            <a:ext cx="469503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个体化治疗原则</a:t>
            </a:r>
            <a:endParaRPr lang="en-US" sz="1500" dirty="0"/>
          </a:p>
        </p:txBody>
      </p:sp>
      <p:sp>
        <p:nvSpPr>
          <p:cNvPr id="21" name="Text 19"/>
          <p:cNvSpPr/>
          <p:nvPr/>
        </p:nvSpPr>
        <p:spPr>
          <a:xfrm>
            <a:off x="2669071" y="2833271"/>
            <a:ext cx="476679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考虑患者的个体差异，调整用药剂量。</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监控疗效及药物毒副作用，及时调整剂量。</a:t>
            </a:r>
            <a:endParaRPr lang="en-US" sz="1500" dirty="0"/>
          </a:p>
        </p:txBody>
      </p:sp>
      <p:sp>
        <p:nvSpPr>
          <p:cNvPr id="22" name="Shape 20"/>
          <p:cNvSpPr/>
          <p:nvPr/>
        </p:nvSpPr>
        <p:spPr>
          <a:xfrm>
            <a:off x="1931396" y="2731727"/>
            <a:ext cx="513024" cy="513024"/>
          </a:xfrm>
          <a:custGeom>
            <a:avLst/>
            <a:gdLst/>
            <a:ahLst/>
            <a:cxnLst/>
            <a:rect l="l" t="t" r="r" b="b"/>
            <a:pathLst>
              <a:path w="513024" h="513024">
                <a:moveTo>
                  <a:pt x="256512" y="0"/>
                </a:moveTo>
                <a:cubicBezTo>
                  <a:pt x="398085" y="0"/>
                  <a:pt x="513024" y="114939"/>
                  <a:pt x="513024" y="256512"/>
                </a:cubicBezTo>
                <a:cubicBezTo>
                  <a:pt x="513024" y="398085"/>
                  <a:pt x="398085" y="513024"/>
                  <a:pt x="256512" y="513024"/>
                </a:cubicBezTo>
                <a:cubicBezTo>
                  <a:pt x="114939" y="513024"/>
                  <a:pt x="0" y="398085"/>
                  <a:pt x="0" y="256512"/>
                </a:cubicBezTo>
                <a:cubicBezTo>
                  <a:pt x="0" y="114939"/>
                  <a:pt x="114939" y="0"/>
                  <a:pt x="256512" y="0"/>
                </a:cubicBezTo>
                <a:close/>
              </a:path>
            </a:pathLst>
          </a:custGeom>
          <a:solidFill>
            <a:srgbClr val="65A7B7"/>
          </a:solidFill>
          <a:ln w="19050">
            <a:solidFill>
              <a:srgbClr val="65A7B7"/>
            </a:solidFill>
            <a:prstDash val="solid"/>
          </a:ln>
        </p:spPr>
      </p:sp>
      <p:sp>
        <p:nvSpPr>
          <p:cNvPr id="23" name="Text 21"/>
          <p:cNvSpPr/>
          <p:nvPr/>
        </p:nvSpPr>
        <p:spPr>
          <a:xfrm>
            <a:off x="1853768" y="2752527"/>
            <a:ext cx="70079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03</a:t>
            </a:r>
            <a:endParaRPr lang="en-US" sz="1500" dirty="0"/>
          </a:p>
        </p:txBody>
      </p:sp>
      <p:sp>
        <p:nvSpPr>
          <p:cNvPr id="24" name="Shape 22"/>
          <p:cNvSpPr/>
          <p:nvPr/>
        </p:nvSpPr>
        <p:spPr>
          <a:xfrm>
            <a:off x="1896243" y="3444444"/>
            <a:ext cx="5262619" cy="571853"/>
          </a:xfrm>
          <a:custGeom>
            <a:avLst/>
            <a:gdLst/>
            <a:ahLst/>
            <a:cxnLst/>
            <a:rect l="l" t="t" r="r" b="b"/>
            <a:pathLst>
              <a:path w="5262619" h="571853">
                <a:moveTo>
                  <a:pt x="0" y="0"/>
                </a:moveTo>
                <a:lnTo>
                  <a:pt x="5262619" y="0"/>
                </a:lnTo>
                <a:lnTo>
                  <a:pt x="5262619" y="571853"/>
                </a:lnTo>
                <a:lnTo>
                  <a:pt x="0" y="571853"/>
                </a:lnTo>
                <a:close/>
              </a:path>
            </a:pathLst>
          </a:custGeom>
          <a:solidFill>
            <a:srgbClr val="65A7B7">
              <a:alpha val="7000"/>
            </a:srgbClr>
          </a:solidFill>
        </p:spPr>
      </p:sp>
      <p:sp>
        <p:nvSpPr>
          <p:cNvPr id="25" name="Shape 23"/>
          <p:cNvSpPr/>
          <p:nvPr/>
        </p:nvSpPr>
        <p:spPr>
          <a:xfrm flipH="1">
            <a:off x="6852634" y="3444444"/>
            <a:ext cx="571853" cy="571853"/>
          </a:xfrm>
          <a:custGeom>
            <a:avLst/>
            <a:gdLst/>
            <a:ahLst/>
            <a:cxnLst/>
            <a:rect l="l" t="t" r="r" b="b"/>
            <a:pathLst>
              <a:path w="571853" h="571853">
                <a:moveTo>
                  <a:pt x="285926" y="0"/>
                </a:moveTo>
                <a:cubicBezTo>
                  <a:pt x="128119" y="0"/>
                  <a:pt x="0" y="128119"/>
                  <a:pt x="0" y="285926"/>
                </a:cubicBezTo>
                <a:cubicBezTo>
                  <a:pt x="0" y="443733"/>
                  <a:pt x="128119" y="571853"/>
                  <a:pt x="285926" y="571853"/>
                </a:cubicBezTo>
                <a:cubicBezTo>
                  <a:pt x="443733" y="571853"/>
                  <a:pt x="571853" y="443733"/>
                  <a:pt x="571853" y="285926"/>
                </a:cubicBezTo>
                <a:lnTo>
                  <a:pt x="571853" y="0"/>
                </a:lnTo>
                <a:lnTo>
                  <a:pt x="285926" y="0"/>
                </a:lnTo>
                <a:close/>
              </a:path>
            </a:pathLst>
          </a:custGeom>
          <a:solidFill>
            <a:srgbClr val="65A7B7"/>
          </a:solidFill>
        </p:spPr>
      </p:sp>
      <p:sp>
        <p:nvSpPr>
          <p:cNvPr id="26" name="Text 24"/>
          <p:cNvSpPr/>
          <p:nvPr/>
        </p:nvSpPr>
        <p:spPr>
          <a:xfrm>
            <a:off x="2006310" y="3376216"/>
            <a:ext cx="4695035" cy="457200"/>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注意药物用法</a:t>
            </a:r>
            <a:endParaRPr lang="en-US" sz="1500" dirty="0"/>
          </a:p>
        </p:txBody>
      </p:sp>
      <p:sp>
        <p:nvSpPr>
          <p:cNvPr id="27" name="Text 25"/>
          <p:cNvSpPr/>
          <p:nvPr/>
        </p:nvSpPr>
        <p:spPr>
          <a:xfrm>
            <a:off x="2006310" y="3604816"/>
            <a:ext cx="4656729" cy="457200"/>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宜从小剂量开始，逐渐增加剂量。</a:t>
            </a:r>
            <a:endParaRPr lang="en-US" sz="1500" dirty="0"/>
          </a:p>
          <a:p>
            <a:pPr marL="0" indent="0" algn="r">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注意不同抗癫痫药物的特点和用法。</a:t>
            </a:r>
            <a:endParaRPr lang="en-US" sz="1500" dirty="0"/>
          </a:p>
        </p:txBody>
      </p:sp>
      <p:sp>
        <p:nvSpPr>
          <p:cNvPr id="28" name="Shape 26"/>
          <p:cNvSpPr/>
          <p:nvPr/>
        </p:nvSpPr>
        <p:spPr>
          <a:xfrm>
            <a:off x="6917152" y="3510610"/>
            <a:ext cx="513024" cy="513024"/>
          </a:xfrm>
          <a:custGeom>
            <a:avLst/>
            <a:gdLst/>
            <a:ahLst/>
            <a:cxnLst/>
            <a:rect l="l" t="t" r="r" b="b"/>
            <a:pathLst>
              <a:path w="513024" h="513024">
                <a:moveTo>
                  <a:pt x="256512" y="0"/>
                </a:moveTo>
                <a:cubicBezTo>
                  <a:pt x="398085" y="0"/>
                  <a:pt x="513024" y="114939"/>
                  <a:pt x="513024" y="256512"/>
                </a:cubicBezTo>
                <a:cubicBezTo>
                  <a:pt x="513024" y="398085"/>
                  <a:pt x="398085" y="513024"/>
                  <a:pt x="256512" y="513024"/>
                </a:cubicBezTo>
                <a:cubicBezTo>
                  <a:pt x="114939" y="513024"/>
                  <a:pt x="0" y="398085"/>
                  <a:pt x="0" y="256512"/>
                </a:cubicBezTo>
                <a:cubicBezTo>
                  <a:pt x="0" y="114939"/>
                  <a:pt x="114939" y="0"/>
                  <a:pt x="256512" y="0"/>
                </a:cubicBezTo>
                <a:close/>
              </a:path>
            </a:pathLst>
          </a:custGeom>
          <a:solidFill>
            <a:srgbClr val="65A7B7"/>
          </a:solidFill>
          <a:ln w="19050">
            <a:solidFill>
              <a:srgbClr val="65A7B7"/>
            </a:solidFill>
            <a:prstDash val="solid"/>
          </a:ln>
        </p:spPr>
      </p:sp>
      <p:sp>
        <p:nvSpPr>
          <p:cNvPr id="29" name="Text 27"/>
          <p:cNvSpPr/>
          <p:nvPr/>
        </p:nvSpPr>
        <p:spPr>
          <a:xfrm>
            <a:off x="6823972" y="3522520"/>
            <a:ext cx="70079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04</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癫痫治疗的实际问题</a:t>
            </a:r>
            <a:endParaRPr lang="en-US" sz="1050" b="1" dirty="0">
              <a:solidFill>
                <a:schemeClr val="tx1"/>
              </a:solidFill>
              <a:latin typeface="微软雅黑" pitchFamily="34" charset="0"/>
              <a:ea typeface="微软雅黑" pitchFamily="34" charset="-122"/>
              <a:cs typeface="微软雅黑" pitchFamily="34" charset="-120"/>
            </a:endParaRPr>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pic>
        <p:nvPicPr>
          <p:cNvPr id="6" name="Image 0" descr="/www/wwwroot/ppt/cache/2024-7-2-12/u-tyq3BJ3Q/1722918870308 - UQydC1edLM.png"/>
          <p:cNvPicPr>
            <a:picLocks noChangeAspect="1"/>
          </p:cNvPicPr>
          <p:nvPr/>
        </p:nvPicPr>
        <p:blipFill>
          <a:blip r:embed="rId1"/>
          <a:stretch>
            <a:fillRect/>
          </a:stretch>
        </p:blipFill>
        <p:spPr>
          <a:xfrm>
            <a:off x="919105" y="1774190"/>
            <a:ext cx="1461158" cy="2749550"/>
          </a:xfrm>
          <a:prstGeom prst="rect">
            <a:avLst/>
          </a:prstGeom>
        </p:spPr>
      </p:pic>
      <p:sp>
        <p:nvSpPr>
          <p:cNvPr id="7" name="Shape 4"/>
          <p:cNvSpPr/>
          <p:nvPr/>
        </p:nvSpPr>
        <p:spPr>
          <a:xfrm>
            <a:off x="1371388" y="1478365"/>
            <a:ext cx="481923" cy="481923"/>
          </a:xfrm>
          <a:custGeom>
            <a:avLst/>
            <a:gdLst/>
            <a:ahLst/>
            <a:cxnLst/>
            <a:rect l="l" t="t" r="r" b="b"/>
            <a:pathLst>
              <a:path w="481923" h="481923">
                <a:moveTo>
                  <a:pt x="240961" y="0"/>
                </a:moveTo>
                <a:cubicBezTo>
                  <a:pt x="373952" y="0"/>
                  <a:pt x="481923" y="107971"/>
                  <a:pt x="481923" y="240961"/>
                </a:cubicBezTo>
                <a:cubicBezTo>
                  <a:pt x="481923" y="373952"/>
                  <a:pt x="373952" y="481923"/>
                  <a:pt x="240961" y="481923"/>
                </a:cubicBezTo>
                <a:cubicBezTo>
                  <a:pt x="107971" y="481923"/>
                  <a:pt x="0" y="373952"/>
                  <a:pt x="0" y="240961"/>
                </a:cubicBezTo>
                <a:cubicBezTo>
                  <a:pt x="0" y="107971"/>
                  <a:pt x="107971" y="0"/>
                  <a:pt x="240961" y="0"/>
                </a:cubicBezTo>
                <a:close/>
              </a:path>
            </a:pathLst>
          </a:custGeom>
          <a:solidFill>
            <a:srgbClr val="65A7B7"/>
          </a:solidFill>
          <a:ln w="19050">
            <a:solidFill>
              <a:srgbClr val="65A7B7"/>
            </a:solidFill>
            <a:prstDash val="solid"/>
          </a:ln>
        </p:spPr>
      </p:sp>
      <p:sp>
        <p:nvSpPr>
          <p:cNvPr id="8" name="Text 5"/>
          <p:cNvSpPr/>
          <p:nvPr/>
        </p:nvSpPr>
        <p:spPr>
          <a:xfrm>
            <a:off x="1077099" y="2195562"/>
            <a:ext cx="1226964" cy="73152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药物选择问题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9" name="Text 6"/>
          <p:cNvSpPr/>
          <p:nvPr/>
        </p:nvSpPr>
        <p:spPr>
          <a:xfrm>
            <a:off x="1077099" y="2812782"/>
            <a:ext cx="1226964" cy="14630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国内对癫痫发作类型及综合征的判断不够重视。</a:t>
            </a:r>
            <a:endParaRPr lang="en-US" sz="1500" dirty="0">
              <a:solidFill>
                <a:schemeClr val="tx1"/>
              </a:solidFill>
            </a:endParaRPr>
          </a:p>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存在药物选择不当，导致发作加重的问题。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10" name="Text 7"/>
          <p:cNvSpPr/>
          <p:nvPr/>
        </p:nvSpPr>
        <p:spPr>
          <a:xfrm>
            <a:off x="1202220" y="1478365"/>
            <a:ext cx="8034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chemeClr val="tx1"/>
                </a:solidFill>
                <a:latin typeface="微软雅黑" pitchFamily="34" charset="0"/>
                <a:ea typeface="微软雅黑" pitchFamily="34" charset="-122"/>
                <a:cs typeface="微软雅黑" pitchFamily="34" charset="-120"/>
              </a:rPr>
              <a:t>01</a:t>
            </a:r>
            <a:endParaRPr lang="en-US" sz="1350" b="1" dirty="0">
              <a:solidFill>
                <a:schemeClr val="tx1"/>
              </a:solidFill>
              <a:latin typeface="微软雅黑" pitchFamily="34" charset="0"/>
              <a:ea typeface="微软雅黑" pitchFamily="34" charset="-122"/>
              <a:cs typeface="微软雅黑" pitchFamily="34" charset="-120"/>
            </a:endParaRPr>
          </a:p>
        </p:txBody>
      </p:sp>
      <p:pic>
        <p:nvPicPr>
          <p:cNvPr id="11" name="Image 1" descr="/www/wwwroot/ppt/cache/2024-7-2-12/u-tyq3BJ3Q/1722918870312 - ulzNp6dxN9.png"/>
          <p:cNvPicPr>
            <a:picLocks noChangeAspect="1"/>
          </p:cNvPicPr>
          <p:nvPr/>
        </p:nvPicPr>
        <p:blipFill>
          <a:blip r:embed="rId1"/>
          <a:stretch>
            <a:fillRect/>
          </a:stretch>
        </p:blipFill>
        <p:spPr>
          <a:xfrm>
            <a:off x="2380263" y="1158494"/>
            <a:ext cx="1461158" cy="2749550"/>
          </a:xfrm>
          <a:prstGeom prst="rect">
            <a:avLst/>
          </a:prstGeom>
        </p:spPr>
      </p:pic>
      <p:sp>
        <p:nvSpPr>
          <p:cNvPr id="12" name="Shape 8"/>
          <p:cNvSpPr/>
          <p:nvPr/>
        </p:nvSpPr>
        <p:spPr>
          <a:xfrm>
            <a:off x="2832546" y="862669"/>
            <a:ext cx="481923" cy="481923"/>
          </a:xfrm>
          <a:custGeom>
            <a:avLst/>
            <a:gdLst/>
            <a:ahLst/>
            <a:cxnLst/>
            <a:rect l="l" t="t" r="r" b="b"/>
            <a:pathLst>
              <a:path w="481923" h="481923">
                <a:moveTo>
                  <a:pt x="240961" y="0"/>
                </a:moveTo>
                <a:cubicBezTo>
                  <a:pt x="373952" y="0"/>
                  <a:pt x="481923" y="107971"/>
                  <a:pt x="481923" y="240961"/>
                </a:cubicBezTo>
                <a:cubicBezTo>
                  <a:pt x="481923" y="373952"/>
                  <a:pt x="373952" y="481923"/>
                  <a:pt x="240961" y="481923"/>
                </a:cubicBezTo>
                <a:cubicBezTo>
                  <a:pt x="107971" y="481923"/>
                  <a:pt x="0" y="373952"/>
                  <a:pt x="0" y="240961"/>
                </a:cubicBezTo>
                <a:cubicBezTo>
                  <a:pt x="0" y="107971"/>
                  <a:pt x="107971" y="0"/>
                  <a:pt x="240961" y="0"/>
                </a:cubicBezTo>
                <a:close/>
              </a:path>
            </a:pathLst>
          </a:custGeom>
          <a:solidFill>
            <a:srgbClr val="65A7B7"/>
          </a:solidFill>
          <a:ln w="19050">
            <a:solidFill>
              <a:srgbClr val="65A7B7"/>
            </a:solidFill>
            <a:prstDash val="solid"/>
          </a:ln>
        </p:spPr>
      </p:sp>
      <p:sp>
        <p:nvSpPr>
          <p:cNvPr id="13" name="Text 9"/>
          <p:cNvSpPr/>
          <p:nvPr/>
        </p:nvSpPr>
        <p:spPr>
          <a:xfrm>
            <a:off x="2538257" y="1579866"/>
            <a:ext cx="1226964" cy="73152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用药剂量问题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14" name="Text 10"/>
          <p:cNvSpPr/>
          <p:nvPr/>
        </p:nvSpPr>
        <p:spPr>
          <a:xfrm>
            <a:off x="2538257" y="2197086"/>
            <a:ext cx="1226964" cy="14630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有效浓度是个统计学概念，并非每个患者都需要达到目标浓度。</a:t>
            </a:r>
            <a:endParaRPr lang="en-US" sz="1500" dirty="0">
              <a:solidFill>
                <a:schemeClr val="tx1"/>
              </a:solidFill>
            </a:endParaRPr>
          </a:p>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患者对抗痫药物的反应不同，剂量应个体化。</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15" name="Text 11"/>
          <p:cNvSpPr/>
          <p:nvPr/>
        </p:nvSpPr>
        <p:spPr>
          <a:xfrm>
            <a:off x="2663379" y="862669"/>
            <a:ext cx="8034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chemeClr val="tx1"/>
                </a:solidFill>
                <a:latin typeface="微软雅黑" pitchFamily="34" charset="0"/>
                <a:ea typeface="微软雅黑" pitchFamily="34" charset="-122"/>
                <a:cs typeface="微软雅黑" pitchFamily="34" charset="-120"/>
              </a:rPr>
              <a:t>02</a:t>
            </a:r>
            <a:endParaRPr lang="en-US" sz="1350" b="1" dirty="0">
              <a:solidFill>
                <a:schemeClr val="tx1"/>
              </a:solidFill>
              <a:latin typeface="微软雅黑" pitchFamily="34" charset="0"/>
              <a:ea typeface="微软雅黑" pitchFamily="34" charset="-122"/>
              <a:cs typeface="微软雅黑" pitchFamily="34" charset="-120"/>
            </a:endParaRPr>
          </a:p>
        </p:txBody>
      </p:sp>
      <p:pic>
        <p:nvPicPr>
          <p:cNvPr id="16" name="Image 2" descr="/www/wwwroot/ppt/cache/2024-7-2-12/u-tyq3BJ3Q/1722918870316 - S256sFSVbs.png"/>
          <p:cNvPicPr>
            <a:picLocks noChangeAspect="1"/>
          </p:cNvPicPr>
          <p:nvPr/>
        </p:nvPicPr>
        <p:blipFill>
          <a:blip r:embed="rId1"/>
          <a:stretch>
            <a:fillRect/>
          </a:stretch>
        </p:blipFill>
        <p:spPr>
          <a:xfrm>
            <a:off x="3841421" y="1774190"/>
            <a:ext cx="1461158" cy="2749550"/>
          </a:xfrm>
          <a:prstGeom prst="rect">
            <a:avLst/>
          </a:prstGeom>
        </p:spPr>
      </p:pic>
      <p:sp>
        <p:nvSpPr>
          <p:cNvPr id="17" name="Shape 12"/>
          <p:cNvSpPr/>
          <p:nvPr/>
        </p:nvSpPr>
        <p:spPr>
          <a:xfrm>
            <a:off x="4293704" y="1478365"/>
            <a:ext cx="481923" cy="481923"/>
          </a:xfrm>
          <a:custGeom>
            <a:avLst/>
            <a:gdLst/>
            <a:ahLst/>
            <a:cxnLst/>
            <a:rect l="l" t="t" r="r" b="b"/>
            <a:pathLst>
              <a:path w="481923" h="481923">
                <a:moveTo>
                  <a:pt x="240961" y="0"/>
                </a:moveTo>
                <a:cubicBezTo>
                  <a:pt x="373952" y="0"/>
                  <a:pt x="481923" y="107971"/>
                  <a:pt x="481923" y="240961"/>
                </a:cubicBezTo>
                <a:cubicBezTo>
                  <a:pt x="481923" y="373952"/>
                  <a:pt x="373952" y="481923"/>
                  <a:pt x="240961" y="481923"/>
                </a:cubicBezTo>
                <a:cubicBezTo>
                  <a:pt x="107971" y="481923"/>
                  <a:pt x="0" y="373952"/>
                  <a:pt x="0" y="240961"/>
                </a:cubicBezTo>
                <a:cubicBezTo>
                  <a:pt x="0" y="107971"/>
                  <a:pt x="107971" y="0"/>
                  <a:pt x="240961" y="0"/>
                </a:cubicBezTo>
                <a:close/>
              </a:path>
            </a:pathLst>
          </a:custGeom>
          <a:solidFill>
            <a:srgbClr val="65A7B7"/>
          </a:solidFill>
          <a:ln w="19050">
            <a:solidFill>
              <a:srgbClr val="65A7B7"/>
            </a:solidFill>
            <a:prstDash val="solid"/>
          </a:ln>
        </p:spPr>
      </p:sp>
      <p:sp>
        <p:nvSpPr>
          <p:cNvPr id="18" name="Text 13"/>
          <p:cNvSpPr/>
          <p:nvPr/>
        </p:nvSpPr>
        <p:spPr>
          <a:xfrm>
            <a:off x="3999415" y="2195562"/>
            <a:ext cx="1226964" cy="73152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多药治疗问题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19" name="Text 14"/>
          <p:cNvSpPr/>
          <p:nvPr/>
        </p:nvSpPr>
        <p:spPr>
          <a:xfrm>
            <a:off x="3999415" y="2812782"/>
            <a:ext cx="1226964" cy="14630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国际上主张首选单药治疗，多药治疗应谨慎。</a:t>
            </a:r>
            <a:endParaRPr lang="en-US" sz="1500" dirty="0">
              <a:solidFill>
                <a:schemeClr val="tx1"/>
              </a:solidFill>
            </a:endParaRPr>
          </a:p>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多药联合应用需合理，避免超过三种药物。</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20" name="Text 15"/>
          <p:cNvSpPr/>
          <p:nvPr/>
        </p:nvSpPr>
        <p:spPr>
          <a:xfrm>
            <a:off x="4124537" y="1478365"/>
            <a:ext cx="8034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chemeClr val="tx1"/>
                </a:solidFill>
                <a:latin typeface="微软雅黑" pitchFamily="34" charset="0"/>
                <a:ea typeface="微软雅黑" pitchFamily="34" charset="-122"/>
                <a:cs typeface="微软雅黑" pitchFamily="34" charset="-120"/>
              </a:rPr>
              <a:t>03</a:t>
            </a:r>
            <a:endParaRPr lang="en-US" sz="1350" b="1" dirty="0">
              <a:solidFill>
                <a:schemeClr val="tx1"/>
              </a:solidFill>
              <a:latin typeface="微软雅黑" pitchFamily="34" charset="0"/>
              <a:ea typeface="微软雅黑" pitchFamily="34" charset="-122"/>
              <a:cs typeface="微软雅黑" pitchFamily="34" charset="-120"/>
            </a:endParaRPr>
          </a:p>
        </p:txBody>
      </p:sp>
      <p:pic>
        <p:nvPicPr>
          <p:cNvPr id="21" name="Image 3" descr="/www/wwwroot/ppt/cache/2024-7-2-12/u-tyq3BJ3Q/1722918870319 - vq7r1qJrkQ.png"/>
          <p:cNvPicPr>
            <a:picLocks noChangeAspect="1"/>
          </p:cNvPicPr>
          <p:nvPr/>
        </p:nvPicPr>
        <p:blipFill>
          <a:blip r:embed="rId1"/>
          <a:stretch>
            <a:fillRect/>
          </a:stretch>
        </p:blipFill>
        <p:spPr>
          <a:xfrm>
            <a:off x="5302579" y="1158494"/>
            <a:ext cx="1461158" cy="2749550"/>
          </a:xfrm>
          <a:prstGeom prst="rect">
            <a:avLst/>
          </a:prstGeom>
        </p:spPr>
      </p:pic>
      <p:sp>
        <p:nvSpPr>
          <p:cNvPr id="22" name="Shape 16"/>
          <p:cNvSpPr/>
          <p:nvPr/>
        </p:nvSpPr>
        <p:spPr>
          <a:xfrm>
            <a:off x="5754862" y="862669"/>
            <a:ext cx="481923" cy="481923"/>
          </a:xfrm>
          <a:custGeom>
            <a:avLst/>
            <a:gdLst/>
            <a:ahLst/>
            <a:cxnLst/>
            <a:rect l="l" t="t" r="r" b="b"/>
            <a:pathLst>
              <a:path w="481923" h="481923">
                <a:moveTo>
                  <a:pt x="240961" y="0"/>
                </a:moveTo>
                <a:cubicBezTo>
                  <a:pt x="373952" y="0"/>
                  <a:pt x="481923" y="107971"/>
                  <a:pt x="481923" y="240961"/>
                </a:cubicBezTo>
                <a:cubicBezTo>
                  <a:pt x="481923" y="373952"/>
                  <a:pt x="373952" y="481923"/>
                  <a:pt x="240961" y="481923"/>
                </a:cubicBezTo>
                <a:cubicBezTo>
                  <a:pt x="107971" y="481923"/>
                  <a:pt x="0" y="373952"/>
                  <a:pt x="0" y="240961"/>
                </a:cubicBezTo>
                <a:cubicBezTo>
                  <a:pt x="0" y="107971"/>
                  <a:pt x="107971" y="0"/>
                  <a:pt x="240961" y="0"/>
                </a:cubicBezTo>
                <a:close/>
              </a:path>
            </a:pathLst>
          </a:custGeom>
          <a:solidFill>
            <a:srgbClr val="65A7B7"/>
          </a:solidFill>
          <a:ln w="19050">
            <a:solidFill>
              <a:srgbClr val="65A7B7"/>
            </a:solidFill>
            <a:prstDash val="solid"/>
          </a:ln>
        </p:spPr>
      </p:sp>
      <p:sp>
        <p:nvSpPr>
          <p:cNvPr id="23" name="Text 17"/>
          <p:cNvSpPr/>
          <p:nvPr/>
        </p:nvSpPr>
        <p:spPr>
          <a:xfrm>
            <a:off x="5460573" y="1579866"/>
            <a:ext cx="1226964" cy="73152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服药依从性问题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24" name="Text 18"/>
          <p:cNvSpPr/>
          <p:nvPr/>
        </p:nvSpPr>
        <p:spPr>
          <a:xfrm>
            <a:off x="5460573" y="2197086"/>
            <a:ext cx="1226964" cy="14630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频繁换药和不正规服药会影响治疗效果。</a:t>
            </a:r>
            <a:endParaRPr lang="en-US" sz="1500" dirty="0">
              <a:solidFill>
                <a:schemeClr val="tx1"/>
              </a:solidFill>
            </a:endParaRPr>
          </a:p>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需要长期规则用药以保持稳态有效浓度。</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25" name="Text 19"/>
          <p:cNvSpPr/>
          <p:nvPr/>
        </p:nvSpPr>
        <p:spPr>
          <a:xfrm>
            <a:off x="5585695" y="862669"/>
            <a:ext cx="8034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chemeClr val="tx1"/>
                </a:solidFill>
                <a:latin typeface="微软雅黑" pitchFamily="34" charset="0"/>
                <a:ea typeface="微软雅黑" pitchFamily="34" charset="-122"/>
                <a:cs typeface="微软雅黑" pitchFamily="34" charset="-120"/>
              </a:rPr>
              <a:t>04</a:t>
            </a:r>
            <a:endParaRPr lang="en-US" sz="1350" b="1" dirty="0">
              <a:solidFill>
                <a:schemeClr val="tx1"/>
              </a:solidFill>
              <a:latin typeface="微软雅黑" pitchFamily="34" charset="0"/>
              <a:ea typeface="微软雅黑" pitchFamily="34" charset="-122"/>
              <a:cs typeface="微软雅黑" pitchFamily="34" charset="-120"/>
            </a:endParaRPr>
          </a:p>
        </p:txBody>
      </p:sp>
      <p:pic>
        <p:nvPicPr>
          <p:cNvPr id="26" name="Image 4" descr="/www/wwwroot/ppt/cache/2024-7-2-12/u-tyq3BJ3Q/1722918870323 - VaM2-yqQ7z.png"/>
          <p:cNvPicPr>
            <a:picLocks noChangeAspect="1"/>
          </p:cNvPicPr>
          <p:nvPr/>
        </p:nvPicPr>
        <p:blipFill>
          <a:blip r:embed="rId1"/>
          <a:stretch>
            <a:fillRect/>
          </a:stretch>
        </p:blipFill>
        <p:spPr>
          <a:xfrm>
            <a:off x="6763737" y="1774190"/>
            <a:ext cx="1461158" cy="2749550"/>
          </a:xfrm>
          <a:prstGeom prst="rect">
            <a:avLst/>
          </a:prstGeom>
        </p:spPr>
      </p:pic>
      <p:sp>
        <p:nvSpPr>
          <p:cNvPr id="27" name="Shape 20"/>
          <p:cNvSpPr/>
          <p:nvPr/>
        </p:nvSpPr>
        <p:spPr>
          <a:xfrm>
            <a:off x="7216020" y="1478365"/>
            <a:ext cx="481923" cy="481923"/>
          </a:xfrm>
          <a:custGeom>
            <a:avLst/>
            <a:gdLst/>
            <a:ahLst/>
            <a:cxnLst/>
            <a:rect l="l" t="t" r="r" b="b"/>
            <a:pathLst>
              <a:path w="481923" h="481923">
                <a:moveTo>
                  <a:pt x="240961" y="0"/>
                </a:moveTo>
                <a:cubicBezTo>
                  <a:pt x="373952" y="0"/>
                  <a:pt x="481923" y="107971"/>
                  <a:pt x="481923" y="240961"/>
                </a:cubicBezTo>
                <a:cubicBezTo>
                  <a:pt x="481923" y="373952"/>
                  <a:pt x="373952" y="481923"/>
                  <a:pt x="240961" y="481923"/>
                </a:cubicBezTo>
                <a:cubicBezTo>
                  <a:pt x="107971" y="481923"/>
                  <a:pt x="0" y="373952"/>
                  <a:pt x="0" y="240961"/>
                </a:cubicBezTo>
                <a:cubicBezTo>
                  <a:pt x="0" y="107971"/>
                  <a:pt x="107971" y="0"/>
                  <a:pt x="240961" y="0"/>
                </a:cubicBezTo>
                <a:close/>
              </a:path>
            </a:pathLst>
          </a:custGeom>
          <a:solidFill>
            <a:srgbClr val="65A7B7"/>
          </a:solidFill>
          <a:ln w="19050">
            <a:solidFill>
              <a:srgbClr val="65A7B7"/>
            </a:solidFill>
            <a:prstDash val="solid"/>
          </a:ln>
        </p:spPr>
      </p:sp>
      <p:sp>
        <p:nvSpPr>
          <p:cNvPr id="28" name="Text 21"/>
          <p:cNvSpPr/>
          <p:nvPr/>
        </p:nvSpPr>
        <p:spPr>
          <a:xfrm>
            <a:off x="6921732" y="2195562"/>
            <a:ext cx="1226964" cy="73152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chemeClr val="tx1"/>
                </a:solidFill>
                <a:latin typeface="微软雅黑" pitchFamily="34" charset="0"/>
                <a:ea typeface="微软雅黑" pitchFamily="34" charset="-122"/>
                <a:cs typeface="微软雅黑" pitchFamily="34" charset="-120"/>
              </a:rPr>
              <a:t>中药治疗问题</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29" name="Text 22"/>
          <p:cNvSpPr/>
          <p:nvPr/>
        </p:nvSpPr>
        <p:spPr>
          <a:xfrm>
            <a:off x="6921732" y="2812782"/>
            <a:ext cx="1226964" cy="14630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以纯中药为名，暗中加用西药是不正规的治疗行为。</a:t>
            </a:r>
            <a:endParaRPr lang="en-US" sz="1500" dirty="0">
              <a:solidFill>
                <a:schemeClr val="tx1"/>
              </a:solidFill>
            </a:endParaRPr>
          </a:p>
          <a:p>
            <a:pPr marL="0" indent="0">
              <a:lnSpc>
                <a:spcPct val="80000"/>
              </a:lnSpc>
              <a:buNone/>
            </a:pPr>
            <a:r>
              <a:rPr lang="en-US" sz="900" dirty="0">
                <a:solidFill>
                  <a:schemeClr val="tx1"/>
                </a:solidFill>
                <a:latin typeface="微软雅黑" pitchFamily="34" charset="0"/>
                <a:ea typeface="微软雅黑" pitchFamily="34" charset="-122"/>
                <a:cs typeface="微软雅黑" pitchFamily="34" charset="-120"/>
              </a:rPr>
              <a:t>这种做法侵犯了患者的知情权，且存在安全风险。</a:t>
            </a: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a:p>
            <a:pPr marL="0" indent="0">
              <a:lnSpc>
                <a:spcPct val="80000"/>
              </a:lnSpc>
              <a:buNone/>
            </a:pPr>
            <a:endParaRPr lang="en-US" sz="1500" dirty="0">
              <a:solidFill>
                <a:schemeClr val="tx1"/>
              </a:solidFill>
            </a:endParaRPr>
          </a:p>
        </p:txBody>
      </p:sp>
      <p:sp>
        <p:nvSpPr>
          <p:cNvPr id="30" name="Text 23"/>
          <p:cNvSpPr/>
          <p:nvPr/>
        </p:nvSpPr>
        <p:spPr>
          <a:xfrm>
            <a:off x="7046853" y="1478365"/>
            <a:ext cx="8034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chemeClr val="tx1"/>
                </a:solidFill>
                <a:latin typeface="微软雅黑" pitchFamily="34" charset="0"/>
                <a:ea typeface="微软雅黑" pitchFamily="34" charset="-122"/>
                <a:cs typeface="微软雅黑" pitchFamily="34" charset="-120"/>
              </a:rPr>
              <a:t>05</a:t>
            </a:r>
            <a:endParaRPr lang="en-US" sz="1350" b="1" dirty="0">
              <a:solidFill>
                <a:schemeClr val="tx1"/>
              </a:solidFill>
              <a:latin typeface="微软雅黑" pitchFamily="34" charset="0"/>
              <a:ea typeface="微软雅黑" pitchFamily="34" charset="-122"/>
              <a:cs typeface="微软雅黑" pitchFamily="34"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癫痫治疗的长期规划</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249033" y="1821603"/>
            <a:ext cx="3001993" cy="1371528"/>
          </a:xfrm>
          <a:custGeom>
            <a:avLst/>
            <a:gdLst/>
            <a:ahLst/>
            <a:cxnLst/>
            <a:rect l="l" t="t" r="r" b="b"/>
            <a:pathLst>
              <a:path w="3001993" h="1371528">
                <a:moveTo>
                  <a:pt x="0" y="0"/>
                </a:moveTo>
                <a:lnTo>
                  <a:pt x="3001993" y="0"/>
                </a:lnTo>
                <a:lnTo>
                  <a:pt x="3001993" y="1371528"/>
                </a:lnTo>
                <a:lnTo>
                  <a:pt x="0" y="1371528"/>
                </a:lnTo>
                <a:close/>
              </a:path>
            </a:pathLst>
          </a:custGeom>
          <a:solidFill>
            <a:srgbClr val="65A7B7"/>
          </a:solidFill>
        </p:spPr>
      </p:sp>
      <p:sp>
        <p:nvSpPr>
          <p:cNvPr id="7" name="Text 5"/>
          <p:cNvSpPr/>
          <p:nvPr/>
        </p:nvSpPr>
        <p:spPr>
          <a:xfrm>
            <a:off x="1527897" y="1849035"/>
            <a:ext cx="2625254"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换药与停药原则</a:t>
            </a:r>
            <a:endParaRPr lang="en-US" sz="1500" dirty="0"/>
          </a:p>
        </p:txBody>
      </p:sp>
      <p:sp>
        <p:nvSpPr>
          <p:cNvPr id="8" name="Text 6"/>
          <p:cNvSpPr/>
          <p:nvPr/>
        </p:nvSpPr>
        <p:spPr>
          <a:xfrm>
            <a:off x="1346913" y="2279819"/>
            <a:ext cx="2806238" cy="8229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换药应逐步进行，避免突然停药导致的癫痫持续状态。</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停药原则需根据患者情况个体化处理。</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9" name="Shape 7"/>
          <p:cNvSpPr/>
          <p:nvPr/>
        </p:nvSpPr>
        <p:spPr>
          <a:xfrm>
            <a:off x="1339187" y="2029731"/>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FFFFFF"/>
          </a:solidFill>
        </p:spPr>
      </p:sp>
      <p:sp>
        <p:nvSpPr>
          <p:cNvPr id="10" name="Shape 8"/>
          <p:cNvSpPr/>
          <p:nvPr/>
        </p:nvSpPr>
        <p:spPr>
          <a:xfrm>
            <a:off x="2896170" y="738280"/>
            <a:ext cx="2973200" cy="1339355"/>
          </a:xfrm>
          <a:custGeom>
            <a:avLst/>
            <a:gdLst/>
            <a:ahLst/>
            <a:cxnLst/>
            <a:rect l="l" t="t" r="r" b="b"/>
            <a:pathLst>
              <a:path w="2973200" h="1339355">
                <a:moveTo>
                  <a:pt x="0" y="0"/>
                </a:moveTo>
                <a:lnTo>
                  <a:pt x="2973200" y="0"/>
                </a:lnTo>
                <a:lnTo>
                  <a:pt x="2973200" y="1339355"/>
                </a:lnTo>
                <a:lnTo>
                  <a:pt x="0" y="1339355"/>
                </a:lnTo>
                <a:close/>
              </a:path>
            </a:pathLst>
          </a:custGeom>
          <a:solidFill>
            <a:srgbClr val="FFFFFF">
              <a:alpha val="0"/>
            </a:srgbClr>
          </a:solidFill>
          <a:ln w="9525">
            <a:solidFill>
              <a:srgbClr val="000000"/>
            </a:solidFill>
            <a:prstDash val="solid"/>
          </a:ln>
        </p:spPr>
      </p:sp>
      <p:sp>
        <p:nvSpPr>
          <p:cNvPr id="11" name="Shape 9"/>
          <p:cNvSpPr/>
          <p:nvPr/>
        </p:nvSpPr>
        <p:spPr>
          <a:xfrm>
            <a:off x="2789145" y="616289"/>
            <a:ext cx="3001993" cy="1371528"/>
          </a:xfrm>
          <a:custGeom>
            <a:avLst/>
            <a:gdLst/>
            <a:ahLst/>
            <a:cxnLst/>
            <a:rect l="l" t="t" r="r" b="b"/>
            <a:pathLst>
              <a:path w="3001993" h="1371528">
                <a:moveTo>
                  <a:pt x="0" y="0"/>
                </a:moveTo>
                <a:lnTo>
                  <a:pt x="3001993" y="0"/>
                </a:lnTo>
                <a:lnTo>
                  <a:pt x="3001993" y="1371528"/>
                </a:lnTo>
                <a:lnTo>
                  <a:pt x="0" y="1371528"/>
                </a:lnTo>
                <a:close/>
              </a:path>
            </a:pathLst>
          </a:custGeom>
          <a:solidFill>
            <a:srgbClr val="FFFFFF"/>
          </a:solidFill>
          <a:ln w="9525">
            <a:solidFill>
              <a:srgbClr val="000000"/>
            </a:solidFill>
            <a:prstDash val="solid"/>
          </a:ln>
        </p:spPr>
      </p:sp>
      <p:sp>
        <p:nvSpPr>
          <p:cNvPr id="12" name="Text 10"/>
          <p:cNvSpPr/>
          <p:nvPr/>
        </p:nvSpPr>
        <p:spPr>
          <a:xfrm>
            <a:off x="3068009" y="643721"/>
            <a:ext cx="2625254"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长期规律用药</a:t>
            </a:r>
            <a:endParaRPr lang="en-US" sz="1500" dirty="0"/>
          </a:p>
        </p:txBody>
      </p:sp>
      <p:sp>
        <p:nvSpPr>
          <p:cNvPr id="13" name="Text 11"/>
          <p:cNvSpPr/>
          <p:nvPr/>
        </p:nvSpPr>
        <p:spPr>
          <a:xfrm>
            <a:off x="2887026" y="1074505"/>
            <a:ext cx="2806238" cy="8229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癫痫治疗是一个长期过程，需要规律用药。</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根据发作类型和药物毒副反应，逐渐减量和停药。</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4" name="Shape 12"/>
          <p:cNvSpPr/>
          <p:nvPr/>
        </p:nvSpPr>
        <p:spPr>
          <a:xfrm>
            <a:off x="2879299" y="824416"/>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65A7B7"/>
          </a:solidFill>
        </p:spPr>
      </p:sp>
      <p:sp>
        <p:nvSpPr>
          <p:cNvPr id="15" name="Shape 13"/>
          <p:cNvSpPr/>
          <p:nvPr/>
        </p:nvSpPr>
        <p:spPr>
          <a:xfrm>
            <a:off x="5381837" y="1821603"/>
            <a:ext cx="3001993" cy="1371528"/>
          </a:xfrm>
          <a:custGeom>
            <a:avLst/>
            <a:gdLst/>
            <a:ahLst/>
            <a:cxnLst/>
            <a:rect l="l" t="t" r="r" b="b"/>
            <a:pathLst>
              <a:path w="3001993" h="1371528">
                <a:moveTo>
                  <a:pt x="0" y="0"/>
                </a:moveTo>
                <a:lnTo>
                  <a:pt x="3001993" y="0"/>
                </a:lnTo>
                <a:lnTo>
                  <a:pt x="3001993" y="1371528"/>
                </a:lnTo>
                <a:lnTo>
                  <a:pt x="0" y="1371528"/>
                </a:lnTo>
                <a:close/>
              </a:path>
            </a:pathLst>
          </a:custGeom>
          <a:solidFill>
            <a:srgbClr val="65A7B7"/>
          </a:solidFill>
        </p:spPr>
      </p:sp>
      <p:sp>
        <p:nvSpPr>
          <p:cNvPr id="16" name="Text 14"/>
          <p:cNvSpPr/>
          <p:nvPr/>
        </p:nvSpPr>
        <p:spPr>
          <a:xfrm>
            <a:off x="5660701" y="1849035"/>
            <a:ext cx="2625254"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手术治疗</a:t>
            </a:r>
            <a:endParaRPr lang="en-US" sz="1500" dirty="0"/>
          </a:p>
        </p:txBody>
      </p:sp>
      <p:sp>
        <p:nvSpPr>
          <p:cNvPr id="17" name="Text 15"/>
          <p:cNvSpPr/>
          <p:nvPr/>
        </p:nvSpPr>
        <p:spPr>
          <a:xfrm>
            <a:off x="5479717" y="2279819"/>
            <a:ext cx="2806238" cy="8229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手术治疗适用于难治性癫痫。</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手术后仍需继续服用抗癫痫药物。</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8" name="Shape 16"/>
          <p:cNvSpPr/>
          <p:nvPr/>
        </p:nvSpPr>
        <p:spPr>
          <a:xfrm>
            <a:off x="5471991" y="2029731"/>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FFFFFF"/>
          </a:solidFill>
        </p:spPr>
      </p:sp>
      <p:sp>
        <p:nvSpPr>
          <p:cNvPr id="19" name="Shape 17"/>
          <p:cNvSpPr/>
          <p:nvPr/>
        </p:nvSpPr>
        <p:spPr>
          <a:xfrm>
            <a:off x="3348295" y="3267104"/>
            <a:ext cx="2973200" cy="1339355"/>
          </a:xfrm>
          <a:custGeom>
            <a:avLst/>
            <a:gdLst/>
            <a:ahLst/>
            <a:cxnLst/>
            <a:rect l="l" t="t" r="r" b="b"/>
            <a:pathLst>
              <a:path w="2973200" h="1339355">
                <a:moveTo>
                  <a:pt x="0" y="0"/>
                </a:moveTo>
                <a:lnTo>
                  <a:pt x="2973200" y="0"/>
                </a:lnTo>
                <a:lnTo>
                  <a:pt x="2973200" y="1339355"/>
                </a:lnTo>
                <a:lnTo>
                  <a:pt x="0" y="1339355"/>
                </a:lnTo>
                <a:close/>
              </a:path>
            </a:pathLst>
          </a:custGeom>
          <a:solidFill>
            <a:srgbClr val="FFFFFF"/>
          </a:solidFill>
          <a:ln w="9525">
            <a:solidFill>
              <a:srgbClr val="000000"/>
            </a:solidFill>
            <a:prstDash val="solid"/>
          </a:ln>
        </p:spPr>
      </p:sp>
      <p:sp>
        <p:nvSpPr>
          <p:cNvPr id="20" name="Shape 18"/>
          <p:cNvSpPr/>
          <p:nvPr/>
        </p:nvSpPr>
        <p:spPr>
          <a:xfrm>
            <a:off x="3241271" y="3145113"/>
            <a:ext cx="3001993" cy="1371528"/>
          </a:xfrm>
          <a:custGeom>
            <a:avLst/>
            <a:gdLst/>
            <a:ahLst/>
            <a:cxnLst/>
            <a:rect l="l" t="t" r="r" b="b"/>
            <a:pathLst>
              <a:path w="3001993" h="1371528">
                <a:moveTo>
                  <a:pt x="0" y="0"/>
                </a:moveTo>
                <a:lnTo>
                  <a:pt x="3001993" y="0"/>
                </a:lnTo>
                <a:lnTo>
                  <a:pt x="3001993" y="1371528"/>
                </a:lnTo>
                <a:lnTo>
                  <a:pt x="0" y="1371528"/>
                </a:lnTo>
                <a:close/>
              </a:path>
            </a:pathLst>
          </a:custGeom>
          <a:solidFill>
            <a:srgbClr val="FFFFFF"/>
          </a:solidFill>
          <a:ln w="9525">
            <a:solidFill>
              <a:srgbClr val="000000"/>
            </a:solidFill>
            <a:prstDash val="solid"/>
          </a:ln>
        </p:spPr>
      </p:sp>
      <p:sp>
        <p:nvSpPr>
          <p:cNvPr id="21" name="Text 19"/>
          <p:cNvSpPr/>
          <p:nvPr/>
        </p:nvSpPr>
        <p:spPr>
          <a:xfrm>
            <a:off x="3520135" y="3172545"/>
            <a:ext cx="2625254"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患者教育</a:t>
            </a:r>
            <a:endParaRPr lang="en-US" sz="1500" dirty="0"/>
          </a:p>
        </p:txBody>
      </p:sp>
      <p:sp>
        <p:nvSpPr>
          <p:cNvPr id="22" name="Text 20"/>
          <p:cNvSpPr/>
          <p:nvPr/>
        </p:nvSpPr>
        <p:spPr>
          <a:xfrm>
            <a:off x="3339151" y="3603329"/>
            <a:ext cx="2806238" cy="8229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患者应了解正规治疗的重要性，遵循医嘱。</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避免迷信速治癫痫的广告宣传，重视科学治疗。</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3" name="Shape 21"/>
          <p:cNvSpPr/>
          <p:nvPr/>
        </p:nvSpPr>
        <p:spPr>
          <a:xfrm>
            <a:off x="3331425" y="3353240"/>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65A7B7"/>
          </a:solid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351 - GFW8tuakF_.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354 - e5h-gcbq-y.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359 - -rVZAnnoda.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癫痫治疗的原则</a:t>
            </a:r>
            <a:endParaRPr lang="en-US" sz="1500" dirty="0"/>
          </a:p>
          <a:p>
            <a:pPr marL="0" indent="0">
              <a:lnSpc>
                <a:spcPct val="80000"/>
              </a:lnSpc>
              <a:buNone/>
            </a:pPr>
            <a:endParaRPr lang="en-US" sz="1500" dirty="0"/>
          </a:p>
        </p:txBody>
      </p:sp>
      <p:pic>
        <p:nvPicPr>
          <p:cNvPr id="6" name="Image 3" descr="/www/wwwroot/ppt/cache/2024-7-2-12/u-tyq3BJ3Q/1722918870359 - EA6TD0vfHK.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360 - bIOWckYUGB.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02</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治疗目的与重要性</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9625" y="546534"/>
            <a:ext cx="2682240" cy="583933"/>
          </a:xfrm>
          <a:custGeom>
            <a:avLst/>
            <a:gdLst/>
            <a:ahLst/>
            <a:cxnLst/>
            <a:rect l="l" t="t" r="r" b="b"/>
            <a:pathLst>
              <a:path w="2682240" h="583933">
                <a:moveTo>
                  <a:pt x="0" y="0"/>
                </a:moveTo>
                <a:lnTo>
                  <a:pt x="2682240" y="0"/>
                </a:lnTo>
                <a:lnTo>
                  <a:pt x="2682240" y="583933"/>
                </a:lnTo>
                <a:lnTo>
                  <a:pt x="0" y="583933"/>
                </a:lnTo>
                <a:close/>
              </a:path>
            </a:pathLst>
          </a:custGeom>
          <a:solidFill>
            <a:srgbClr val="65A7B7"/>
          </a:solidFill>
        </p:spPr>
      </p:sp>
      <p:sp>
        <p:nvSpPr>
          <p:cNvPr id="7" name="Shape 5"/>
          <p:cNvSpPr/>
          <p:nvPr/>
        </p:nvSpPr>
        <p:spPr>
          <a:xfrm>
            <a:off x="0" y="3925540"/>
            <a:ext cx="9144000" cy="693732"/>
          </a:xfrm>
          <a:custGeom>
            <a:avLst/>
            <a:gdLst/>
            <a:ahLst/>
            <a:cxnLst/>
            <a:rect l="l" t="t" r="r" b="b"/>
            <a:pathLst>
              <a:path w="9144000" h="693732">
                <a:moveTo>
                  <a:pt x="0" y="0"/>
                </a:moveTo>
                <a:lnTo>
                  <a:pt x="9144000" y="0"/>
                </a:lnTo>
                <a:lnTo>
                  <a:pt x="9144000" y="693732"/>
                </a:lnTo>
                <a:lnTo>
                  <a:pt x="0" y="693732"/>
                </a:lnTo>
                <a:close/>
              </a:path>
            </a:pathLst>
          </a:custGeom>
          <a:solidFill>
            <a:srgbClr val="65A7B7">
              <a:alpha val="8000"/>
            </a:srgbClr>
          </a:solidFill>
        </p:spPr>
      </p:sp>
      <p:sp>
        <p:nvSpPr>
          <p:cNvPr id="8" name="Text 6"/>
          <p:cNvSpPr/>
          <p:nvPr/>
        </p:nvSpPr>
        <p:spPr>
          <a:xfrm>
            <a:off x="714866" y="1620455"/>
            <a:ext cx="2445102"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治疗目标</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9" name="Text 7"/>
          <p:cNvSpPr/>
          <p:nvPr/>
        </p:nvSpPr>
        <p:spPr>
          <a:xfrm>
            <a:off x="714866" y="2434271"/>
            <a:ext cx="2445102"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完全控制癫痫发作</a:t>
            </a:r>
            <a:endParaRPr lang="en-US" sz="1500" dirty="0"/>
          </a:p>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提高患者生活质量或回归社会</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0" name="Shape 8"/>
          <p:cNvSpPr/>
          <p:nvPr/>
        </p:nvSpPr>
        <p:spPr>
          <a:xfrm>
            <a:off x="1778282" y="3739074"/>
            <a:ext cx="0" cy="186466"/>
          </a:xfrm>
          <a:custGeom>
            <a:avLst/>
            <a:gdLst/>
            <a:ahLst/>
            <a:cxnLst/>
            <a:rect l="l" t="t" r="r" b="b"/>
            <a:pathLst>
              <a:path h="186466">
                <a:moveTo>
                  <a:pt x="0" y="0"/>
                </a:moveTo>
                <a:lnTo>
                  <a:pt x="0" y="186466"/>
                </a:lnTo>
              </a:path>
            </a:pathLst>
          </a:custGeom>
          <a:noFill/>
          <a:ln w="9525">
            <a:solidFill>
              <a:srgbClr val="65A7B7"/>
            </a:solidFill>
            <a:prstDash val="solid"/>
            <a:headEnd type="none"/>
            <a:tailEnd type="none"/>
          </a:ln>
        </p:spPr>
      </p:sp>
      <p:sp>
        <p:nvSpPr>
          <p:cNvPr id="11" name="Shape 9"/>
          <p:cNvSpPr/>
          <p:nvPr/>
        </p:nvSpPr>
        <p:spPr>
          <a:xfrm>
            <a:off x="1727055" y="3620593"/>
            <a:ext cx="92891" cy="95435"/>
          </a:xfrm>
          <a:custGeom>
            <a:avLst/>
            <a:gdLst/>
            <a:ahLst/>
            <a:cxnLst/>
            <a:rect l="l" t="t" r="r" b="b"/>
            <a:pathLst>
              <a:path w="92891" h="95435">
                <a:moveTo>
                  <a:pt x="46446" y="0"/>
                </a:moveTo>
                <a:cubicBezTo>
                  <a:pt x="72080" y="0"/>
                  <a:pt x="92891" y="21381"/>
                  <a:pt x="92891" y="47717"/>
                </a:cubicBezTo>
                <a:cubicBezTo>
                  <a:pt x="92891" y="74053"/>
                  <a:pt x="72080" y="95435"/>
                  <a:pt x="46446" y="95435"/>
                </a:cubicBezTo>
                <a:cubicBezTo>
                  <a:pt x="20812" y="95435"/>
                  <a:pt x="0" y="74053"/>
                  <a:pt x="0" y="47717"/>
                </a:cubicBezTo>
                <a:cubicBezTo>
                  <a:pt x="0" y="21381"/>
                  <a:pt x="20812" y="0"/>
                  <a:pt x="46446" y="0"/>
                </a:cubicBezTo>
                <a:close/>
              </a:path>
            </a:pathLst>
          </a:custGeom>
          <a:solidFill>
            <a:srgbClr val="65A7B7"/>
          </a:solidFill>
        </p:spPr>
      </p:sp>
      <p:sp>
        <p:nvSpPr>
          <p:cNvPr id="12" name="Text 10"/>
          <p:cNvSpPr/>
          <p:nvPr/>
        </p:nvSpPr>
        <p:spPr>
          <a:xfrm>
            <a:off x="701871" y="641905"/>
            <a:ext cx="1989994" cy="393192"/>
          </a:xfrm>
          <a:prstGeom prst="rect">
            <a:avLst/>
          </a:prstGeom>
          <a:noFill/>
        </p:spPr>
        <p:txBody>
          <a:bodyPr wrap="square" lIns="127000" tIns="127000" rIns="127000" bIns="127000" rtlCol="0" anchor="t">
            <a:spAutoFit/>
          </a:bodyPr>
          <a:lstStyle/>
          <a:p>
            <a:pPr marL="0" indent="0">
              <a:lnSpc>
                <a:spcPct val="92000"/>
              </a:lnSpc>
              <a:buNone/>
            </a:pPr>
            <a:r>
              <a:rPr lang="en-US" sz="1500" b="1" kern="0" spc="600" dirty="0">
                <a:solidFill>
                  <a:srgbClr val="FFFFFF"/>
                </a:solidFill>
                <a:latin typeface="微软雅黑" pitchFamily="34" charset="0"/>
                <a:ea typeface="微软雅黑" pitchFamily="34" charset="-122"/>
                <a:cs typeface="微软雅黑" pitchFamily="34" charset="-120"/>
              </a:rPr>
              <a:t>PART</a:t>
            </a:r>
            <a:endParaRPr lang="en-US" sz="1500" dirty="0"/>
          </a:p>
        </p:txBody>
      </p:sp>
      <p:sp>
        <p:nvSpPr>
          <p:cNvPr id="13" name="Text 11"/>
          <p:cNvSpPr/>
          <p:nvPr/>
        </p:nvSpPr>
        <p:spPr>
          <a:xfrm>
            <a:off x="1241967" y="4048378"/>
            <a:ext cx="1046230" cy="393192"/>
          </a:xfrm>
          <a:prstGeom prst="rect">
            <a:avLst/>
          </a:prstGeom>
          <a:noFill/>
        </p:spPr>
        <p:txBody>
          <a:bodyPr wrap="square" lIns="127000" tIns="127000" rIns="127000" bIns="127000" rtlCol="0" anchor="t">
            <a:spAutoFit/>
          </a:bodyPr>
          <a:lstStyle/>
          <a:p>
            <a:pPr marL="0" indent="0" algn="ctr">
              <a:lnSpc>
                <a:spcPct val="92000"/>
              </a:lnSpc>
              <a:buNone/>
            </a:pPr>
            <a:r>
              <a:rPr lang="en-US" sz="1350" b="1" dirty="0">
                <a:solidFill>
                  <a:srgbClr val="000000"/>
                </a:solidFill>
                <a:latin typeface="微软雅黑" pitchFamily="34" charset="0"/>
                <a:ea typeface="微软雅黑" pitchFamily="34" charset="-122"/>
                <a:cs typeface="微软雅黑" pitchFamily="34" charset="-120"/>
              </a:rPr>
              <a:t>01</a:t>
            </a:r>
            <a:endParaRPr lang="en-US" sz="1500" dirty="0"/>
          </a:p>
        </p:txBody>
      </p:sp>
      <p:sp>
        <p:nvSpPr>
          <p:cNvPr id="14" name="Text 12"/>
          <p:cNvSpPr/>
          <p:nvPr/>
        </p:nvSpPr>
        <p:spPr>
          <a:xfrm>
            <a:off x="3431273" y="1620455"/>
            <a:ext cx="2445102"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正规治疗的重要性</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15" name="Text 13"/>
          <p:cNvSpPr/>
          <p:nvPr/>
        </p:nvSpPr>
        <p:spPr>
          <a:xfrm>
            <a:off x="3431273" y="2434271"/>
            <a:ext cx="2445102"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避免医源性难治性癫痫</a:t>
            </a:r>
            <a:endParaRPr lang="en-US" sz="1500" dirty="0"/>
          </a:p>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防止慢性癫痫性脑病的发生</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6" name="Shape 14"/>
          <p:cNvSpPr/>
          <p:nvPr/>
        </p:nvSpPr>
        <p:spPr>
          <a:xfrm>
            <a:off x="4494689" y="3739074"/>
            <a:ext cx="0" cy="186466"/>
          </a:xfrm>
          <a:custGeom>
            <a:avLst/>
            <a:gdLst/>
            <a:ahLst/>
            <a:cxnLst/>
            <a:rect l="l" t="t" r="r" b="b"/>
            <a:pathLst>
              <a:path h="186466">
                <a:moveTo>
                  <a:pt x="0" y="0"/>
                </a:moveTo>
                <a:lnTo>
                  <a:pt x="0" y="186466"/>
                </a:lnTo>
              </a:path>
            </a:pathLst>
          </a:custGeom>
          <a:noFill/>
          <a:ln w="9525">
            <a:solidFill>
              <a:srgbClr val="65A7B7"/>
            </a:solidFill>
            <a:prstDash val="solid"/>
            <a:headEnd type="none"/>
            <a:tailEnd type="none"/>
          </a:ln>
        </p:spPr>
      </p:sp>
      <p:sp>
        <p:nvSpPr>
          <p:cNvPr id="17" name="Shape 15"/>
          <p:cNvSpPr/>
          <p:nvPr/>
        </p:nvSpPr>
        <p:spPr>
          <a:xfrm>
            <a:off x="4443462" y="3620593"/>
            <a:ext cx="92891" cy="95435"/>
          </a:xfrm>
          <a:custGeom>
            <a:avLst/>
            <a:gdLst/>
            <a:ahLst/>
            <a:cxnLst/>
            <a:rect l="l" t="t" r="r" b="b"/>
            <a:pathLst>
              <a:path w="92891" h="95435">
                <a:moveTo>
                  <a:pt x="46446" y="0"/>
                </a:moveTo>
                <a:cubicBezTo>
                  <a:pt x="72080" y="0"/>
                  <a:pt x="92891" y="21381"/>
                  <a:pt x="92891" y="47717"/>
                </a:cubicBezTo>
                <a:cubicBezTo>
                  <a:pt x="92891" y="74053"/>
                  <a:pt x="72080" y="95435"/>
                  <a:pt x="46446" y="95435"/>
                </a:cubicBezTo>
                <a:cubicBezTo>
                  <a:pt x="20812" y="95435"/>
                  <a:pt x="0" y="74053"/>
                  <a:pt x="0" y="47717"/>
                </a:cubicBezTo>
                <a:cubicBezTo>
                  <a:pt x="0" y="21381"/>
                  <a:pt x="20812" y="0"/>
                  <a:pt x="46446" y="0"/>
                </a:cubicBezTo>
                <a:close/>
              </a:path>
            </a:pathLst>
          </a:custGeom>
          <a:solidFill>
            <a:srgbClr val="65A7B7"/>
          </a:solidFill>
        </p:spPr>
      </p:sp>
      <p:sp>
        <p:nvSpPr>
          <p:cNvPr id="18" name="Text 16"/>
          <p:cNvSpPr/>
          <p:nvPr/>
        </p:nvSpPr>
        <p:spPr>
          <a:xfrm>
            <a:off x="3958374" y="4048378"/>
            <a:ext cx="1046230" cy="393192"/>
          </a:xfrm>
          <a:prstGeom prst="rect">
            <a:avLst/>
          </a:prstGeom>
          <a:noFill/>
        </p:spPr>
        <p:txBody>
          <a:bodyPr wrap="square" lIns="127000" tIns="127000" rIns="127000" bIns="127000" rtlCol="0" anchor="t">
            <a:spAutoFit/>
          </a:bodyPr>
          <a:lstStyle/>
          <a:p>
            <a:pPr marL="0" indent="0" algn="ctr">
              <a:lnSpc>
                <a:spcPct val="92000"/>
              </a:lnSpc>
              <a:buNone/>
            </a:pPr>
            <a:r>
              <a:rPr lang="en-US" sz="1350" b="1" dirty="0">
                <a:solidFill>
                  <a:srgbClr val="000000"/>
                </a:solidFill>
                <a:latin typeface="微软雅黑" pitchFamily="34" charset="0"/>
                <a:ea typeface="微软雅黑" pitchFamily="34" charset="-122"/>
                <a:cs typeface="微软雅黑" pitchFamily="34" charset="-120"/>
              </a:rPr>
              <a:t>02</a:t>
            </a:r>
            <a:endParaRPr lang="en-US" sz="1500" dirty="0"/>
          </a:p>
        </p:txBody>
      </p:sp>
      <p:sp>
        <p:nvSpPr>
          <p:cNvPr id="19" name="Text 17"/>
          <p:cNvSpPr/>
          <p:nvPr/>
        </p:nvSpPr>
        <p:spPr>
          <a:xfrm>
            <a:off x="6241698" y="1620455"/>
            <a:ext cx="2445102"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国内治疗现状</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20" name="Text 18"/>
          <p:cNvSpPr/>
          <p:nvPr/>
        </p:nvSpPr>
        <p:spPr>
          <a:xfrm>
            <a:off x="6241698" y="2434271"/>
            <a:ext cx="2445102"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存在问题与规范纠正的必要性</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1" name="Shape 19"/>
          <p:cNvSpPr/>
          <p:nvPr/>
        </p:nvSpPr>
        <p:spPr>
          <a:xfrm>
            <a:off x="7332547" y="3739074"/>
            <a:ext cx="0" cy="186466"/>
          </a:xfrm>
          <a:custGeom>
            <a:avLst/>
            <a:gdLst/>
            <a:ahLst/>
            <a:cxnLst/>
            <a:rect l="l" t="t" r="r" b="b"/>
            <a:pathLst>
              <a:path h="186466">
                <a:moveTo>
                  <a:pt x="0" y="0"/>
                </a:moveTo>
                <a:lnTo>
                  <a:pt x="0" y="186466"/>
                </a:lnTo>
              </a:path>
            </a:pathLst>
          </a:custGeom>
          <a:noFill/>
          <a:ln w="9525">
            <a:solidFill>
              <a:srgbClr val="65A7B7"/>
            </a:solidFill>
            <a:prstDash val="solid"/>
            <a:headEnd type="none"/>
            <a:tailEnd type="none"/>
          </a:ln>
        </p:spPr>
      </p:sp>
      <p:sp>
        <p:nvSpPr>
          <p:cNvPr id="22" name="Shape 20"/>
          <p:cNvSpPr/>
          <p:nvPr/>
        </p:nvSpPr>
        <p:spPr>
          <a:xfrm>
            <a:off x="7290464" y="3620593"/>
            <a:ext cx="92891" cy="95435"/>
          </a:xfrm>
          <a:custGeom>
            <a:avLst/>
            <a:gdLst/>
            <a:ahLst/>
            <a:cxnLst/>
            <a:rect l="l" t="t" r="r" b="b"/>
            <a:pathLst>
              <a:path w="92891" h="95435">
                <a:moveTo>
                  <a:pt x="46446" y="0"/>
                </a:moveTo>
                <a:cubicBezTo>
                  <a:pt x="72080" y="0"/>
                  <a:pt x="92891" y="21381"/>
                  <a:pt x="92891" y="47717"/>
                </a:cubicBezTo>
                <a:cubicBezTo>
                  <a:pt x="92891" y="74053"/>
                  <a:pt x="72080" y="95435"/>
                  <a:pt x="46446" y="95435"/>
                </a:cubicBezTo>
                <a:cubicBezTo>
                  <a:pt x="20812" y="95435"/>
                  <a:pt x="0" y="74053"/>
                  <a:pt x="0" y="47717"/>
                </a:cubicBezTo>
                <a:cubicBezTo>
                  <a:pt x="0" y="21381"/>
                  <a:pt x="20812" y="0"/>
                  <a:pt x="46446" y="0"/>
                </a:cubicBezTo>
                <a:close/>
              </a:path>
            </a:pathLst>
          </a:custGeom>
          <a:solidFill>
            <a:srgbClr val="65A7B7"/>
          </a:solidFill>
        </p:spPr>
      </p:sp>
      <p:sp>
        <p:nvSpPr>
          <p:cNvPr id="23" name="Text 21"/>
          <p:cNvSpPr/>
          <p:nvPr/>
        </p:nvSpPr>
        <p:spPr>
          <a:xfrm>
            <a:off x="6796232" y="4048378"/>
            <a:ext cx="1046230" cy="393192"/>
          </a:xfrm>
          <a:prstGeom prst="rect">
            <a:avLst/>
          </a:prstGeom>
          <a:noFill/>
        </p:spPr>
        <p:txBody>
          <a:bodyPr wrap="square" lIns="127000" tIns="127000" rIns="127000" bIns="127000" rtlCol="0" anchor="t">
            <a:spAutoFit/>
          </a:bodyPr>
          <a:lstStyle/>
          <a:p>
            <a:pPr marL="0" indent="0" algn="ctr">
              <a:lnSpc>
                <a:spcPct val="92000"/>
              </a:lnSpc>
              <a:buNone/>
            </a:pPr>
            <a:r>
              <a:rPr lang="en-US" sz="1350" b="1" dirty="0">
                <a:solidFill>
                  <a:srgbClr val="000000"/>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治疗原则</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704378" y="2990929"/>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7" name="Text 5"/>
          <p:cNvSpPr/>
          <p:nvPr/>
        </p:nvSpPr>
        <p:spPr>
          <a:xfrm>
            <a:off x="704378" y="3054937"/>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a:t>
            </a:r>
            <a:endParaRPr lang="en-US" sz="1500" dirty="0"/>
          </a:p>
          <a:p>
            <a:pPr marL="0" indent="0">
              <a:lnSpc>
                <a:spcPct val="92000"/>
              </a:lnSpc>
              <a:spcBef>
                <a:spcPts val="375"/>
              </a:spcBef>
              <a:buNone/>
            </a:pPr>
            <a:endParaRPr lang="en-US" sz="1500" dirty="0"/>
          </a:p>
        </p:txBody>
      </p:sp>
      <p:sp>
        <p:nvSpPr>
          <p:cNvPr id="8" name="Text 6"/>
          <p:cNvSpPr/>
          <p:nvPr/>
        </p:nvSpPr>
        <p:spPr>
          <a:xfrm>
            <a:off x="704378" y="3523416"/>
            <a:ext cx="2521704" cy="91440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考虑患者个体差异，监控疗效和副作用</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及时调整剂量以达到最佳疗效</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9" name="Shape 7"/>
          <p:cNvSpPr/>
          <p:nvPr/>
        </p:nvSpPr>
        <p:spPr>
          <a:xfrm>
            <a:off x="706358" y="2623085"/>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10" name="Text 8"/>
          <p:cNvSpPr/>
          <p:nvPr/>
        </p:nvSpPr>
        <p:spPr>
          <a:xfrm>
            <a:off x="401949" y="2625169"/>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04</a:t>
            </a:r>
            <a:endParaRPr lang="en-US" sz="1500" dirty="0"/>
          </a:p>
        </p:txBody>
      </p:sp>
      <p:sp>
        <p:nvSpPr>
          <p:cNvPr id="11" name="Shape 9"/>
          <p:cNvSpPr/>
          <p:nvPr/>
        </p:nvSpPr>
        <p:spPr>
          <a:xfrm>
            <a:off x="3377474" y="2990929"/>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12" name="Text 10"/>
          <p:cNvSpPr/>
          <p:nvPr/>
        </p:nvSpPr>
        <p:spPr>
          <a:xfrm>
            <a:off x="3377474" y="3054937"/>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注意药物用法</a:t>
            </a:r>
            <a:endParaRPr lang="en-US" sz="1500" dirty="0"/>
          </a:p>
          <a:p>
            <a:pPr marL="0" indent="0">
              <a:lnSpc>
                <a:spcPct val="92000"/>
              </a:lnSpc>
              <a:spcBef>
                <a:spcPts val="375"/>
              </a:spcBef>
              <a:buNone/>
            </a:pPr>
            <a:endParaRPr lang="en-US" sz="1500" dirty="0"/>
          </a:p>
        </p:txBody>
      </p:sp>
      <p:sp>
        <p:nvSpPr>
          <p:cNvPr id="13" name="Text 11"/>
          <p:cNvSpPr/>
          <p:nvPr/>
        </p:nvSpPr>
        <p:spPr>
          <a:xfrm>
            <a:off x="3377474" y="3523416"/>
            <a:ext cx="2521704"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小剂量开始，逐渐增加至最小有效剂量</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注意药物半衰期和剂量调整</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14" name="Shape 12"/>
          <p:cNvSpPr/>
          <p:nvPr/>
        </p:nvSpPr>
        <p:spPr>
          <a:xfrm>
            <a:off x="3379454" y="2623085"/>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15" name="Text 13"/>
          <p:cNvSpPr/>
          <p:nvPr/>
        </p:nvSpPr>
        <p:spPr>
          <a:xfrm>
            <a:off x="3093333" y="2625169"/>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05</a:t>
            </a:r>
            <a:endParaRPr lang="en-US" sz="1500" dirty="0"/>
          </a:p>
        </p:txBody>
      </p:sp>
      <p:sp>
        <p:nvSpPr>
          <p:cNvPr id="16" name="Shape 14"/>
          <p:cNvSpPr/>
          <p:nvPr/>
        </p:nvSpPr>
        <p:spPr>
          <a:xfrm>
            <a:off x="6057628" y="2952217"/>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17" name="Text 15"/>
          <p:cNvSpPr/>
          <p:nvPr/>
        </p:nvSpPr>
        <p:spPr>
          <a:xfrm>
            <a:off x="6057628" y="3016225"/>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严密观察不良反应</a:t>
            </a:r>
            <a:endParaRPr lang="en-US" sz="1500" dirty="0"/>
          </a:p>
          <a:p>
            <a:pPr marL="0" indent="0">
              <a:lnSpc>
                <a:spcPct val="92000"/>
              </a:lnSpc>
              <a:spcBef>
                <a:spcPts val="375"/>
              </a:spcBef>
              <a:buNone/>
            </a:pPr>
            <a:endParaRPr lang="en-US" sz="1500" dirty="0"/>
          </a:p>
        </p:txBody>
      </p:sp>
      <p:sp>
        <p:nvSpPr>
          <p:cNvPr id="18" name="Text 16"/>
          <p:cNvSpPr/>
          <p:nvPr/>
        </p:nvSpPr>
        <p:spPr>
          <a:xfrm>
            <a:off x="6057628" y="3484705"/>
            <a:ext cx="2521704"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剂量相关性不良反应的观察和处理</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严重特异性反应的处理</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19" name="Shape 17"/>
          <p:cNvSpPr/>
          <p:nvPr/>
        </p:nvSpPr>
        <p:spPr>
          <a:xfrm>
            <a:off x="6059609" y="2584373"/>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20" name="Text 18"/>
          <p:cNvSpPr/>
          <p:nvPr/>
        </p:nvSpPr>
        <p:spPr>
          <a:xfrm>
            <a:off x="5755199" y="2586457"/>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06</a:t>
            </a:r>
            <a:endParaRPr lang="en-US" sz="1500" dirty="0"/>
          </a:p>
        </p:txBody>
      </p:sp>
      <p:sp>
        <p:nvSpPr>
          <p:cNvPr id="21" name="Shape 19"/>
          <p:cNvSpPr/>
          <p:nvPr/>
        </p:nvSpPr>
        <p:spPr>
          <a:xfrm>
            <a:off x="704378" y="915894"/>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22" name="Text 20"/>
          <p:cNvSpPr/>
          <p:nvPr/>
        </p:nvSpPr>
        <p:spPr>
          <a:xfrm>
            <a:off x="704378" y="979902"/>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确定是否用药</a:t>
            </a:r>
            <a:endParaRPr lang="en-US" sz="1500" dirty="0"/>
          </a:p>
          <a:p>
            <a:pPr marL="0" indent="0">
              <a:lnSpc>
                <a:spcPct val="92000"/>
              </a:lnSpc>
              <a:spcBef>
                <a:spcPts val="375"/>
              </a:spcBef>
              <a:buNone/>
            </a:pPr>
            <a:endParaRPr lang="en-US" sz="1500" dirty="0"/>
          </a:p>
        </p:txBody>
      </p:sp>
      <p:sp>
        <p:nvSpPr>
          <p:cNvPr id="23" name="Text 21"/>
          <p:cNvSpPr/>
          <p:nvPr/>
        </p:nvSpPr>
        <p:spPr>
          <a:xfrm>
            <a:off x="704378" y="1448382"/>
            <a:ext cx="2521704" cy="91440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不等于每位有过发作的患者都需要抗癫痫治疗</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首次发作通常不宜用药，待下次发作再决定</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明确用药指征和暂不治疗的情形</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24" name="Shape 22"/>
          <p:cNvSpPr/>
          <p:nvPr/>
        </p:nvSpPr>
        <p:spPr>
          <a:xfrm>
            <a:off x="706358" y="548050"/>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25" name="Text 23"/>
          <p:cNvSpPr/>
          <p:nvPr/>
        </p:nvSpPr>
        <p:spPr>
          <a:xfrm>
            <a:off x="401949" y="550134"/>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26" name="Shape 24"/>
          <p:cNvSpPr/>
          <p:nvPr/>
        </p:nvSpPr>
        <p:spPr>
          <a:xfrm>
            <a:off x="3377474" y="915894"/>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27" name="Text 25"/>
          <p:cNvSpPr/>
          <p:nvPr/>
        </p:nvSpPr>
        <p:spPr>
          <a:xfrm>
            <a:off x="3377474" y="979902"/>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根据发作类型选用抗癫痫药物</a:t>
            </a:r>
            <a:endParaRPr lang="en-US" sz="1500" dirty="0"/>
          </a:p>
          <a:p>
            <a:pPr marL="0" indent="0">
              <a:lnSpc>
                <a:spcPct val="92000"/>
              </a:lnSpc>
              <a:spcBef>
                <a:spcPts val="375"/>
              </a:spcBef>
              <a:buNone/>
            </a:pPr>
            <a:endParaRPr lang="en-US" sz="1500" dirty="0"/>
          </a:p>
        </p:txBody>
      </p:sp>
      <p:sp>
        <p:nvSpPr>
          <p:cNvPr id="28" name="Text 26"/>
          <p:cNvSpPr/>
          <p:nvPr/>
        </p:nvSpPr>
        <p:spPr>
          <a:xfrm>
            <a:off x="3377474" y="1448382"/>
            <a:ext cx="2521704"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正确诊断和判断发作类型或综合征</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选用有效、安全、价廉的药物</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国际公认的选药原则</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29" name="Shape 27"/>
          <p:cNvSpPr/>
          <p:nvPr/>
        </p:nvSpPr>
        <p:spPr>
          <a:xfrm>
            <a:off x="3379454" y="548050"/>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30" name="Text 28"/>
          <p:cNvSpPr/>
          <p:nvPr/>
        </p:nvSpPr>
        <p:spPr>
          <a:xfrm>
            <a:off x="3093333" y="550134"/>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31" name="Shape 29"/>
          <p:cNvSpPr/>
          <p:nvPr/>
        </p:nvSpPr>
        <p:spPr>
          <a:xfrm>
            <a:off x="6057628" y="877183"/>
            <a:ext cx="2592290" cy="1668479"/>
          </a:xfrm>
          <a:custGeom>
            <a:avLst/>
            <a:gdLst/>
            <a:ahLst/>
            <a:cxnLst/>
            <a:rect l="l" t="t" r="r" b="b"/>
            <a:pathLst>
              <a:path w="2592290" h="1668479">
                <a:moveTo>
                  <a:pt x="0" y="1334783"/>
                </a:moveTo>
                <a:lnTo>
                  <a:pt x="0" y="0"/>
                </a:lnTo>
                <a:lnTo>
                  <a:pt x="2258594" y="0"/>
                </a:lnTo>
                <a:lnTo>
                  <a:pt x="2592290" y="333696"/>
                </a:lnTo>
                <a:lnTo>
                  <a:pt x="2592290" y="1668479"/>
                </a:lnTo>
                <a:lnTo>
                  <a:pt x="333696" y="1668479"/>
                </a:lnTo>
                <a:close/>
              </a:path>
            </a:pathLst>
          </a:custGeom>
          <a:solidFill>
            <a:srgbClr val="FFFFFF">
              <a:alpha val="0"/>
            </a:srgbClr>
          </a:solidFill>
          <a:ln w="19050">
            <a:solidFill>
              <a:srgbClr val="000000"/>
            </a:solidFill>
            <a:prstDash val="solid"/>
          </a:ln>
        </p:spPr>
      </p:sp>
      <p:sp>
        <p:nvSpPr>
          <p:cNvPr id="32" name="Text 30"/>
          <p:cNvSpPr/>
          <p:nvPr/>
        </p:nvSpPr>
        <p:spPr>
          <a:xfrm>
            <a:off x="6057628" y="941191"/>
            <a:ext cx="2521704"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尽量单药治疗</a:t>
            </a:r>
            <a:endParaRPr lang="en-US" sz="1500" dirty="0"/>
          </a:p>
          <a:p>
            <a:pPr marL="0" indent="0">
              <a:lnSpc>
                <a:spcPct val="92000"/>
              </a:lnSpc>
              <a:spcBef>
                <a:spcPts val="375"/>
              </a:spcBef>
              <a:buNone/>
            </a:pPr>
            <a:endParaRPr lang="en-US" sz="1500" dirty="0"/>
          </a:p>
        </p:txBody>
      </p:sp>
      <p:sp>
        <p:nvSpPr>
          <p:cNvPr id="33" name="Text 31"/>
          <p:cNvSpPr/>
          <p:nvPr/>
        </p:nvSpPr>
        <p:spPr>
          <a:xfrm>
            <a:off x="6057628" y="1409670"/>
            <a:ext cx="2521704"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单药治疗的优点和联合用药的考虑</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单药治疗从小剂量开始逐渐增加剂量</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34" name="Shape 32"/>
          <p:cNvSpPr/>
          <p:nvPr/>
        </p:nvSpPr>
        <p:spPr>
          <a:xfrm>
            <a:off x="6059609" y="509339"/>
            <a:ext cx="477572" cy="477572"/>
          </a:xfrm>
          <a:custGeom>
            <a:avLst/>
            <a:gdLst/>
            <a:ahLst/>
            <a:cxnLst/>
            <a:rect l="l" t="t" r="r" b="b"/>
            <a:pathLst>
              <a:path w="477572" h="477572">
                <a:moveTo>
                  <a:pt x="238786" y="0"/>
                </a:moveTo>
                <a:cubicBezTo>
                  <a:pt x="370575" y="0"/>
                  <a:pt x="477572" y="106996"/>
                  <a:pt x="477572" y="238786"/>
                </a:cubicBezTo>
                <a:cubicBezTo>
                  <a:pt x="477572" y="370575"/>
                  <a:pt x="370575" y="477572"/>
                  <a:pt x="238786" y="477572"/>
                </a:cubicBezTo>
                <a:cubicBezTo>
                  <a:pt x="106996" y="477572"/>
                  <a:pt x="0" y="370575"/>
                  <a:pt x="0" y="238786"/>
                </a:cubicBezTo>
                <a:cubicBezTo>
                  <a:pt x="0" y="106996"/>
                  <a:pt x="106996" y="0"/>
                  <a:pt x="238786" y="0"/>
                </a:cubicBezTo>
                <a:close/>
              </a:path>
            </a:pathLst>
          </a:custGeom>
          <a:solidFill>
            <a:srgbClr val="65A7B7"/>
          </a:solidFill>
        </p:spPr>
      </p:sp>
      <p:sp>
        <p:nvSpPr>
          <p:cNvPr id="35" name="Text 33"/>
          <p:cNvSpPr/>
          <p:nvPr/>
        </p:nvSpPr>
        <p:spPr>
          <a:xfrm>
            <a:off x="5755199" y="511423"/>
            <a:ext cx="1052915"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i="1" dirty="0">
                <a:solidFill>
                  <a:srgbClr val="FFFFFF"/>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当前治疗中存在的问题</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321560" y="1408971"/>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FFFFFF">
              <a:alpha val="0"/>
            </a:srgbClr>
          </a:solidFill>
          <a:ln w="19050">
            <a:solidFill>
              <a:srgbClr val="000000"/>
            </a:solidFill>
            <a:prstDash val="solid"/>
          </a:ln>
        </p:spPr>
      </p:sp>
      <p:sp>
        <p:nvSpPr>
          <p:cNvPr id="7" name="Text 5"/>
          <p:cNvSpPr/>
          <p:nvPr/>
        </p:nvSpPr>
        <p:spPr>
          <a:xfrm>
            <a:off x="400068" y="1842853"/>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不重视发作类型选药</a:t>
            </a:r>
            <a:endParaRPr lang="en-US" sz="1500" dirty="0"/>
          </a:p>
        </p:txBody>
      </p:sp>
      <p:sp>
        <p:nvSpPr>
          <p:cNvPr id="8" name="Text 6"/>
          <p:cNvSpPr/>
          <p:nvPr/>
        </p:nvSpPr>
        <p:spPr>
          <a:xfrm>
            <a:off x="321560" y="2071453"/>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国内对发作类型判断的不足</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不恰当的药物选择可能导致发作加重</a:t>
            </a:r>
            <a:endParaRPr lang="en-US" sz="1500" dirty="0"/>
          </a:p>
          <a:p>
            <a:pPr marL="0" indent="0">
              <a:lnSpc>
                <a:spcPct val="120000"/>
              </a:lnSpc>
              <a:spcBef>
                <a:spcPts val="375"/>
              </a:spcBef>
              <a:buNone/>
            </a:pPr>
            <a:endParaRPr lang="en-US" sz="1500" dirty="0"/>
          </a:p>
        </p:txBody>
      </p:sp>
      <p:sp>
        <p:nvSpPr>
          <p:cNvPr id="9" name="Shape 7"/>
          <p:cNvSpPr/>
          <p:nvPr/>
        </p:nvSpPr>
        <p:spPr>
          <a:xfrm>
            <a:off x="2983818" y="1315722"/>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FFFFFF">
              <a:alpha val="0"/>
            </a:srgbClr>
          </a:solidFill>
          <a:ln w="19050">
            <a:solidFill>
              <a:srgbClr val="000000"/>
            </a:solidFill>
            <a:prstDash val="solid"/>
          </a:ln>
        </p:spPr>
      </p:sp>
      <p:sp>
        <p:nvSpPr>
          <p:cNvPr id="10" name="Text 8"/>
          <p:cNvSpPr/>
          <p:nvPr/>
        </p:nvSpPr>
        <p:spPr>
          <a:xfrm>
            <a:off x="3062327" y="1749604"/>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不合理的多药治疗</a:t>
            </a:r>
            <a:endParaRPr lang="en-US" sz="1500" dirty="0"/>
          </a:p>
        </p:txBody>
      </p:sp>
      <p:sp>
        <p:nvSpPr>
          <p:cNvPr id="11" name="Text 9"/>
          <p:cNvSpPr/>
          <p:nvPr/>
        </p:nvSpPr>
        <p:spPr>
          <a:xfrm>
            <a:off x="2983818" y="1978204"/>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单药治疗的原则和多药治疗的考虑</a:t>
            </a:r>
            <a:endParaRPr lang="en-US" sz="1500" dirty="0"/>
          </a:p>
          <a:p>
            <a:pPr marL="0" indent="0">
              <a:lnSpc>
                <a:spcPct val="12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多药联合应用的注意事项</a:t>
            </a:r>
            <a:endParaRPr lang="en-US" sz="1500" dirty="0"/>
          </a:p>
          <a:p>
            <a:pPr marL="0" indent="0">
              <a:lnSpc>
                <a:spcPct val="120000"/>
              </a:lnSpc>
              <a:spcBef>
                <a:spcPts val="375"/>
              </a:spcBef>
              <a:buNone/>
            </a:pPr>
            <a:endParaRPr lang="en-US" sz="1500" dirty="0"/>
          </a:p>
        </p:txBody>
      </p:sp>
      <p:sp>
        <p:nvSpPr>
          <p:cNvPr id="12" name="Shape 10"/>
          <p:cNvSpPr/>
          <p:nvPr/>
        </p:nvSpPr>
        <p:spPr>
          <a:xfrm flipV="1">
            <a:off x="1694818" y="2400637"/>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65A7B7"/>
          </a:solidFill>
        </p:spPr>
      </p:sp>
      <p:sp>
        <p:nvSpPr>
          <p:cNvPr id="13" name="Text 11"/>
          <p:cNvSpPr/>
          <p:nvPr/>
        </p:nvSpPr>
        <p:spPr>
          <a:xfrm>
            <a:off x="1775870" y="3136270"/>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用药剂量偏低</a:t>
            </a:r>
            <a:endParaRPr lang="en-US" sz="1500" dirty="0"/>
          </a:p>
        </p:txBody>
      </p:sp>
      <p:sp>
        <p:nvSpPr>
          <p:cNvPr id="14" name="Text 12"/>
          <p:cNvSpPr/>
          <p:nvPr/>
        </p:nvSpPr>
        <p:spPr>
          <a:xfrm>
            <a:off x="1694818" y="3442594"/>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对“有效浓度”的误解</a:t>
            </a:r>
            <a:endParaRPr lang="en-US" sz="1500" dirty="0"/>
          </a:p>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患者个体对抗痫药物反应的差异</a:t>
            </a:r>
            <a:endParaRPr lang="en-US" sz="1500" dirty="0"/>
          </a:p>
          <a:p>
            <a:pPr marL="0" indent="0">
              <a:lnSpc>
                <a:spcPct val="120000"/>
              </a:lnSpc>
              <a:spcBef>
                <a:spcPts val="375"/>
              </a:spcBef>
              <a:buNone/>
            </a:pPr>
            <a:endParaRPr lang="en-US" sz="1500" dirty="0"/>
          </a:p>
        </p:txBody>
      </p:sp>
      <p:sp>
        <p:nvSpPr>
          <p:cNvPr id="15" name="Shape 13"/>
          <p:cNvSpPr/>
          <p:nvPr/>
        </p:nvSpPr>
        <p:spPr>
          <a:xfrm flipV="1">
            <a:off x="4212805" y="2462754"/>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65A7B7"/>
          </a:solidFill>
        </p:spPr>
      </p:sp>
      <p:sp>
        <p:nvSpPr>
          <p:cNvPr id="16" name="Text 14"/>
          <p:cNvSpPr/>
          <p:nvPr/>
        </p:nvSpPr>
        <p:spPr>
          <a:xfrm>
            <a:off x="4293857" y="3198388"/>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频繁换药、不正规服药</a:t>
            </a:r>
            <a:endParaRPr lang="en-US" sz="1500" dirty="0"/>
          </a:p>
        </p:txBody>
      </p:sp>
      <p:sp>
        <p:nvSpPr>
          <p:cNvPr id="17" name="Text 15"/>
          <p:cNvSpPr/>
          <p:nvPr/>
        </p:nvSpPr>
        <p:spPr>
          <a:xfrm>
            <a:off x="4212805" y="3504712"/>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长期规则用药的重要性</a:t>
            </a:r>
            <a:endParaRPr lang="en-US" sz="1500" dirty="0"/>
          </a:p>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频繁换药和不正规服药的后果</a:t>
            </a:r>
            <a:endParaRPr lang="en-US" sz="1500" dirty="0"/>
          </a:p>
          <a:p>
            <a:pPr marL="0" indent="0">
              <a:lnSpc>
                <a:spcPct val="120000"/>
              </a:lnSpc>
              <a:spcBef>
                <a:spcPts val="375"/>
              </a:spcBef>
              <a:buNone/>
            </a:pPr>
            <a:endParaRPr lang="en-US" sz="1500" dirty="0"/>
          </a:p>
        </p:txBody>
      </p:sp>
      <p:sp>
        <p:nvSpPr>
          <p:cNvPr id="18" name="Shape 16"/>
          <p:cNvSpPr/>
          <p:nvPr/>
        </p:nvSpPr>
        <p:spPr>
          <a:xfrm>
            <a:off x="5439152" y="1315722"/>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FFFFFF">
              <a:alpha val="0"/>
            </a:srgbClr>
          </a:solidFill>
          <a:ln w="19050">
            <a:solidFill>
              <a:srgbClr val="000000"/>
            </a:solidFill>
            <a:prstDash val="solid"/>
          </a:ln>
        </p:spPr>
      </p:sp>
      <p:sp>
        <p:nvSpPr>
          <p:cNvPr id="19" name="Text 17"/>
          <p:cNvSpPr/>
          <p:nvPr/>
        </p:nvSpPr>
        <p:spPr>
          <a:xfrm>
            <a:off x="5517660" y="1749604"/>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以纯中药为名，暗中加用西药</a:t>
            </a:r>
            <a:endParaRPr lang="en-US" sz="1500" dirty="0"/>
          </a:p>
        </p:txBody>
      </p:sp>
      <p:sp>
        <p:nvSpPr>
          <p:cNvPr id="20" name="Text 18"/>
          <p:cNvSpPr/>
          <p:nvPr/>
        </p:nvSpPr>
        <p:spPr>
          <a:xfrm>
            <a:off x="5439152" y="1978204"/>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侵犯患者知情权和潜在风险</a:t>
            </a:r>
            <a:endParaRPr lang="en-US" sz="1500" dirty="0"/>
          </a:p>
          <a:p>
            <a:pPr marL="0" indent="0">
              <a:lnSpc>
                <a:spcPct val="12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不科学的治疗行为和后果</a:t>
            </a:r>
            <a:endParaRPr lang="en-US" sz="1500" dirty="0"/>
          </a:p>
          <a:p>
            <a:pPr marL="0" indent="0">
              <a:lnSpc>
                <a:spcPct val="120000"/>
              </a:lnSpc>
              <a:spcBef>
                <a:spcPts val="375"/>
              </a:spcBef>
              <a:buNone/>
            </a:pPr>
            <a:endParaRPr lang="en-US" sz="1500" dirty="0"/>
          </a:p>
        </p:txBody>
      </p:sp>
      <p:sp>
        <p:nvSpPr>
          <p:cNvPr id="21" name="Shape 19"/>
          <p:cNvSpPr/>
          <p:nvPr/>
        </p:nvSpPr>
        <p:spPr>
          <a:xfrm flipV="1">
            <a:off x="6643585" y="2450929"/>
            <a:ext cx="2179382" cy="2083915"/>
          </a:xfrm>
          <a:custGeom>
            <a:avLst/>
            <a:gdLst/>
            <a:ahLst/>
            <a:cxnLst/>
            <a:rect l="l" t="t" r="r" b="b"/>
            <a:pathLst>
              <a:path w="2179382" h="2083915">
                <a:moveTo>
                  <a:pt x="0" y="1041958"/>
                </a:moveTo>
                <a:cubicBezTo>
                  <a:pt x="0" y="466886"/>
                  <a:pt x="488274" y="0"/>
                  <a:pt x="1089691" y="0"/>
                </a:cubicBezTo>
                <a:cubicBezTo>
                  <a:pt x="1691108" y="0"/>
                  <a:pt x="2179382" y="466886"/>
                  <a:pt x="2179382" y="1041958"/>
                </a:cubicBezTo>
                <a:lnTo>
                  <a:pt x="1089691" y="2083915"/>
                </a:lnTo>
                <a:lnTo>
                  <a:pt x="0" y="1041958"/>
                </a:lnTo>
                <a:close/>
              </a:path>
            </a:pathLst>
          </a:custGeom>
          <a:solidFill>
            <a:srgbClr val="65A7B7"/>
          </a:solidFill>
        </p:spPr>
      </p:sp>
      <p:sp>
        <p:nvSpPr>
          <p:cNvPr id="22" name="Text 20"/>
          <p:cNvSpPr/>
          <p:nvPr/>
        </p:nvSpPr>
        <p:spPr>
          <a:xfrm>
            <a:off x="6724637" y="3186562"/>
            <a:ext cx="194277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突然停药</a:t>
            </a:r>
            <a:endParaRPr lang="en-US" sz="1500" dirty="0"/>
          </a:p>
        </p:txBody>
      </p:sp>
      <p:sp>
        <p:nvSpPr>
          <p:cNvPr id="23" name="Text 21"/>
          <p:cNvSpPr/>
          <p:nvPr/>
        </p:nvSpPr>
        <p:spPr>
          <a:xfrm>
            <a:off x="6643585" y="3492886"/>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停药的风险和正确的停药方法</a:t>
            </a:r>
            <a:endParaRPr lang="en-US" sz="1500" dirty="0"/>
          </a:p>
          <a:p>
            <a:pPr marL="0" indent="0">
              <a:lnSpc>
                <a:spcPct val="12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癫痫治疗的长期性和耐心</a:t>
            </a:r>
            <a:endParaRPr lang="en-US" sz="1500" dirty="0"/>
          </a:p>
          <a:p>
            <a:pPr marL="0" indent="0">
              <a:lnSpc>
                <a:spcPct val="120000"/>
              </a:lnSpc>
              <a:spcBef>
                <a:spcPts val="375"/>
              </a:spcBef>
              <a:buNone/>
            </a:pP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402 - ef6YrbF2lg.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410 - L4b6swpCTu.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414 - n_Gc1eGrt7.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癫痫治疗的药物选择与用法</a:t>
            </a:r>
            <a:endParaRPr lang="en-US" sz="1500" dirty="0"/>
          </a:p>
          <a:p>
            <a:pPr marL="0" indent="0">
              <a:lnSpc>
                <a:spcPct val="80000"/>
              </a:lnSpc>
              <a:buNone/>
            </a:pPr>
            <a:endParaRPr lang="en-US" sz="1500" dirty="0"/>
          </a:p>
        </p:txBody>
      </p:sp>
      <p:pic>
        <p:nvPicPr>
          <p:cNvPr id="6" name="Image 3" descr="/www/wwwroot/ppt/cache/2024-7-2-12/u-tyq3BJ3Q/1722918870414 - fe5H2kITSv.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415 - UTZ4mBOgHi.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药物治疗的重要性</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354582" y="2178214"/>
            <a:ext cx="6297507" cy="828586"/>
          </a:xfrm>
          <a:custGeom>
            <a:avLst/>
            <a:gdLst/>
            <a:ahLst/>
            <a:cxnLst/>
            <a:rect l="l" t="t" r="r" b="b"/>
            <a:pathLst>
              <a:path w="6297507" h="828586">
                <a:moveTo>
                  <a:pt x="414293" y="0"/>
                </a:moveTo>
                <a:lnTo>
                  <a:pt x="5883214" y="0"/>
                </a:lnTo>
                <a:quadBezTo>
                  <a:pt x="6297507" y="0"/>
                  <a:pt x="6297507" y="414293"/>
                </a:quadBezTo>
                <a:lnTo>
                  <a:pt x="6297507" y="414293"/>
                </a:lnTo>
                <a:quadBezTo>
                  <a:pt x="6297507" y="828586"/>
                  <a:pt x="5883214" y="828586"/>
                </a:quadBezTo>
                <a:lnTo>
                  <a:pt x="414293" y="828586"/>
                </a:lnTo>
                <a:quadBezTo>
                  <a:pt x="0" y="828586"/>
                  <a:pt x="0" y="414293"/>
                </a:quadBezTo>
                <a:lnTo>
                  <a:pt x="0" y="414293"/>
                </a:lnTo>
                <a:quadBezTo>
                  <a:pt x="0" y="0"/>
                  <a:pt x="414293" y="0"/>
                </a:quadBezTo>
                <a:close/>
              </a:path>
            </a:pathLst>
          </a:custGeom>
          <a:solidFill>
            <a:srgbClr val="FFFFFF">
              <a:alpha val="0"/>
            </a:srgbClr>
          </a:solidFill>
          <a:ln w="19050">
            <a:solidFill>
              <a:srgbClr val="000000"/>
            </a:solidFill>
            <a:prstDash val="solid"/>
          </a:ln>
        </p:spPr>
      </p:sp>
      <p:sp>
        <p:nvSpPr>
          <p:cNvPr id="7" name="Text 5"/>
          <p:cNvSpPr/>
          <p:nvPr/>
        </p:nvSpPr>
        <p:spPr>
          <a:xfrm>
            <a:off x="2216573" y="2252419"/>
            <a:ext cx="5167545" cy="393192"/>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不正规治疗的后果</a:t>
            </a:r>
            <a:endParaRPr lang="en-US" sz="1500" dirty="0"/>
          </a:p>
        </p:txBody>
      </p:sp>
      <p:sp>
        <p:nvSpPr>
          <p:cNvPr id="8" name="Text 6"/>
          <p:cNvSpPr/>
          <p:nvPr/>
        </p:nvSpPr>
        <p:spPr>
          <a:xfrm>
            <a:off x="2216573" y="2503879"/>
            <a:ext cx="5257715" cy="548640"/>
          </a:xfrm>
          <a:prstGeom prst="rect">
            <a:avLst/>
          </a:prstGeom>
          <a:noFill/>
        </p:spPr>
        <p:txBody>
          <a:bodyPr wrap="square" lIns="127000" tIns="127000" rIns="127000" bIns="127000" rtlCol="0" anchor="t">
            <a:spAutoFit/>
          </a:bodyPr>
          <a:lstStyle/>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不重视正规治疗可能导致医源性难治性癫痫，影响患者的生活质量。</a:t>
            </a:r>
            <a:endParaRPr lang="en-US" sz="1500" dirty="0"/>
          </a:p>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国内癫痫治疗现状存在诸多问题，有必要进行规范纠正。</a:t>
            </a:r>
            <a:endParaRPr lang="en-US" sz="1500" dirty="0"/>
          </a:p>
          <a:p>
            <a:pPr marL="0" indent="0">
              <a:lnSpc>
                <a:spcPct val="80000"/>
              </a:lnSpc>
              <a:buNone/>
            </a:pPr>
            <a:endParaRPr lang="en-US" sz="1500" dirty="0"/>
          </a:p>
        </p:txBody>
      </p:sp>
      <p:sp>
        <p:nvSpPr>
          <p:cNvPr id="9" name="Shape 7"/>
          <p:cNvSpPr/>
          <p:nvPr/>
        </p:nvSpPr>
        <p:spPr>
          <a:xfrm>
            <a:off x="1487932" y="2252419"/>
            <a:ext cx="666289" cy="666289"/>
          </a:xfrm>
          <a:custGeom>
            <a:avLst/>
            <a:gdLst/>
            <a:ahLst/>
            <a:cxnLst/>
            <a:rect l="l" t="t" r="r" b="b"/>
            <a:pathLst>
              <a:path w="666289" h="666289">
                <a:moveTo>
                  <a:pt x="333144" y="0"/>
                </a:moveTo>
                <a:cubicBezTo>
                  <a:pt x="517012" y="0"/>
                  <a:pt x="666289" y="149277"/>
                  <a:pt x="666289" y="333144"/>
                </a:cubicBezTo>
                <a:cubicBezTo>
                  <a:pt x="666289" y="517012"/>
                  <a:pt x="517012" y="666289"/>
                  <a:pt x="333144" y="666289"/>
                </a:cubicBezTo>
                <a:cubicBezTo>
                  <a:pt x="149277" y="666289"/>
                  <a:pt x="0" y="517012"/>
                  <a:pt x="0" y="333144"/>
                </a:cubicBezTo>
                <a:cubicBezTo>
                  <a:pt x="0" y="149277"/>
                  <a:pt x="149277" y="0"/>
                  <a:pt x="333144" y="0"/>
                </a:cubicBezTo>
                <a:close/>
              </a:path>
            </a:pathLst>
          </a:custGeom>
          <a:solidFill>
            <a:srgbClr val="65A7B7"/>
          </a:solidFill>
        </p:spPr>
      </p:sp>
      <p:pic>
        <p:nvPicPr>
          <p:cNvPr id="10" name="Image 0" descr="/www/wwwroot/ppt/cache/2024-7-2-12/u-tyq3BJ3Q/1722918870416 - hRyAKTX-SH.png"/>
          <p:cNvPicPr>
            <a:picLocks noChangeAspect="1"/>
          </p:cNvPicPr>
          <p:nvPr/>
        </p:nvPicPr>
        <p:blipFill>
          <a:blip r:embed="rId1"/>
          <a:stretch>
            <a:fillRect/>
          </a:stretch>
        </p:blipFill>
        <p:spPr>
          <a:xfrm>
            <a:off x="1667764" y="2419335"/>
            <a:ext cx="336465" cy="375845"/>
          </a:xfrm>
          <a:prstGeom prst="rect">
            <a:avLst/>
          </a:prstGeom>
        </p:spPr>
      </p:pic>
      <p:sp>
        <p:nvSpPr>
          <p:cNvPr id="11" name="Text 8"/>
          <p:cNvSpPr/>
          <p:nvPr/>
        </p:nvSpPr>
        <p:spPr>
          <a:xfrm>
            <a:off x="7658693" y="2240462"/>
            <a:ext cx="822960" cy="704088"/>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2850" b="1" i="1" dirty="0">
                <a:solidFill>
                  <a:srgbClr val="000000"/>
                </a:solidFill>
                <a:latin typeface="微软雅黑" pitchFamily="34" charset="0"/>
                <a:ea typeface="微软雅黑" pitchFamily="34" charset="-122"/>
                <a:cs typeface="微软雅黑" pitchFamily="34" charset="-120"/>
              </a:rPr>
              <a:t>02</a:t>
            </a:r>
            <a:endParaRPr lang="en-US" sz="1500" dirty="0"/>
          </a:p>
        </p:txBody>
      </p:sp>
      <p:sp>
        <p:nvSpPr>
          <p:cNvPr id="12" name="Shape 9"/>
          <p:cNvSpPr/>
          <p:nvPr/>
        </p:nvSpPr>
        <p:spPr>
          <a:xfrm>
            <a:off x="1912535" y="1204208"/>
            <a:ext cx="6297507" cy="828586"/>
          </a:xfrm>
          <a:custGeom>
            <a:avLst/>
            <a:gdLst/>
            <a:ahLst/>
            <a:cxnLst/>
            <a:rect l="l" t="t" r="r" b="b"/>
            <a:pathLst>
              <a:path w="6297507" h="828586">
                <a:moveTo>
                  <a:pt x="414293" y="0"/>
                </a:moveTo>
                <a:lnTo>
                  <a:pt x="5883214" y="0"/>
                </a:lnTo>
                <a:quadBezTo>
                  <a:pt x="6297507" y="0"/>
                  <a:pt x="6297507" y="414293"/>
                </a:quadBezTo>
                <a:lnTo>
                  <a:pt x="6297507" y="414293"/>
                </a:lnTo>
                <a:quadBezTo>
                  <a:pt x="6297507" y="828586"/>
                  <a:pt x="5883214" y="828586"/>
                </a:quadBezTo>
                <a:lnTo>
                  <a:pt x="414293" y="828586"/>
                </a:lnTo>
                <a:quadBezTo>
                  <a:pt x="0" y="828586"/>
                  <a:pt x="0" y="414293"/>
                </a:quadBezTo>
                <a:lnTo>
                  <a:pt x="0" y="414293"/>
                </a:lnTo>
                <a:quadBezTo>
                  <a:pt x="0" y="0"/>
                  <a:pt x="414293" y="0"/>
                </a:quadBezTo>
                <a:close/>
              </a:path>
            </a:pathLst>
          </a:custGeom>
          <a:solidFill>
            <a:srgbClr val="FFFFFF">
              <a:alpha val="0"/>
            </a:srgbClr>
          </a:solidFill>
          <a:ln w="19050">
            <a:solidFill>
              <a:srgbClr val="000000"/>
            </a:solidFill>
            <a:prstDash val="solid"/>
          </a:ln>
        </p:spPr>
      </p:sp>
      <p:sp>
        <p:nvSpPr>
          <p:cNvPr id="13" name="Text 10"/>
          <p:cNvSpPr/>
          <p:nvPr/>
        </p:nvSpPr>
        <p:spPr>
          <a:xfrm>
            <a:off x="2827359" y="1278414"/>
            <a:ext cx="5019887" cy="393192"/>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癫痫治疗的目的是什么</a:t>
            </a:r>
            <a:endParaRPr lang="en-US" sz="1500" dirty="0"/>
          </a:p>
        </p:txBody>
      </p:sp>
      <p:sp>
        <p:nvSpPr>
          <p:cNvPr id="14" name="Text 11"/>
          <p:cNvSpPr/>
          <p:nvPr/>
        </p:nvSpPr>
        <p:spPr>
          <a:xfrm>
            <a:off x="2827359" y="1529874"/>
            <a:ext cx="5204883" cy="548640"/>
          </a:xfrm>
          <a:prstGeom prst="rect">
            <a:avLst/>
          </a:prstGeom>
          <a:noFill/>
        </p:spPr>
        <p:txBody>
          <a:bodyPr wrap="square" lIns="127000" tIns="127000" rIns="127000" bIns="127000" rtlCol="0" anchor="t">
            <a:spAutoFit/>
          </a:bodyPr>
          <a:lstStyle/>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癫痫治疗的目的不仅要完全控制癫痫发作，还要使患者获得较高的生活质量或回归社会。</a:t>
            </a:r>
            <a:endParaRPr lang="en-US" sz="1500" dirty="0"/>
          </a:p>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正规治疗是使癫痫治愈或控制发作、减少药物不良反应的最重要手段。</a:t>
            </a:r>
            <a:endParaRPr lang="en-US" sz="1500" dirty="0"/>
          </a:p>
          <a:p>
            <a:pPr marL="0" indent="0">
              <a:lnSpc>
                <a:spcPct val="80000"/>
              </a:lnSpc>
              <a:buNone/>
            </a:pPr>
            <a:endParaRPr lang="en-US" sz="1500" dirty="0"/>
          </a:p>
        </p:txBody>
      </p:sp>
      <p:sp>
        <p:nvSpPr>
          <p:cNvPr id="15" name="Shape 12"/>
          <p:cNvSpPr/>
          <p:nvPr/>
        </p:nvSpPr>
        <p:spPr>
          <a:xfrm>
            <a:off x="2045885" y="1278414"/>
            <a:ext cx="666289" cy="666289"/>
          </a:xfrm>
          <a:custGeom>
            <a:avLst/>
            <a:gdLst/>
            <a:ahLst/>
            <a:cxnLst/>
            <a:rect l="l" t="t" r="r" b="b"/>
            <a:pathLst>
              <a:path w="666289" h="666289">
                <a:moveTo>
                  <a:pt x="333144" y="0"/>
                </a:moveTo>
                <a:cubicBezTo>
                  <a:pt x="517012" y="0"/>
                  <a:pt x="666289" y="149277"/>
                  <a:pt x="666289" y="333144"/>
                </a:cubicBezTo>
                <a:cubicBezTo>
                  <a:pt x="666289" y="517012"/>
                  <a:pt x="517012" y="666289"/>
                  <a:pt x="333144" y="666289"/>
                </a:cubicBezTo>
                <a:cubicBezTo>
                  <a:pt x="149277" y="666289"/>
                  <a:pt x="0" y="517012"/>
                  <a:pt x="0" y="333144"/>
                </a:cubicBezTo>
                <a:cubicBezTo>
                  <a:pt x="0" y="149277"/>
                  <a:pt x="149277" y="0"/>
                  <a:pt x="333144" y="0"/>
                </a:cubicBezTo>
                <a:close/>
              </a:path>
            </a:pathLst>
          </a:custGeom>
          <a:solidFill>
            <a:srgbClr val="65A7B7"/>
          </a:solidFill>
        </p:spPr>
      </p:sp>
      <p:pic>
        <p:nvPicPr>
          <p:cNvPr id="16" name="Image 1" descr="/www/wwwroot/ppt/cache/2024-7-2-12/u-tyq3BJ3Q/1722918870417 - O3NMb6ZY7N.png"/>
          <p:cNvPicPr>
            <a:picLocks noChangeAspect="1"/>
          </p:cNvPicPr>
          <p:nvPr/>
        </p:nvPicPr>
        <p:blipFill>
          <a:blip r:embed="rId2"/>
          <a:stretch>
            <a:fillRect/>
          </a:stretch>
        </p:blipFill>
        <p:spPr>
          <a:xfrm>
            <a:off x="2216573" y="1444991"/>
            <a:ext cx="316145" cy="281018"/>
          </a:xfrm>
          <a:prstGeom prst="rect">
            <a:avLst/>
          </a:prstGeom>
        </p:spPr>
      </p:pic>
      <p:sp>
        <p:nvSpPr>
          <p:cNvPr id="17" name="Text 13"/>
          <p:cNvSpPr/>
          <p:nvPr/>
        </p:nvSpPr>
        <p:spPr>
          <a:xfrm>
            <a:off x="623062" y="1204208"/>
            <a:ext cx="1188720" cy="704088"/>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2850" b="1" i="1" dirty="0">
                <a:solidFill>
                  <a:srgbClr val="000000"/>
                </a:solidFill>
                <a:latin typeface="微软雅黑" pitchFamily="34" charset="0"/>
                <a:ea typeface="微软雅黑" pitchFamily="34" charset="-122"/>
                <a:cs typeface="微软雅黑" pitchFamily="34" charset="-120"/>
              </a:rPr>
              <a:t>01</a:t>
            </a:r>
            <a:endParaRPr lang="en-US" sz="1500" dirty="0"/>
          </a:p>
        </p:txBody>
      </p:sp>
      <p:sp>
        <p:nvSpPr>
          <p:cNvPr id="18" name="Shape 14"/>
          <p:cNvSpPr/>
          <p:nvPr/>
        </p:nvSpPr>
        <p:spPr>
          <a:xfrm>
            <a:off x="1912535" y="3144768"/>
            <a:ext cx="6297507" cy="828586"/>
          </a:xfrm>
          <a:custGeom>
            <a:avLst/>
            <a:gdLst/>
            <a:ahLst/>
            <a:cxnLst/>
            <a:rect l="l" t="t" r="r" b="b"/>
            <a:pathLst>
              <a:path w="6297507" h="828586">
                <a:moveTo>
                  <a:pt x="414293" y="0"/>
                </a:moveTo>
                <a:lnTo>
                  <a:pt x="5883214" y="0"/>
                </a:lnTo>
                <a:quadBezTo>
                  <a:pt x="6297507" y="0"/>
                  <a:pt x="6297507" y="414293"/>
                </a:quadBezTo>
                <a:lnTo>
                  <a:pt x="6297507" y="414293"/>
                </a:lnTo>
                <a:quadBezTo>
                  <a:pt x="6297507" y="828586"/>
                  <a:pt x="5883214" y="828586"/>
                </a:quadBezTo>
                <a:lnTo>
                  <a:pt x="414293" y="828586"/>
                </a:lnTo>
                <a:quadBezTo>
                  <a:pt x="0" y="828586"/>
                  <a:pt x="0" y="414293"/>
                </a:quadBezTo>
                <a:lnTo>
                  <a:pt x="0" y="414293"/>
                </a:lnTo>
                <a:quadBezTo>
                  <a:pt x="0" y="0"/>
                  <a:pt x="414293" y="0"/>
                </a:quadBezTo>
                <a:close/>
              </a:path>
            </a:pathLst>
          </a:custGeom>
          <a:solidFill>
            <a:srgbClr val="FFFFFF">
              <a:alpha val="0"/>
            </a:srgbClr>
          </a:solidFill>
          <a:ln w="19050">
            <a:solidFill>
              <a:srgbClr val="000000"/>
            </a:solidFill>
            <a:prstDash val="solid"/>
          </a:ln>
        </p:spPr>
      </p:sp>
      <p:sp>
        <p:nvSpPr>
          <p:cNvPr id="19" name="Text 15"/>
          <p:cNvSpPr/>
          <p:nvPr/>
        </p:nvSpPr>
        <p:spPr>
          <a:xfrm>
            <a:off x="2827359" y="3218974"/>
            <a:ext cx="5114713" cy="393192"/>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癫痫治疗的现状</a:t>
            </a:r>
            <a:endParaRPr lang="en-US" sz="1500" dirty="0"/>
          </a:p>
        </p:txBody>
      </p:sp>
      <p:sp>
        <p:nvSpPr>
          <p:cNvPr id="20" name="Text 16"/>
          <p:cNvSpPr/>
          <p:nvPr/>
        </p:nvSpPr>
        <p:spPr>
          <a:xfrm>
            <a:off x="2827359" y="3470434"/>
            <a:ext cx="5204883" cy="548640"/>
          </a:xfrm>
          <a:prstGeom prst="rect">
            <a:avLst/>
          </a:prstGeom>
          <a:noFill/>
        </p:spPr>
        <p:txBody>
          <a:bodyPr wrap="square" lIns="127000" tIns="127000" rIns="127000" bIns="127000" rtlCol="0" anchor="t">
            <a:spAutoFit/>
          </a:bodyPr>
          <a:lstStyle/>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国内癫痫治疗现状不能令人满意，存在诸多问题。</a:t>
            </a:r>
            <a:endParaRPr lang="en-US" sz="1500" dirty="0"/>
          </a:p>
          <a:p>
            <a:pPr marL="0" indent="0">
              <a:lnSpc>
                <a:spcPct val="80000"/>
              </a:lnSpc>
              <a:buNone/>
            </a:pPr>
            <a:r>
              <a:rPr lang="en-US" sz="1050" dirty="0">
                <a:solidFill>
                  <a:srgbClr val="000000"/>
                </a:solidFill>
                <a:latin typeface="微软雅黑" pitchFamily="34" charset="0"/>
                <a:ea typeface="微软雅黑" pitchFamily="34" charset="-122"/>
                <a:cs typeface="微软雅黑" pitchFamily="34" charset="-120"/>
              </a:rPr>
              <a:t>有必要进行规范纠正，提高治疗效果。</a:t>
            </a:r>
            <a:endParaRPr lang="en-US" sz="1500" dirty="0"/>
          </a:p>
          <a:p>
            <a:pPr marL="0" indent="0">
              <a:lnSpc>
                <a:spcPct val="80000"/>
              </a:lnSpc>
              <a:buNone/>
            </a:pPr>
            <a:endParaRPr lang="en-US" sz="1500" dirty="0"/>
          </a:p>
        </p:txBody>
      </p:sp>
      <p:sp>
        <p:nvSpPr>
          <p:cNvPr id="21" name="Shape 17"/>
          <p:cNvSpPr/>
          <p:nvPr/>
        </p:nvSpPr>
        <p:spPr>
          <a:xfrm>
            <a:off x="2045885" y="3218974"/>
            <a:ext cx="666289" cy="666289"/>
          </a:xfrm>
          <a:custGeom>
            <a:avLst/>
            <a:gdLst/>
            <a:ahLst/>
            <a:cxnLst/>
            <a:rect l="l" t="t" r="r" b="b"/>
            <a:pathLst>
              <a:path w="666289" h="666289">
                <a:moveTo>
                  <a:pt x="333144" y="0"/>
                </a:moveTo>
                <a:cubicBezTo>
                  <a:pt x="517012" y="0"/>
                  <a:pt x="666289" y="149277"/>
                  <a:pt x="666289" y="333144"/>
                </a:cubicBezTo>
                <a:cubicBezTo>
                  <a:pt x="666289" y="517012"/>
                  <a:pt x="517012" y="666289"/>
                  <a:pt x="333144" y="666289"/>
                </a:cubicBezTo>
                <a:cubicBezTo>
                  <a:pt x="149277" y="666289"/>
                  <a:pt x="0" y="517012"/>
                  <a:pt x="0" y="333144"/>
                </a:cubicBezTo>
                <a:cubicBezTo>
                  <a:pt x="0" y="149277"/>
                  <a:pt x="149277" y="0"/>
                  <a:pt x="333144" y="0"/>
                </a:cubicBezTo>
                <a:close/>
              </a:path>
            </a:pathLst>
          </a:custGeom>
          <a:solidFill>
            <a:srgbClr val="65A7B7"/>
          </a:solidFill>
        </p:spPr>
      </p:sp>
      <p:pic>
        <p:nvPicPr>
          <p:cNvPr id="22" name="Image 2" descr="/www/wwwroot/ppt/cache/2024-7-2-12/u-tyq3BJ3Q/1722918870417 - SrTu3RdVI8.png"/>
          <p:cNvPicPr>
            <a:picLocks noChangeAspect="1"/>
          </p:cNvPicPr>
          <p:nvPr/>
        </p:nvPicPr>
        <p:blipFill>
          <a:blip r:embed="rId3"/>
          <a:stretch>
            <a:fillRect/>
          </a:stretch>
        </p:blipFill>
        <p:spPr>
          <a:xfrm>
            <a:off x="2225717" y="3383180"/>
            <a:ext cx="316145" cy="350699"/>
          </a:xfrm>
          <a:prstGeom prst="rect">
            <a:avLst/>
          </a:prstGeom>
        </p:spPr>
      </p:pic>
      <p:sp>
        <p:nvSpPr>
          <p:cNvPr id="23" name="Text 18"/>
          <p:cNvSpPr/>
          <p:nvPr/>
        </p:nvSpPr>
        <p:spPr>
          <a:xfrm>
            <a:off x="623062" y="3144768"/>
            <a:ext cx="1188720" cy="704088"/>
          </a:xfrm>
          <a:prstGeom prst="rect">
            <a:avLst/>
          </a:prstGeom>
          <a:noFill/>
        </p:spPr>
        <p:txBody>
          <a:bodyPr wrap="square" lIns="127000" tIns="127000" rIns="127000" bIns="127000" rtlCol="0" anchor="t">
            <a:spAutoFit/>
          </a:bodyPr>
          <a:lstStyle/>
          <a:p>
            <a:pPr marL="0" indent="0" algn="r">
              <a:lnSpc>
                <a:spcPct val="120000"/>
              </a:lnSpc>
              <a:spcBef>
                <a:spcPts val="375"/>
              </a:spcBef>
              <a:buNone/>
            </a:pPr>
            <a:r>
              <a:rPr lang="en-US" sz="2850" b="1" i="1" dirty="0">
                <a:solidFill>
                  <a:srgbClr val="000000"/>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癫痫治疗的原则</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358820" y="517997"/>
            <a:ext cx="3310457" cy="568004"/>
          </a:xfrm>
          <a:custGeom>
            <a:avLst/>
            <a:gdLst/>
            <a:ahLst/>
            <a:cxnLst/>
            <a:rect l="l" t="t" r="r" b="b"/>
            <a:pathLst>
              <a:path w="3310457" h="568004">
                <a:moveTo>
                  <a:pt x="0" y="0"/>
                </a:moveTo>
                <a:lnTo>
                  <a:pt x="3310457" y="0"/>
                </a:lnTo>
                <a:lnTo>
                  <a:pt x="3310457" y="568004"/>
                </a:lnTo>
                <a:lnTo>
                  <a:pt x="0" y="568004"/>
                </a:lnTo>
                <a:close/>
              </a:path>
            </a:pathLst>
          </a:custGeom>
          <a:solidFill>
            <a:srgbClr val="65A7B7">
              <a:alpha val="4000"/>
            </a:srgbClr>
          </a:solidFill>
        </p:spPr>
      </p:sp>
      <p:sp>
        <p:nvSpPr>
          <p:cNvPr id="7" name="Text 5"/>
          <p:cNvSpPr/>
          <p:nvPr/>
        </p:nvSpPr>
        <p:spPr>
          <a:xfrm>
            <a:off x="1418336" y="482497"/>
            <a:ext cx="3166627" cy="603504"/>
          </a:xfrm>
          <a:prstGeom prst="rect">
            <a:avLst/>
          </a:prstGeom>
          <a:noFill/>
        </p:spPr>
        <p:txBody>
          <a:bodyPr wrap="square" lIns="127000" tIns="127000" rIns="127000" bIns="127000" rtlCol="0" anchor="t">
            <a:spAutoFit/>
          </a:bodyPr>
          <a:lstStyle/>
          <a:p>
            <a:pPr marL="0" indent="0">
              <a:lnSpc>
                <a:spcPct val="92000"/>
              </a:lnSpc>
              <a:buNone/>
            </a:pPr>
            <a:r>
              <a:rPr lang="en-US" sz="900" b="1" dirty="0">
                <a:solidFill>
                  <a:srgbClr val="000000"/>
                </a:solidFill>
                <a:latin typeface="微软雅黑" pitchFamily="34" charset="0"/>
                <a:ea typeface="微软雅黑" pitchFamily="34" charset="-122"/>
                <a:cs typeface="微软雅黑" pitchFamily="34" charset="-120"/>
              </a:rPr>
              <a:t>确定是否用药</a:t>
            </a:r>
            <a:endParaRPr lang="en-US" sz="1500" dirty="0"/>
          </a:p>
          <a:p>
            <a:pPr marL="0" indent="0">
              <a:lnSpc>
                <a:spcPct val="92000"/>
              </a:lnSpc>
              <a:buNone/>
            </a:pPr>
            <a:endParaRPr lang="en-US" sz="1500" dirty="0"/>
          </a:p>
        </p:txBody>
      </p:sp>
      <p:sp>
        <p:nvSpPr>
          <p:cNvPr id="8" name="Text 6"/>
          <p:cNvSpPr/>
          <p:nvPr/>
        </p:nvSpPr>
        <p:spPr>
          <a:xfrm>
            <a:off x="786398" y="1086001"/>
            <a:ext cx="3882879" cy="813816"/>
          </a:xfrm>
          <a:prstGeom prst="rect">
            <a:avLst/>
          </a:prstGeom>
          <a:noFill/>
        </p:spPr>
        <p:txBody>
          <a:bodyPr wrap="square" lIns="127000" tIns="127000" rIns="127000" bIns="127000" rtlCol="0" anchor="t">
            <a:spAutoFit/>
          </a:bodyPr>
          <a:lstStyle/>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并不是每一位出现过痫性发作的患者都需要进行抗癫痫治疗。</a:t>
            </a:r>
            <a:endParaRPr lang="en-US" sz="1500" dirty="0"/>
          </a:p>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对于首次出现癫痫发作的患者在查清病因前通常不宜用药。</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9" name="Shape 7"/>
          <p:cNvSpPr/>
          <p:nvPr/>
        </p:nvSpPr>
        <p:spPr>
          <a:xfrm>
            <a:off x="786398" y="564031"/>
            <a:ext cx="512289" cy="485394"/>
          </a:xfrm>
          <a:custGeom>
            <a:avLst/>
            <a:gdLst/>
            <a:ahLst/>
            <a:cxnLst/>
            <a:rect l="l" t="t" r="r" b="b"/>
            <a:pathLst>
              <a:path w="512289" h="485394">
                <a:moveTo>
                  <a:pt x="195663" y="0"/>
                </a:moveTo>
                <a:lnTo>
                  <a:pt x="316626" y="0"/>
                </a:lnTo>
                <a:quadBezTo>
                  <a:pt x="512289" y="0"/>
                  <a:pt x="512289" y="195663"/>
                </a:quadBezTo>
                <a:lnTo>
                  <a:pt x="512289" y="289731"/>
                </a:lnTo>
                <a:quadBezTo>
                  <a:pt x="512289" y="485394"/>
                  <a:pt x="316626" y="485394"/>
                </a:quadBezTo>
                <a:lnTo>
                  <a:pt x="195663" y="485394"/>
                </a:lnTo>
                <a:quadBezTo>
                  <a:pt x="0" y="485394"/>
                  <a:pt x="0" y="289731"/>
                </a:quadBezTo>
                <a:lnTo>
                  <a:pt x="0" y="195663"/>
                </a:lnTo>
                <a:quadBezTo>
                  <a:pt x="0" y="0"/>
                  <a:pt x="195663" y="0"/>
                </a:quadBezTo>
                <a:close/>
              </a:path>
            </a:pathLst>
          </a:custGeom>
          <a:solidFill>
            <a:srgbClr val="65A7B7"/>
          </a:solidFill>
        </p:spPr>
      </p:sp>
      <p:sp>
        <p:nvSpPr>
          <p:cNvPr id="10" name="Text 8"/>
          <p:cNvSpPr/>
          <p:nvPr/>
        </p:nvSpPr>
        <p:spPr>
          <a:xfrm>
            <a:off x="520344" y="609751"/>
            <a:ext cx="102611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1</a:t>
            </a:r>
            <a:endParaRPr lang="en-US" sz="1500" dirty="0"/>
          </a:p>
        </p:txBody>
      </p:sp>
      <p:sp>
        <p:nvSpPr>
          <p:cNvPr id="11" name="Shape 9"/>
          <p:cNvSpPr/>
          <p:nvPr/>
        </p:nvSpPr>
        <p:spPr>
          <a:xfrm>
            <a:off x="1358820" y="2014725"/>
            <a:ext cx="3310457" cy="568004"/>
          </a:xfrm>
          <a:custGeom>
            <a:avLst/>
            <a:gdLst/>
            <a:ahLst/>
            <a:cxnLst/>
            <a:rect l="l" t="t" r="r" b="b"/>
            <a:pathLst>
              <a:path w="3310457" h="568004">
                <a:moveTo>
                  <a:pt x="0" y="0"/>
                </a:moveTo>
                <a:lnTo>
                  <a:pt x="3310457" y="0"/>
                </a:lnTo>
                <a:lnTo>
                  <a:pt x="3310457" y="568004"/>
                </a:lnTo>
                <a:lnTo>
                  <a:pt x="0" y="568004"/>
                </a:lnTo>
                <a:close/>
              </a:path>
            </a:pathLst>
          </a:custGeom>
          <a:solidFill>
            <a:srgbClr val="65A7B7">
              <a:alpha val="4000"/>
            </a:srgbClr>
          </a:solidFill>
        </p:spPr>
      </p:sp>
      <p:sp>
        <p:nvSpPr>
          <p:cNvPr id="12" name="Text 10"/>
          <p:cNvSpPr/>
          <p:nvPr/>
        </p:nvSpPr>
        <p:spPr>
          <a:xfrm>
            <a:off x="1418336" y="1979225"/>
            <a:ext cx="3166627" cy="603504"/>
          </a:xfrm>
          <a:prstGeom prst="rect">
            <a:avLst/>
          </a:prstGeom>
          <a:noFill/>
        </p:spPr>
        <p:txBody>
          <a:bodyPr wrap="square" lIns="127000" tIns="127000" rIns="127000" bIns="127000" rtlCol="0" anchor="t">
            <a:spAutoFit/>
          </a:bodyPr>
          <a:lstStyle/>
          <a:p>
            <a:pPr marL="0" indent="0">
              <a:lnSpc>
                <a:spcPct val="92000"/>
              </a:lnSpc>
              <a:buNone/>
            </a:pPr>
            <a:r>
              <a:rPr lang="en-US" sz="900" b="1" dirty="0">
                <a:solidFill>
                  <a:srgbClr val="000000"/>
                </a:solidFill>
                <a:latin typeface="微软雅黑" pitchFamily="34" charset="0"/>
                <a:ea typeface="微软雅黑" pitchFamily="34" charset="-122"/>
                <a:cs typeface="微软雅黑" pitchFamily="34" charset="-120"/>
              </a:rPr>
              <a:t>尽量单药治疗</a:t>
            </a:r>
            <a:endParaRPr lang="en-US" sz="1500" dirty="0"/>
          </a:p>
          <a:p>
            <a:pPr marL="0" indent="0">
              <a:lnSpc>
                <a:spcPct val="92000"/>
              </a:lnSpc>
              <a:buNone/>
            </a:pPr>
            <a:endParaRPr lang="en-US" sz="1500" dirty="0"/>
          </a:p>
        </p:txBody>
      </p:sp>
      <p:sp>
        <p:nvSpPr>
          <p:cNvPr id="13" name="Text 11"/>
          <p:cNvSpPr/>
          <p:nvPr/>
        </p:nvSpPr>
        <p:spPr>
          <a:xfrm>
            <a:off x="786398" y="2582729"/>
            <a:ext cx="3882879" cy="813816"/>
          </a:xfrm>
          <a:prstGeom prst="rect">
            <a:avLst/>
          </a:prstGeom>
          <a:noFill/>
        </p:spPr>
        <p:txBody>
          <a:bodyPr wrap="square" lIns="127000" tIns="127000" rIns="127000" bIns="127000" rtlCol="0" anchor="t">
            <a:spAutoFit/>
          </a:bodyPr>
          <a:lstStyle/>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单药治疗应从小剂量开始，逐渐增加剂量，直到达到有效的控制发作而不产生不良反应的剂量。</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14" name="Shape 12"/>
          <p:cNvSpPr/>
          <p:nvPr/>
        </p:nvSpPr>
        <p:spPr>
          <a:xfrm>
            <a:off x="786398" y="2060759"/>
            <a:ext cx="512289" cy="485394"/>
          </a:xfrm>
          <a:custGeom>
            <a:avLst/>
            <a:gdLst/>
            <a:ahLst/>
            <a:cxnLst/>
            <a:rect l="l" t="t" r="r" b="b"/>
            <a:pathLst>
              <a:path w="512289" h="485394">
                <a:moveTo>
                  <a:pt x="195663" y="0"/>
                </a:moveTo>
                <a:lnTo>
                  <a:pt x="316626" y="0"/>
                </a:lnTo>
                <a:quadBezTo>
                  <a:pt x="512289" y="0"/>
                  <a:pt x="512289" y="195663"/>
                </a:quadBezTo>
                <a:lnTo>
                  <a:pt x="512289" y="289731"/>
                </a:lnTo>
                <a:quadBezTo>
                  <a:pt x="512289" y="485394"/>
                  <a:pt x="316626" y="485394"/>
                </a:quadBezTo>
                <a:lnTo>
                  <a:pt x="195663" y="485394"/>
                </a:lnTo>
                <a:quadBezTo>
                  <a:pt x="0" y="485394"/>
                  <a:pt x="0" y="289731"/>
                </a:quadBezTo>
                <a:lnTo>
                  <a:pt x="0" y="195663"/>
                </a:lnTo>
                <a:quadBezTo>
                  <a:pt x="0" y="0"/>
                  <a:pt x="195663" y="0"/>
                </a:quadBezTo>
                <a:close/>
              </a:path>
            </a:pathLst>
          </a:custGeom>
          <a:solidFill>
            <a:srgbClr val="65A7B7"/>
          </a:solidFill>
        </p:spPr>
      </p:sp>
      <p:sp>
        <p:nvSpPr>
          <p:cNvPr id="15" name="Text 13"/>
          <p:cNvSpPr/>
          <p:nvPr/>
        </p:nvSpPr>
        <p:spPr>
          <a:xfrm>
            <a:off x="520344" y="2106479"/>
            <a:ext cx="102611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3</a:t>
            </a:r>
            <a:endParaRPr lang="en-US" sz="1500" dirty="0"/>
          </a:p>
        </p:txBody>
      </p:sp>
      <p:sp>
        <p:nvSpPr>
          <p:cNvPr id="16" name="Shape 14"/>
          <p:cNvSpPr/>
          <p:nvPr/>
        </p:nvSpPr>
        <p:spPr>
          <a:xfrm>
            <a:off x="1358820" y="3556020"/>
            <a:ext cx="3310457" cy="568004"/>
          </a:xfrm>
          <a:custGeom>
            <a:avLst/>
            <a:gdLst/>
            <a:ahLst/>
            <a:cxnLst/>
            <a:rect l="l" t="t" r="r" b="b"/>
            <a:pathLst>
              <a:path w="3310457" h="568004">
                <a:moveTo>
                  <a:pt x="0" y="0"/>
                </a:moveTo>
                <a:lnTo>
                  <a:pt x="3310457" y="0"/>
                </a:lnTo>
                <a:lnTo>
                  <a:pt x="3310457" y="568004"/>
                </a:lnTo>
                <a:lnTo>
                  <a:pt x="0" y="568004"/>
                </a:lnTo>
                <a:close/>
              </a:path>
            </a:pathLst>
          </a:custGeom>
          <a:solidFill>
            <a:srgbClr val="65A7B7">
              <a:alpha val="4000"/>
            </a:srgbClr>
          </a:solidFill>
        </p:spPr>
      </p:sp>
      <p:sp>
        <p:nvSpPr>
          <p:cNvPr id="17" name="Text 15"/>
          <p:cNvSpPr/>
          <p:nvPr/>
        </p:nvSpPr>
        <p:spPr>
          <a:xfrm>
            <a:off x="1418336" y="3520520"/>
            <a:ext cx="3166627" cy="603504"/>
          </a:xfrm>
          <a:prstGeom prst="rect">
            <a:avLst/>
          </a:prstGeom>
          <a:noFill/>
        </p:spPr>
        <p:txBody>
          <a:bodyPr wrap="square" lIns="127000" tIns="127000" rIns="127000" bIns="127000" rtlCol="0" anchor="t">
            <a:spAutoFit/>
          </a:bodyPr>
          <a:lstStyle/>
          <a:p>
            <a:pPr marL="0" indent="0">
              <a:lnSpc>
                <a:spcPct val="92000"/>
              </a:lnSpc>
              <a:buNone/>
            </a:pPr>
            <a:r>
              <a:rPr lang="en-US" sz="900" b="1" dirty="0">
                <a:solidFill>
                  <a:srgbClr val="000000"/>
                </a:solidFill>
                <a:latin typeface="微软雅黑" pitchFamily="34" charset="0"/>
                <a:ea typeface="微软雅黑" pitchFamily="34" charset="-122"/>
                <a:cs typeface="微软雅黑" pitchFamily="34" charset="-120"/>
              </a:rPr>
              <a:t>注意药物用法</a:t>
            </a:r>
            <a:endParaRPr lang="en-US" sz="1500" dirty="0"/>
          </a:p>
          <a:p>
            <a:pPr marL="0" indent="0">
              <a:lnSpc>
                <a:spcPct val="92000"/>
              </a:lnSpc>
              <a:buNone/>
            </a:pPr>
            <a:endParaRPr lang="en-US" sz="1500" dirty="0"/>
          </a:p>
        </p:txBody>
      </p:sp>
      <p:sp>
        <p:nvSpPr>
          <p:cNvPr id="18" name="Text 16"/>
          <p:cNvSpPr/>
          <p:nvPr/>
        </p:nvSpPr>
        <p:spPr>
          <a:xfrm>
            <a:off x="786398" y="4124024"/>
            <a:ext cx="3882879" cy="813816"/>
          </a:xfrm>
          <a:prstGeom prst="rect">
            <a:avLst/>
          </a:prstGeom>
          <a:noFill/>
        </p:spPr>
        <p:txBody>
          <a:bodyPr wrap="square" lIns="127000" tIns="127000" rIns="127000" bIns="127000" rtlCol="0" anchor="t">
            <a:spAutoFit/>
          </a:bodyPr>
          <a:lstStyle/>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一般宜从小剂量开始，逐渐增加剂量，以既能控制发作，又不产生毒性反应的最小有效剂量为宜。</a:t>
            </a:r>
            <a:endParaRPr lang="en-US" sz="1500" dirty="0"/>
          </a:p>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注意不同药物的半衰期和剂量调整。</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19" name="Shape 17"/>
          <p:cNvSpPr/>
          <p:nvPr/>
        </p:nvSpPr>
        <p:spPr>
          <a:xfrm>
            <a:off x="786398" y="3602054"/>
            <a:ext cx="512289" cy="485394"/>
          </a:xfrm>
          <a:custGeom>
            <a:avLst/>
            <a:gdLst/>
            <a:ahLst/>
            <a:cxnLst/>
            <a:rect l="l" t="t" r="r" b="b"/>
            <a:pathLst>
              <a:path w="512289" h="485394">
                <a:moveTo>
                  <a:pt x="195663" y="0"/>
                </a:moveTo>
                <a:lnTo>
                  <a:pt x="316626" y="0"/>
                </a:lnTo>
                <a:quadBezTo>
                  <a:pt x="512289" y="0"/>
                  <a:pt x="512289" y="195663"/>
                </a:quadBezTo>
                <a:lnTo>
                  <a:pt x="512289" y="289731"/>
                </a:lnTo>
                <a:quadBezTo>
                  <a:pt x="512289" y="485394"/>
                  <a:pt x="316626" y="485394"/>
                </a:quadBezTo>
                <a:lnTo>
                  <a:pt x="195663" y="485394"/>
                </a:lnTo>
                <a:quadBezTo>
                  <a:pt x="0" y="485394"/>
                  <a:pt x="0" y="289731"/>
                </a:quadBezTo>
                <a:lnTo>
                  <a:pt x="0" y="195663"/>
                </a:lnTo>
                <a:quadBezTo>
                  <a:pt x="0" y="0"/>
                  <a:pt x="195663" y="0"/>
                </a:quadBezTo>
                <a:close/>
              </a:path>
            </a:pathLst>
          </a:custGeom>
          <a:solidFill>
            <a:srgbClr val="65A7B7"/>
          </a:solidFill>
        </p:spPr>
      </p:sp>
      <p:sp>
        <p:nvSpPr>
          <p:cNvPr id="20" name="Text 18"/>
          <p:cNvSpPr/>
          <p:nvPr/>
        </p:nvSpPr>
        <p:spPr>
          <a:xfrm>
            <a:off x="520344" y="3647774"/>
            <a:ext cx="102611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5</a:t>
            </a:r>
            <a:endParaRPr lang="en-US" sz="1500" dirty="0"/>
          </a:p>
        </p:txBody>
      </p:sp>
      <p:sp>
        <p:nvSpPr>
          <p:cNvPr id="21" name="Shape 19"/>
          <p:cNvSpPr/>
          <p:nvPr/>
        </p:nvSpPr>
        <p:spPr>
          <a:xfrm>
            <a:off x="5313199" y="1121501"/>
            <a:ext cx="3310457" cy="568004"/>
          </a:xfrm>
          <a:custGeom>
            <a:avLst/>
            <a:gdLst/>
            <a:ahLst/>
            <a:cxnLst/>
            <a:rect l="l" t="t" r="r" b="b"/>
            <a:pathLst>
              <a:path w="3310457" h="568004">
                <a:moveTo>
                  <a:pt x="0" y="0"/>
                </a:moveTo>
                <a:lnTo>
                  <a:pt x="3310457" y="0"/>
                </a:lnTo>
                <a:lnTo>
                  <a:pt x="3310457" y="568004"/>
                </a:lnTo>
                <a:lnTo>
                  <a:pt x="0" y="568004"/>
                </a:lnTo>
                <a:close/>
              </a:path>
            </a:pathLst>
          </a:custGeom>
          <a:solidFill>
            <a:srgbClr val="65A7B7">
              <a:alpha val="4000"/>
            </a:srgbClr>
          </a:solidFill>
        </p:spPr>
      </p:sp>
      <p:sp>
        <p:nvSpPr>
          <p:cNvPr id="22" name="Text 20"/>
          <p:cNvSpPr/>
          <p:nvPr/>
        </p:nvSpPr>
        <p:spPr>
          <a:xfrm>
            <a:off x="5372715" y="1086001"/>
            <a:ext cx="3166627" cy="603504"/>
          </a:xfrm>
          <a:prstGeom prst="rect">
            <a:avLst/>
          </a:prstGeom>
          <a:noFill/>
        </p:spPr>
        <p:txBody>
          <a:bodyPr wrap="square" lIns="127000" tIns="127000" rIns="127000" bIns="127000" rtlCol="0" anchor="t">
            <a:spAutoFit/>
          </a:bodyPr>
          <a:lstStyle/>
          <a:p>
            <a:pPr marL="0" indent="0">
              <a:lnSpc>
                <a:spcPct val="92000"/>
              </a:lnSpc>
              <a:buNone/>
            </a:pPr>
            <a:r>
              <a:rPr lang="en-US" sz="900" b="1" dirty="0">
                <a:solidFill>
                  <a:srgbClr val="000000"/>
                </a:solidFill>
                <a:latin typeface="微软雅黑" pitchFamily="34" charset="0"/>
                <a:ea typeface="微软雅黑" pitchFamily="34" charset="-122"/>
                <a:cs typeface="微软雅黑" pitchFamily="34" charset="-120"/>
              </a:rPr>
              <a:t>根据癫痫发作类型选用抗癫痫药物</a:t>
            </a:r>
            <a:endParaRPr lang="en-US" sz="1500" dirty="0"/>
          </a:p>
          <a:p>
            <a:pPr marL="0" indent="0">
              <a:lnSpc>
                <a:spcPct val="92000"/>
              </a:lnSpc>
              <a:buNone/>
            </a:pPr>
            <a:endParaRPr lang="en-US" sz="1500" dirty="0"/>
          </a:p>
        </p:txBody>
      </p:sp>
      <p:sp>
        <p:nvSpPr>
          <p:cNvPr id="23" name="Text 21"/>
          <p:cNvSpPr/>
          <p:nvPr/>
        </p:nvSpPr>
        <p:spPr>
          <a:xfrm>
            <a:off x="4740777" y="1689505"/>
            <a:ext cx="3882879" cy="813816"/>
          </a:xfrm>
          <a:prstGeom prst="rect">
            <a:avLst/>
          </a:prstGeom>
          <a:noFill/>
        </p:spPr>
        <p:txBody>
          <a:bodyPr wrap="square" lIns="127000" tIns="127000" rIns="127000" bIns="127000" rtlCol="0" anchor="t">
            <a:spAutoFit/>
          </a:bodyPr>
          <a:lstStyle/>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正确选用抗癫痫药物的前提是正确诊断和判断发作类型或癫痫综合征。</a:t>
            </a:r>
            <a:endParaRPr lang="en-US" sz="1500" dirty="0"/>
          </a:p>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应由专业临床医生指导，根据癫痫发作类型选用有效、安全、价廉和来源有保证的药物。</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24" name="Shape 22"/>
          <p:cNvSpPr/>
          <p:nvPr/>
        </p:nvSpPr>
        <p:spPr>
          <a:xfrm>
            <a:off x="4740777" y="1167535"/>
            <a:ext cx="512289" cy="485394"/>
          </a:xfrm>
          <a:custGeom>
            <a:avLst/>
            <a:gdLst/>
            <a:ahLst/>
            <a:cxnLst/>
            <a:rect l="l" t="t" r="r" b="b"/>
            <a:pathLst>
              <a:path w="512289" h="485394">
                <a:moveTo>
                  <a:pt x="195663" y="0"/>
                </a:moveTo>
                <a:lnTo>
                  <a:pt x="316626" y="0"/>
                </a:lnTo>
                <a:quadBezTo>
                  <a:pt x="512289" y="0"/>
                  <a:pt x="512289" y="195663"/>
                </a:quadBezTo>
                <a:lnTo>
                  <a:pt x="512289" y="289731"/>
                </a:lnTo>
                <a:quadBezTo>
                  <a:pt x="512289" y="485394"/>
                  <a:pt x="316626" y="485394"/>
                </a:quadBezTo>
                <a:lnTo>
                  <a:pt x="195663" y="485394"/>
                </a:lnTo>
                <a:quadBezTo>
                  <a:pt x="0" y="485394"/>
                  <a:pt x="0" y="289731"/>
                </a:quadBezTo>
                <a:lnTo>
                  <a:pt x="0" y="195663"/>
                </a:lnTo>
                <a:quadBezTo>
                  <a:pt x="0" y="0"/>
                  <a:pt x="195663" y="0"/>
                </a:quadBezTo>
                <a:close/>
              </a:path>
            </a:pathLst>
          </a:custGeom>
          <a:solidFill>
            <a:srgbClr val="65A7B7"/>
          </a:solidFill>
        </p:spPr>
      </p:sp>
      <p:sp>
        <p:nvSpPr>
          <p:cNvPr id="25" name="Text 23"/>
          <p:cNvSpPr/>
          <p:nvPr/>
        </p:nvSpPr>
        <p:spPr>
          <a:xfrm>
            <a:off x="4474723" y="1213255"/>
            <a:ext cx="102611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2</a:t>
            </a:r>
            <a:endParaRPr lang="en-US" sz="1500" dirty="0"/>
          </a:p>
        </p:txBody>
      </p:sp>
      <p:sp>
        <p:nvSpPr>
          <p:cNvPr id="26" name="Shape 24"/>
          <p:cNvSpPr/>
          <p:nvPr/>
        </p:nvSpPr>
        <p:spPr>
          <a:xfrm>
            <a:off x="5313199" y="2723385"/>
            <a:ext cx="3310457" cy="568004"/>
          </a:xfrm>
          <a:custGeom>
            <a:avLst/>
            <a:gdLst/>
            <a:ahLst/>
            <a:cxnLst/>
            <a:rect l="l" t="t" r="r" b="b"/>
            <a:pathLst>
              <a:path w="3310457" h="568004">
                <a:moveTo>
                  <a:pt x="0" y="0"/>
                </a:moveTo>
                <a:lnTo>
                  <a:pt x="3310457" y="0"/>
                </a:lnTo>
                <a:lnTo>
                  <a:pt x="3310457" y="568004"/>
                </a:lnTo>
                <a:lnTo>
                  <a:pt x="0" y="568004"/>
                </a:lnTo>
                <a:close/>
              </a:path>
            </a:pathLst>
          </a:custGeom>
          <a:solidFill>
            <a:srgbClr val="65A7B7">
              <a:alpha val="4000"/>
            </a:srgbClr>
          </a:solidFill>
        </p:spPr>
      </p:sp>
      <p:sp>
        <p:nvSpPr>
          <p:cNvPr id="27" name="Text 25"/>
          <p:cNvSpPr/>
          <p:nvPr/>
        </p:nvSpPr>
        <p:spPr>
          <a:xfrm>
            <a:off x="5372715" y="2687885"/>
            <a:ext cx="3166627" cy="603504"/>
          </a:xfrm>
          <a:prstGeom prst="rect">
            <a:avLst/>
          </a:prstGeom>
          <a:noFill/>
        </p:spPr>
        <p:txBody>
          <a:bodyPr wrap="square" lIns="127000" tIns="127000" rIns="127000" bIns="127000" rtlCol="0" anchor="t">
            <a:spAutoFit/>
          </a:bodyPr>
          <a:lstStyle/>
          <a:p>
            <a:pPr marL="0" indent="0">
              <a:lnSpc>
                <a:spcPct val="92000"/>
              </a:lnSpc>
              <a:buNone/>
            </a:pPr>
            <a:r>
              <a:rPr lang="en-US" sz="900" b="1" dirty="0">
                <a:solidFill>
                  <a:srgbClr val="000000"/>
                </a:solidFill>
                <a:latin typeface="微软雅黑" pitchFamily="34" charset="0"/>
                <a:ea typeface="微软雅黑" pitchFamily="34" charset="-122"/>
                <a:cs typeface="微软雅黑" pitchFamily="34" charset="-120"/>
              </a:rPr>
              <a:t>个体化治疗</a:t>
            </a:r>
            <a:endParaRPr lang="en-US" sz="1500" dirty="0"/>
          </a:p>
          <a:p>
            <a:pPr marL="0" indent="0">
              <a:lnSpc>
                <a:spcPct val="92000"/>
              </a:lnSpc>
              <a:buNone/>
            </a:pPr>
            <a:endParaRPr lang="en-US" sz="1500" dirty="0"/>
          </a:p>
        </p:txBody>
      </p:sp>
      <p:sp>
        <p:nvSpPr>
          <p:cNvPr id="28" name="Text 26"/>
          <p:cNvSpPr/>
          <p:nvPr/>
        </p:nvSpPr>
        <p:spPr>
          <a:xfrm>
            <a:off x="4740777" y="3291389"/>
            <a:ext cx="3882879" cy="813816"/>
          </a:xfrm>
          <a:prstGeom prst="rect">
            <a:avLst/>
          </a:prstGeom>
          <a:noFill/>
        </p:spPr>
        <p:txBody>
          <a:bodyPr wrap="square" lIns="127000" tIns="127000" rIns="127000" bIns="127000" rtlCol="0" anchor="t">
            <a:spAutoFit/>
          </a:bodyPr>
          <a:lstStyle/>
          <a:p>
            <a:pPr marL="0" indent="0">
              <a:lnSpc>
                <a:spcPct val="92000"/>
              </a:lnSpc>
              <a:buNone/>
            </a:pPr>
            <a:r>
              <a:rPr lang="en-US" sz="900" dirty="0">
                <a:solidFill>
                  <a:srgbClr val="000000"/>
                </a:solidFill>
                <a:latin typeface="微软雅黑" pitchFamily="34" charset="0"/>
                <a:ea typeface="微软雅黑" pitchFamily="34" charset="-122"/>
                <a:cs typeface="微软雅黑" pitchFamily="34" charset="-120"/>
              </a:rPr>
              <a:t>由于癫痫患者个体化差异较大，用药需采取个体化原则，临床注意监控疗效及药物毒副作用，及时调整剂量。</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29" name="Shape 27"/>
          <p:cNvSpPr/>
          <p:nvPr/>
        </p:nvSpPr>
        <p:spPr>
          <a:xfrm>
            <a:off x="4740777" y="2769419"/>
            <a:ext cx="512289" cy="485394"/>
          </a:xfrm>
          <a:custGeom>
            <a:avLst/>
            <a:gdLst/>
            <a:ahLst/>
            <a:cxnLst/>
            <a:rect l="l" t="t" r="r" b="b"/>
            <a:pathLst>
              <a:path w="512289" h="485394">
                <a:moveTo>
                  <a:pt x="195663" y="0"/>
                </a:moveTo>
                <a:lnTo>
                  <a:pt x="316626" y="0"/>
                </a:lnTo>
                <a:quadBezTo>
                  <a:pt x="512289" y="0"/>
                  <a:pt x="512289" y="195663"/>
                </a:quadBezTo>
                <a:lnTo>
                  <a:pt x="512289" y="289731"/>
                </a:lnTo>
                <a:quadBezTo>
                  <a:pt x="512289" y="485394"/>
                  <a:pt x="316626" y="485394"/>
                </a:quadBezTo>
                <a:lnTo>
                  <a:pt x="195663" y="485394"/>
                </a:lnTo>
                <a:quadBezTo>
                  <a:pt x="0" y="485394"/>
                  <a:pt x="0" y="289731"/>
                </a:quadBezTo>
                <a:lnTo>
                  <a:pt x="0" y="195663"/>
                </a:lnTo>
                <a:quadBezTo>
                  <a:pt x="0" y="0"/>
                  <a:pt x="195663" y="0"/>
                </a:quadBezTo>
                <a:close/>
              </a:path>
            </a:pathLst>
          </a:custGeom>
          <a:solidFill>
            <a:srgbClr val="65A7B7"/>
          </a:solidFill>
        </p:spPr>
      </p:sp>
      <p:sp>
        <p:nvSpPr>
          <p:cNvPr id="30" name="Text 28"/>
          <p:cNvSpPr/>
          <p:nvPr/>
        </p:nvSpPr>
        <p:spPr>
          <a:xfrm>
            <a:off x="4474723" y="2815139"/>
            <a:ext cx="1026110" cy="393192"/>
          </a:xfrm>
          <a:prstGeom prst="rect">
            <a:avLst/>
          </a:prstGeom>
          <a:noFill/>
        </p:spPr>
        <p:txBody>
          <a:bodyPr wrap="square" lIns="127000" tIns="127000" rIns="127000" bIns="127000" rtlCol="0" anchor="t">
            <a:spAutoFit/>
          </a:bodyPr>
          <a:lstStyle/>
          <a:p>
            <a:pPr marL="0" indent="0" algn="ctr">
              <a:lnSpc>
                <a:spcPct val="92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4</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癫痫治疗中存在的问题</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584474" y="2300661"/>
            <a:ext cx="1599453" cy="356995"/>
          </a:xfrm>
          <a:custGeom>
            <a:avLst/>
            <a:gdLst/>
            <a:ahLst/>
            <a:cxnLst/>
            <a:rect l="l" t="t" r="r" b="b"/>
            <a:pathLst>
              <a:path w="1599453" h="356995">
                <a:moveTo>
                  <a:pt x="0" y="0"/>
                </a:moveTo>
                <a:lnTo>
                  <a:pt x="1599453" y="0"/>
                </a:lnTo>
                <a:lnTo>
                  <a:pt x="1599453" y="356995"/>
                </a:lnTo>
                <a:lnTo>
                  <a:pt x="0" y="356995"/>
                </a:lnTo>
                <a:close/>
              </a:path>
            </a:pathLst>
          </a:custGeom>
          <a:solidFill>
            <a:srgbClr val="65A7B7"/>
          </a:solidFill>
        </p:spPr>
      </p:sp>
      <p:sp>
        <p:nvSpPr>
          <p:cNvPr id="7" name="Text 5"/>
          <p:cNvSpPr/>
          <p:nvPr/>
        </p:nvSpPr>
        <p:spPr>
          <a:xfrm>
            <a:off x="584474" y="2643312"/>
            <a:ext cx="1599453"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不重视根据癫痫发作类型选用抗癫痫药物</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8" name="Text 6"/>
          <p:cNvSpPr/>
          <p:nvPr/>
        </p:nvSpPr>
        <p:spPr>
          <a:xfrm>
            <a:off x="584474" y="3432744"/>
            <a:ext cx="1599453" cy="1280160"/>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706E6E"/>
                </a:solidFill>
                <a:latin typeface="微软雅黑" pitchFamily="34" charset="0"/>
                <a:ea typeface="微软雅黑" pitchFamily="34" charset="-122"/>
                <a:cs typeface="微软雅黑" pitchFamily="34" charset="-120"/>
              </a:rPr>
              <a:t>国内不太重视发作类型及综合征的判断，有时即使正确判断了发作类型，但有的医生时常习惯于对任何类型的发作都选用一种抗癫痫药物。</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9" name="Text 7"/>
          <p:cNvSpPr/>
          <p:nvPr/>
        </p:nvSpPr>
        <p:spPr>
          <a:xfrm>
            <a:off x="584474" y="2300661"/>
            <a:ext cx="1599453"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0" name="Shape 8"/>
          <p:cNvSpPr/>
          <p:nvPr/>
        </p:nvSpPr>
        <p:spPr>
          <a:xfrm>
            <a:off x="2183927" y="2026341"/>
            <a:ext cx="1599453" cy="356995"/>
          </a:xfrm>
          <a:custGeom>
            <a:avLst/>
            <a:gdLst/>
            <a:ahLst/>
            <a:cxnLst/>
            <a:rect l="l" t="t" r="r" b="b"/>
            <a:pathLst>
              <a:path w="1599453" h="356995">
                <a:moveTo>
                  <a:pt x="0" y="0"/>
                </a:moveTo>
                <a:lnTo>
                  <a:pt x="1599453" y="0"/>
                </a:lnTo>
                <a:lnTo>
                  <a:pt x="1599453" y="356995"/>
                </a:lnTo>
                <a:lnTo>
                  <a:pt x="0" y="356995"/>
                </a:lnTo>
                <a:close/>
              </a:path>
            </a:pathLst>
          </a:custGeom>
          <a:solidFill>
            <a:srgbClr val="65A7B7"/>
          </a:solidFill>
        </p:spPr>
      </p:sp>
      <p:sp>
        <p:nvSpPr>
          <p:cNvPr id="11" name="Text 9"/>
          <p:cNvSpPr/>
          <p:nvPr/>
        </p:nvSpPr>
        <p:spPr>
          <a:xfrm>
            <a:off x="2183927" y="2368992"/>
            <a:ext cx="1599453"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用药剂量偏低</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2" name="Text 10"/>
          <p:cNvSpPr/>
          <p:nvPr/>
        </p:nvSpPr>
        <p:spPr>
          <a:xfrm>
            <a:off x="2183927" y="3158424"/>
            <a:ext cx="1599453"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706E6E"/>
                </a:solidFill>
                <a:latin typeface="微软雅黑" pitchFamily="34" charset="0"/>
                <a:ea typeface="微软雅黑" pitchFamily="34" charset="-122"/>
                <a:cs typeface="微软雅黑" pitchFamily="34" charset="-120"/>
              </a:rPr>
              <a:t>实际治疗中，每个病人对抗痫药物的反应不同，有的患者血药浓度低于“有效浓度”即已完全控制癫痫发作。</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3" name="Text 11"/>
          <p:cNvSpPr/>
          <p:nvPr/>
        </p:nvSpPr>
        <p:spPr>
          <a:xfrm>
            <a:off x="2183927" y="2026341"/>
            <a:ext cx="1599453"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4" name="Shape 12"/>
          <p:cNvSpPr/>
          <p:nvPr/>
        </p:nvSpPr>
        <p:spPr>
          <a:xfrm>
            <a:off x="3783380" y="1741861"/>
            <a:ext cx="1599453" cy="356995"/>
          </a:xfrm>
          <a:custGeom>
            <a:avLst/>
            <a:gdLst/>
            <a:ahLst/>
            <a:cxnLst/>
            <a:rect l="l" t="t" r="r" b="b"/>
            <a:pathLst>
              <a:path w="1599453" h="356995">
                <a:moveTo>
                  <a:pt x="0" y="0"/>
                </a:moveTo>
                <a:lnTo>
                  <a:pt x="1599453" y="0"/>
                </a:lnTo>
                <a:lnTo>
                  <a:pt x="1599453" y="356995"/>
                </a:lnTo>
                <a:lnTo>
                  <a:pt x="0" y="356995"/>
                </a:lnTo>
                <a:close/>
              </a:path>
            </a:pathLst>
          </a:custGeom>
          <a:solidFill>
            <a:srgbClr val="65A7B7"/>
          </a:solidFill>
        </p:spPr>
      </p:sp>
      <p:sp>
        <p:nvSpPr>
          <p:cNvPr id="15" name="Text 13"/>
          <p:cNvSpPr/>
          <p:nvPr/>
        </p:nvSpPr>
        <p:spPr>
          <a:xfrm>
            <a:off x="3783380" y="2084512"/>
            <a:ext cx="1599453"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不合理的多药治疗</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6" name="Text 14"/>
          <p:cNvSpPr/>
          <p:nvPr/>
        </p:nvSpPr>
        <p:spPr>
          <a:xfrm>
            <a:off x="3783380" y="2873944"/>
            <a:ext cx="1599453" cy="1280160"/>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706E6E"/>
                </a:solidFill>
                <a:latin typeface="微软雅黑" pitchFamily="34" charset="0"/>
                <a:ea typeface="微软雅黑" pitchFamily="34" charset="-122"/>
                <a:cs typeface="微软雅黑" pitchFamily="34" charset="-120"/>
              </a:rPr>
              <a:t>国际上主张首选单药治疗，单药治疗的优点在于依从性好，无药物间相互作用，不良反应少，治疗费用低。</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7" name="Text 15"/>
          <p:cNvSpPr/>
          <p:nvPr/>
        </p:nvSpPr>
        <p:spPr>
          <a:xfrm>
            <a:off x="3783380" y="1741861"/>
            <a:ext cx="1599453"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03</a:t>
            </a:r>
            <a:endParaRPr lang="en-US" sz="1500" dirty="0"/>
          </a:p>
        </p:txBody>
      </p:sp>
      <p:sp>
        <p:nvSpPr>
          <p:cNvPr id="18" name="Shape 16"/>
          <p:cNvSpPr/>
          <p:nvPr/>
        </p:nvSpPr>
        <p:spPr>
          <a:xfrm>
            <a:off x="5382833" y="1501408"/>
            <a:ext cx="1599453" cy="356995"/>
          </a:xfrm>
          <a:custGeom>
            <a:avLst/>
            <a:gdLst/>
            <a:ahLst/>
            <a:cxnLst/>
            <a:rect l="l" t="t" r="r" b="b"/>
            <a:pathLst>
              <a:path w="1599453" h="356995">
                <a:moveTo>
                  <a:pt x="0" y="0"/>
                </a:moveTo>
                <a:lnTo>
                  <a:pt x="1599453" y="0"/>
                </a:lnTo>
                <a:lnTo>
                  <a:pt x="1599453" y="356995"/>
                </a:lnTo>
                <a:lnTo>
                  <a:pt x="0" y="356995"/>
                </a:lnTo>
                <a:close/>
              </a:path>
            </a:pathLst>
          </a:custGeom>
          <a:solidFill>
            <a:srgbClr val="65A7B7"/>
          </a:solidFill>
        </p:spPr>
      </p:sp>
      <p:sp>
        <p:nvSpPr>
          <p:cNvPr id="19" name="Text 17"/>
          <p:cNvSpPr/>
          <p:nvPr/>
        </p:nvSpPr>
        <p:spPr>
          <a:xfrm>
            <a:off x="5382833" y="1844059"/>
            <a:ext cx="1599453"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频繁换药、不正规服药</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0" name="Text 18"/>
          <p:cNvSpPr/>
          <p:nvPr/>
        </p:nvSpPr>
        <p:spPr>
          <a:xfrm>
            <a:off x="5382833" y="2633491"/>
            <a:ext cx="1599453" cy="1280160"/>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706E6E"/>
                </a:solidFill>
                <a:latin typeface="微软雅黑" pitchFamily="34" charset="0"/>
                <a:ea typeface="微软雅黑" pitchFamily="34" charset="-122"/>
                <a:cs typeface="微软雅黑" pitchFamily="34" charset="-120"/>
              </a:rPr>
              <a:t>频繁换药和不正规服药是癫痫治疗中非常避讳的行为，会导致治疗效果不佳。</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1" name="Text 19"/>
          <p:cNvSpPr/>
          <p:nvPr/>
        </p:nvSpPr>
        <p:spPr>
          <a:xfrm>
            <a:off x="5382833" y="1501408"/>
            <a:ext cx="1599453"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04</a:t>
            </a:r>
            <a:endParaRPr lang="en-US" sz="1500" dirty="0"/>
          </a:p>
        </p:txBody>
      </p:sp>
      <p:sp>
        <p:nvSpPr>
          <p:cNvPr id="22" name="Shape 20"/>
          <p:cNvSpPr/>
          <p:nvPr/>
        </p:nvSpPr>
        <p:spPr>
          <a:xfrm>
            <a:off x="6982286" y="1216928"/>
            <a:ext cx="1599453" cy="356995"/>
          </a:xfrm>
          <a:custGeom>
            <a:avLst/>
            <a:gdLst/>
            <a:ahLst/>
            <a:cxnLst/>
            <a:rect l="l" t="t" r="r" b="b"/>
            <a:pathLst>
              <a:path w="1599453" h="356995">
                <a:moveTo>
                  <a:pt x="0" y="0"/>
                </a:moveTo>
                <a:lnTo>
                  <a:pt x="1599453" y="0"/>
                </a:lnTo>
                <a:lnTo>
                  <a:pt x="1599453" y="356995"/>
                </a:lnTo>
                <a:lnTo>
                  <a:pt x="0" y="356995"/>
                </a:lnTo>
                <a:close/>
              </a:path>
            </a:pathLst>
          </a:custGeom>
          <a:solidFill>
            <a:srgbClr val="65A7B7"/>
          </a:solidFill>
        </p:spPr>
      </p:sp>
      <p:sp>
        <p:nvSpPr>
          <p:cNvPr id="23" name="Text 21"/>
          <p:cNvSpPr/>
          <p:nvPr/>
        </p:nvSpPr>
        <p:spPr>
          <a:xfrm>
            <a:off x="6982286" y="1559579"/>
            <a:ext cx="1599453"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以纯中药为名，暗中加用西药</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4" name="Text 22"/>
          <p:cNvSpPr/>
          <p:nvPr/>
        </p:nvSpPr>
        <p:spPr>
          <a:xfrm>
            <a:off x="6982286" y="2349011"/>
            <a:ext cx="1599453" cy="1280160"/>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706E6E"/>
                </a:solidFill>
                <a:latin typeface="微软雅黑" pitchFamily="34" charset="0"/>
                <a:ea typeface="微软雅黑" pitchFamily="34" charset="-122"/>
                <a:cs typeface="微软雅黑" pitchFamily="34" charset="-120"/>
              </a:rPr>
              <a:t>这种做法侵害了患者的知情权，一旦出现不良反应或过敏反应，情况不明会延误治疗。</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5" name="Text 23"/>
          <p:cNvSpPr/>
          <p:nvPr/>
        </p:nvSpPr>
        <p:spPr>
          <a:xfrm>
            <a:off x="6982286" y="1216928"/>
            <a:ext cx="1599453"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05</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癫痫治疗的特殊考虑</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983524" y="941142"/>
            <a:ext cx="3291208" cy="1630608"/>
          </a:xfrm>
          <a:custGeom>
            <a:avLst/>
            <a:gdLst/>
            <a:ahLst/>
            <a:cxnLst/>
            <a:rect l="l" t="t" r="r" b="b"/>
            <a:pathLst>
              <a:path w="3291208" h="1630608">
                <a:moveTo>
                  <a:pt x="0" y="0"/>
                </a:moveTo>
                <a:lnTo>
                  <a:pt x="3291208" y="0"/>
                </a:lnTo>
                <a:lnTo>
                  <a:pt x="3291208" y="1630608"/>
                </a:lnTo>
                <a:lnTo>
                  <a:pt x="0" y="1630608"/>
                </a:lnTo>
                <a:close/>
              </a:path>
            </a:pathLst>
          </a:custGeom>
          <a:solidFill>
            <a:srgbClr val="FFFFFF">
              <a:alpha val="0"/>
            </a:srgbClr>
          </a:solidFill>
          <a:ln w="9525">
            <a:solidFill>
              <a:srgbClr val="000000"/>
            </a:solidFill>
            <a:prstDash val="solid"/>
          </a:ln>
        </p:spPr>
      </p:sp>
      <p:sp>
        <p:nvSpPr>
          <p:cNvPr id="7" name="Shape 5"/>
          <p:cNvSpPr/>
          <p:nvPr/>
        </p:nvSpPr>
        <p:spPr>
          <a:xfrm>
            <a:off x="876500" y="819150"/>
            <a:ext cx="3306793" cy="1676328"/>
          </a:xfrm>
          <a:custGeom>
            <a:avLst/>
            <a:gdLst/>
            <a:ahLst/>
            <a:cxnLst/>
            <a:rect l="l" t="t" r="r" b="b"/>
            <a:pathLst>
              <a:path w="3306793" h="1676328">
                <a:moveTo>
                  <a:pt x="0" y="0"/>
                </a:moveTo>
                <a:lnTo>
                  <a:pt x="3306793" y="0"/>
                </a:lnTo>
                <a:lnTo>
                  <a:pt x="3306793" y="1676328"/>
                </a:lnTo>
                <a:lnTo>
                  <a:pt x="0" y="1676328"/>
                </a:lnTo>
                <a:close/>
              </a:path>
            </a:pathLst>
          </a:custGeom>
          <a:solidFill>
            <a:srgbClr val="FFFFFF"/>
          </a:solidFill>
          <a:ln w="9525">
            <a:solidFill>
              <a:srgbClr val="000000"/>
            </a:solidFill>
            <a:prstDash val="solid"/>
          </a:ln>
        </p:spPr>
      </p:sp>
      <p:sp>
        <p:nvSpPr>
          <p:cNvPr id="8" name="Text 6"/>
          <p:cNvSpPr/>
          <p:nvPr/>
        </p:nvSpPr>
        <p:spPr>
          <a:xfrm>
            <a:off x="1219372" y="901446"/>
            <a:ext cx="296392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手术治疗</a:t>
            </a:r>
            <a:endParaRPr lang="en-US" sz="1500" dirty="0"/>
          </a:p>
        </p:txBody>
      </p:sp>
      <p:sp>
        <p:nvSpPr>
          <p:cNvPr id="9" name="Text 7"/>
          <p:cNvSpPr/>
          <p:nvPr/>
        </p:nvSpPr>
        <p:spPr>
          <a:xfrm>
            <a:off x="1039806" y="1358646"/>
            <a:ext cx="3143486"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050" dirty="0">
                <a:solidFill>
                  <a:srgbClr val="000000"/>
                </a:solidFill>
                <a:latin typeface="微软雅黑" pitchFamily="34" charset="0"/>
                <a:ea typeface="微软雅黑" pitchFamily="34" charset="-122"/>
                <a:cs typeface="微软雅黑" pitchFamily="34" charset="-120"/>
              </a:rPr>
              <a:t>手术治疗主要适用于难治性癫痫，手术后仍需要继续服用抗癫痫药物以达到完全控制发作的目的。</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0" name="Shape 8"/>
          <p:cNvSpPr/>
          <p:nvPr/>
        </p:nvSpPr>
        <p:spPr>
          <a:xfrm>
            <a:off x="1039806" y="1054709"/>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65A7B7"/>
          </a:solidFill>
        </p:spPr>
      </p:sp>
      <p:sp>
        <p:nvSpPr>
          <p:cNvPr id="11" name="Shape 9"/>
          <p:cNvSpPr/>
          <p:nvPr/>
        </p:nvSpPr>
        <p:spPr>
          <a:xfrm>
            <a:off x="-30480" y="4932045"/>
            <a:ext cx="9212580" cy="266700"/>
          </a:xfrm>
          <a:custGeom>
            <a:avLst/>
            <a:gdLst/>
            <a:ahLst/>
            <a:cxnLst/>
            <a:rect l="l" t="t" r="r" b="b"/>
            <a:pathLst>
              <a:path w="9212580" h="266700">
                <a:moveTo>
                  <a:pt x="0" y="0"/>
                </a:moveTo>
                <a:lnTo>
                  <a:pt x="9212580" y="0"/>
                </a:lnTo>
                <a:lnTo>
                  <a:pt x="9212580" y="266700"/>
                </a:lnTo>
                <a:lnTo>
                  <a:pt x="0" y="266700"/>
                </a:lnTo>
                <a:close/>
              </a:path>
            </a:pathLst>
          </a:custGeom>
          <a:solidFill>
            <a:srgbClr val="65A7B7">
              <a:alpha val="52000"/>
            </a:srgbClr>
          </a:solidFill>
        </p:spPr>
      </p:sp>
      <p:sp>
        <p:nvSpPr>
          <p:cNvPr id="12" name="Shape 10"/>
          <p:cNvSpPr/>
          <p:nvPr/>
        </p:nvSpPr>
        <p:spPr>
          <a:xfrm>
            <a:off x="4934294" y="941142"/>
            <a:ext cx="3291208" cy="1630608"/>
          </a:xfrm>
          <a:custGeom>
            <a:avLst/>
            <a:gdLst/>
            <a:ahLst/>
            <a:cxnLst/>
            <a:rect l="l" t="t" r="r" b="b"/>
            <a:pathLst>
              <a:path w="3291208" h="1630608">
                <a:moveTo>
                  <a:pt x="0" y="0"/>
                </a:moveTo>
                <a:lnTo>
                  <a:pt x="3291208" y="0"/>
                </a:lnTo>
                <a:lnTo>
                  <a:pt x="3291208" y="1630608"/>
                </a:lnTo>
                <a:lnTo>
                  <a:pt x="0" y="1630608"/>
                </a:lnTo>
                <a:close/>
              </a:path>
            </a:pathLst>
          </a:custGeom>
          <a:solidFill>
            <a:srgbClr val="FFFFFF">
              <a:alpha val="0"/>
            </a:srgbClr>
          </a:solidFill>
          <a:ln w="9525">
            <a:solidFill>
              <a:srgbClr val="000000"/>
            </a:solidFill>
            <a:prstDash val="solid"/>
          </a:ln>
        </p:spPr>
      </p:sp>
      <p:sp>
        <p:nvSpPr>
          <p:cNvPr id="13" name="Shape 11"/>
          <p:cNvSpPr/>
          <p:nvPr/>
        </p:nvSpPr>
        <p:spPr>
          <a:xfrm>
            <a:off x="4827270" y="819150"/>
            <a:ext cx="3306793" cy="1676328"/>
          </a:xfrm>
          <a:custGeom>
            <a:avLst/>
            <a:gdLst/>
            <a:ahLst/>
            <a:cxnLst/>
            <a:rect l="l" t="t" r="r" b="b"/>
            <a:pathLst>
              <a:path w="3306793" h="1676328">
                <a:moveTo>
                  <a:pt x="0" y="0"/>
                </a:moveTo>
                <a:lnTo>
                  <a:pt x="3306793" y="0"/>
                </a:lnTo>
                <a:lnTo>
                  <a:pt x="3306793" y="1676328"/>
                </a:lnTo>
                <a:lnTo>
                  <a:pt x="0" y="1676328"/>
                </a:lnTo>
                <a:close/>
              </a:path>
            </a:pathLst>
          </a:custGeom>
          <a:solidFill>
            <a:srgbClr val="FFFFFF"/>
          </a:solidFill>
          <a:ln w="9525">
            <a:solidFill>
              <a:srgbClr val="000000"/>
            </a:solidFill>
            <a:prstDash val="solid"/>
          </a:ln>
        </p:spPr>
      </p:sp>
      <p:sp>
        <p:nvSpPr>
          <p:cNvPr id="14" name="Text 12"/>
          <p:cNvSpPr/>
          <p:nvPr/>
        </p:nvSpPr>
        <p:spPr>
          <a:xfrm>
            <a:off x="5170142" y="901446"/>
            <a:ext cx="296392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减药及停药原则</a:t>
            </a:r>
            <a:endParaRPr lang="en-US" sz="1500" dirty="0"/>
          </a:p>
        </p:txBody>
      </p:sp>
      <p:sp>
        <p:nvSpPr>
          <p:cNvPr id="15" name="Text 13"/>
          <p:cNvSpPr/>
          <p:nvPr/>
        </p:nvSpPr>
        <p:spPr>
          <a:xfrm>
            <a:off x="4990576" y="1358646"/>
            <a:ext cx="3143486"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050" dirty="0">
                <a:solidFill>
                  <a:srgbClr val="000000"/>
                </a:solidFill>
                <a:latin typeface="微软雅黑" pitchFamily="34" charset="0"/>
                <a:ea typeface="微软雅黑" pitchFamily="34" charset="-122"/>
                <a:cs typeface="微软雅黑" pitchFamily="34" charset="-120"/>
              </a:rPr>
              <a:t>癫痫完全不发作后，再根据发作类型、以往癫痫发作频率、药物毒副反应的大小，再继续服药3-5年，然后逐渐停药。</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6" name="Shape 14"/>
          <p:cNvSpPr/>
          <p:nvPr/>
        </p:nvSpPr>
        <p:spPr>
          <a:xfrm>
            <a:off x="4990576" y="1054709"/>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65A7B7"/>
          </a:solidFill>
        </p:spPr>
      </p:sp>
      <p:sp>
        <p:nvSpPr>
          <p:cNvPr id="17" name="Shape 15"/>
          <p:cNvSpPr/>
          <p:nvPr/>
        </p:nvSpPr>
        <p:spPr>
          <a:xfrm>
            <a:off x="2682640" y="3009972"/>
            <a:ext cx="3291208" cy="1630608"/>
          </a:xfrm>
          <a:custGeom>
            <a:avLst/>
            <a:gdLst/>
            <a:ahLst/>
            <a:cxnLst/>
            <a:rect l="l" t="t" r="r" b="b"/>
            <a:pathLst>
              <a:path w="3291208" h="1630608">
                <a:moveTo>
                  <a:pt x="0" y="0"/>
                </a:moveTo>
                <a:lnTo>
                  <a:pt x="3291208" y="0"/>
                </a:lnTo>
                <a:lnTo>
                  <a:pt x="3291208" y="1630608"/>
                </a:lnTo>
                <a:lnTo>
                  <a:pt x="0" y="1630608"/>
                </a:lnTo>
                <a:close/>
              </a:path>
            </a:pathLst>
          </a:custGeom>
          <a:solidFill>
            <a:srgbClr val="FFFFFF">
              <a:alpha val="0"/>
            </a:srgbClr>
          </a:solidFill>
          <a:ln w="9525">
            <a:solidFill>
              <a:srgbClr val="000000"/>
            </a:solidFill>
            <a:prstDash val="solid"/>
          </a:ln>
        </p:spPr>
      </p:sp>
      <p:sp>
        <p:nvSpPr>
          <p:cNvPr id="18" name="Shape 16"/>
          <p:cNvSpPr/>
          <p:nvPr/>
        </p:nvSpPr>
        <p:spPr>
          <a:xfrm>
            <a:off x="2575616" y="2887980"/>
            <a:ext cx="3306793" cy="1676328"/>
          </a:xfrm>
          <a:custGeom>
            <a:avLst/>
            <a:gdLst/>
            <a:ahLst/>
            <a:cxnLst/>
            <a:rect l="l" t="t" r="r" b="b"/>
            <a:pathLst>
              <a:path w="3306793" h="1676328">
                <a:moveTo>
                  <a:pt x="0" y="0"/>
                </a:moveTo>
                <a:lnTo>
                  <a:pt x="3306793" y="0"/>
                </a:lnTo>
                <a:lnTo>
                  <a:pt x="3306793" y="1676328"/>
                </a:lnTo>
                <a:lnTo>
                  <a:pt x="0" y="1676328"/>
                </a:lnTo>
                <a:close/>
              </a:path>
            </a:pathLst>
          </a:custGeom>
          <a:solidFill>
            <a:srgbClr val="FFFFFF"/>
          </a:solidFill>
          <a:ln w="9525">
            <a:solidFill>
              <a:srgbClr val="000000"/>
            </a:solidFill>
            <a:prstDash val="solid"/>
          </a:ln>
        </p:spPr>
      </p:sp>
      <p:sp>
        <p:nvSpPr>
          <p:cNvPr id="19" name="Text 17"/>
          <p:cNvSpPr/>
          <p:nvPr/>
        </p:nvSpPr>
        <p:spPr>
          <a:xfrm>
            <a:off x="2918488" y="2970276"/>
            <a:ext cx="296392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撤除抗癫痫药的原则</a:t>
            </a:r>
            <a:endParaRPr lang="en-US" sz="1500" dirty="0"/>
          </a:p>
        </p:txBody>
      </p:sp>
      <p:sp>
        <p:nvSpPr>
          <p:cNvPr id="20" name="Text 18"/>
          <p:cNvSpPr/>
          <p:nvPr/>
        </p:nvSpPr>
        <p:spPr>
          <a:xfrm>
            <a:off x="2738922" y="3427476"/>
            <a:ext cx="3143486"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1050" dirty="0">
                <a:solidFill>
                  <a:srgbClr val="000000"/>
                </a:solidFill>
                <a:latin typeface="微软雅黑" pitchFamily="34" charset="0"/>
                <a:ea typeface="微软雅黑" pitchFamily="34" charset="-122"/>
                <a:cs typeface="微软雅黑" pitchFamily="34" charset="-120"/>
              </a:rPr>
              <a:t>特发性全身强直-痉挛性发作的停药过程不小于1年，失神发作不小于6个月。切忌突然停药，否则会导致癫痫持续状态，甚至威胁生命。</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1" name="Shape 19"/>
          <p:cNvSpPr/>
          <p:nvPr/>
        </p:nvSpPr>
        <p:spPr>
          <a:xfrm>
            <a:off x="2738922" y="3123539"/>
            <a:ext cx="170422" cy="165068"/>
          </a:xfrm>
          <a:custGeom>
            <a:avLst/>
            <a:gdLst/>
            <a:ahLst/>
            <a:cxnLst/>
            <a:rect l="l" t="t" r="r" b="b"/>
            <a:pathLst>
              <a:path w="170422" h="165068">
                <a:moveTo>
                  <a:pt x="20633" y="0"/>
                </a:moveTo>
                <a:lnTo>
                  <a:pt x="149788" y="0"/>
                </a:lnTo>
                <a:quadBezTo>
                  <a:pt x="170422" y="0"/>
                  <a:pt x="170422" y="20633"/>
                </a:quadBezTo>
                <a:lnTo>
                  <a:pt x="170422" y="144434"/>
                </a:lnTo>
                <a:quadBezTo>
                  <a:pt x="170422" y="165068"/>
                  <a:pt x="149788" y="165068"/>
                </a:quadBezTo>
                <a:lnTo>
                  <a:pt x="20633" y="165068"/>
                </a:lnTo>
                <a:quadBezTo>
                  <a:pt x="0" y="165068"/>
                  <a:pt x="0" y="144434"/>
                </a:quadBezTo>
                <a:lnTo>
                  <a:pt x="0" y="20633"/>
                </a:lnTo>
                <a:quadBezTo>
                  <a:pt x="0" y="0"/>
                  <a:pt x="20633" y="0"/>
                </a:quadBezTo>
                <a:close/>
              </a:path>
            </a:pathLst>
          </a:custGeom>
          <a:solidFill>
            <a:srgbClr val="65A7B7"/>
          </a:solid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447 - AmTqW7caqb.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451 - keU_eR2FrY.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455 - pgw3VnEmRv.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癫痫治疗的个体化与观察</a:t>
            </a:r>
            <a:endParaRPr lang="en-US" sz="1500" dirty="0"/>
          </a:p>
          <a:p>
            <a:pPr marL="0" indent="0">
              <a:lnSpc>
                <a:spcPct val="80000"/>
              </a:lnSpc>
              <a:buNone/>
            </a:pPr>
            <a:endParaRPr lang="en-US" sz="1500" dirty="0"/>
          </a:p>
        </p:txBody>
      </p:sp>
      <p:pic>
        <p:nvPicPr>
          <p:cNvPr id="6" name="Image 3" descr="/www/wwwroot/ppt/cache/2024-7-2-12/u-tyq3BJ3Q/1722918870456 - Ow_iVs-xKr.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456 - CEIP-bH_u2.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04</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个体化治疗的重要性</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129618" y="1429023"/>
            <a:ext cx="2282240" cy="2111347"/>
          </a:xfrm>
          <a:custGeom>
            <a:avLst/>
            <a:gdLst/>
            <a:ahLst/>
            <a:cxnLst/>
            <a:rect l="l" t="t" r="r" b="b"/>
            <a:pathLst>
              <a:path w="2282240" h="2111347">
                <a:moveTo>
                  <a:pt x="0" y="1055674"/>
                </a:moveTo>
                <a:cubicBezTo>
                  <a:pt x="0" y="473032"/>
                  <a:pt x="511319" y="0"/>
                  <a:pt x="1141120" y="0"/>
                </a:cubicBezTo>
                <a:cubicBezTo>
                  <a:pt x="1770921" y="0"/>
                  <a:pt x="2282240" y="473032"/>
                  <a:pt x="2282240" y="1055674"/>
                </a:cubicBezTo>
                <a:lnTo>
                  <a:pt x="1141120" y="2111347"/>
                </a:lnTo>
                <a:lnTo>
                  <a:pt x="0" y="1055674"/>
                </a:lnTo>
                <a:close/>
              </a:path>
            </a:pathLst>
          </a:custGeom>
          <a:solidFill>
            <a:srgbClr val="FFFFFF">
              <a:alpha val="0"/>
            </a:srgbClr>
          </a:solidFill>
          <a:ln w="19050">
            <a:solidFill>
              <a:srgbClr val="000000"/>
            </a:solidFill>
            <a:prstDash val="solid"/>
          </a:ln>
        </p:spPr>
      </p:sp>
      <p:sp>
        <p:nvSpPr>
          <p:cNvPr id="7" name="Text 5"/>
          <p:cNvSpPr/>
          <p:nvPr/>
        </p:nvSpPr>
        <p:spPr>
          <a:xfrm>
            <a:off x="1256556" y="1750839"/>
            <a:ext cx="199449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个体差异对治疗的影响</a:t>
            </a:r>
            <a:endParaRPr lang="en-US" sz="1500" dirty="0"/>
          </a:p>
        </p:txBody>
      </p:sp>
      <p:sp>
        <p:nvSpPr>
          <p:cNvPr id="8" name="Text 6"/>
          <p:cNvSpPr/>
          <p:nvPr/>
        </p:nvSpPr>
        <p:spPr>
          <a:xfrm>
            <a:off x="1204125" y="2096077"/>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每位癫痫患者的病情和反应都有所不同，需要个性化的治疗方案。</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个体化治疗可以最大化治疗效果，减少不必要的副作用。</a:t>
            </a:r>
            <a:endParaRPr lang="en-US" sz="1500" dirty="0"/>
          </a:p>
          <a:p>
            <a:pPr marL="0" indent="0">
              <a:lnSpc>
                <a:spcPct val="120000"/>
              </a:lnSpc>
              <a:spcBef>
                <a:spcPts val="375"/>
              </a:spcBef>
              <a:buNone/>
            </a:pPr>
            <a:endParaRPr lang="en-US" sz="1500" dirty="0"/>
          </a:p>
        </p:txBody>
      </p:sp>
      <p:pic>
        <p:nvPicPr>
          <p:cNvPr id="9" name="Image 0" descr="/www/wwwroot/ppt/cache/2024-7-2-12/u-tyq3BJ3Q/1722918870459 - 2L-K-eqho-.png"/>
          <p:cNvPicPr>
            <a:picLocks noChangeAspect="1"/>
          </p:cNvPicPr>
          <p:nvPr/>
        </p:nvPicPr>
        <p:blipFill>
          <a:blip r:embed="rId1"/>
          <a:stretch>
            <a:fillRect/>
          </a:stretch>
        </p:blipFill>
        <p:spPr>
          <a:xfrm>
            <a:off x="2983118" y="3540370"/>
            <a:ext cx="167780" cy="157294"/>
          </a:xfrm>
          <a:prstGeom prst="rect">
            <a:avLst/>
          </a:prstGeom>
        </p:spPr>
      </p:pic>
      <p:sp>
        <p:nvSpPr>
          <p:cNvPr id="10" name="Shape 7"/>
          <p:cNvSpPr/>
          <p:nvPr/>
        </p:nvSpPr>
        <p:spPr>
          <a:xfrm>
            <a:off x="1961394" y="666916"/>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1" name="Text 8"/>
          <p:cNvSpPr/>
          <p:nvPr/>
        </p:nvSpPr>
        <p:spPr>
          <a:xfrm>
            <a:off x="1818743" y="720228"/>
            <a:ext cx="902236"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2" name="Shape 9"/>
          <p:cNvSpPr/>
          <p:nvPr/>
        </p:nvSpPr>
        <p:spPr>
          <a:xfrm flipV="1">
            <a:off x="2720978" y="2374381"/>
            <a:ext cx="2282240" cy="2111347"/>
          </a:xfrm>
          <a:custGeom>
            <a:avLst/>
            <a:gdLst/>
            <a:ahLst/>
            <a:cxnLst/>
            <a:rect l="l" t="t" r="r" b="b"/>
            <a:pathLst>
              <a:path w="2282240" h="2111347">
                <a:moveTo>
                  <a:pt x="0" y="1055674"/>
                </a:moveTo>
                <a:cubicBezTo>
                  <a:pt x="0" y="473032"/>
                  <a:pt x="511319" y="0"/>
                  <a:pt x="1141120" y="0"/>
                </a:cubicBezTo>
                <a:cubicBezTo>
                  <a:pt x="1770921" y="0"/>
                  <a:pt x="2282240" y="473032"/>
                  <a:pt x="2282240" y="1055674"/>
                </a:cubicBezTo>
                <a:lnTo>
                  <a:pt x="1141120" y="2111347"/>
                </a:lnTo>
                <a:lnTo>
                  <a:pt x="0" y="1055674"/>
                </a:lnTo>
                <a:close/>
              </a:path>
            </a:pathLst>
          </a:custGeom>
          <a:solidFill>
            <a:srgbClr val="FFFFFF">
              <a:alpha val="0"/>
            </a:srgbClr>
          </a:solidFill>
          <a:ln w="19050">
            <a:solidFill>
              <a:srgbClr val="000000"/>
            </a:solidFill>
            <a:prstDash val="solid"/>
          </a:ln>
        </p:spPr>
      </p:sp>
      <p:sp>
        <p:nvSpPr>
          <p:cNvPr id="13" name="Text 10"/>
          <p:cNvSpPr/>
          <p:nvPr/>
        </p:nvSpPr>
        <p:spPr>
          <a:xfrm>
            <a:off x="2809660" y="3083170"/>
            <a:ext cx="2134089"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个体化治疗的实施</a:t>
            </a:r>
            <a:endParaRPr lang="en-US" sz="1500" dirty="0"/>
          </a:p>
        </p:txBody>
      </p:sp>
      <p:sp>
        <p:nvSpPr>
          <p:cNvPr id="14" name="Text 11"/>
          <p:cNvSpPr/>
          <p:nvPr/>
        </p:nvSpPr>
        <p:spPr>
          <a:xfrm>
            <a:off x="2809660" y="3400484"/>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需要根据患者的具体情况，如发作类型、年龄、肝肾功能等，调整药物和剂量。</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定期监测患者的血药浓度和治疗效果，及时调整治疗方案。</a:t>
            </a:r>
            <a:endParaRPr lang="en-US" sz="1500" dirty="0"/>
          </a:p>
          <a:p>
            <a:pPr marL="0" indent="0">
              <a:lnSpc>
                <a:spcPct val="120000"/>
              </a:lnSpc>
              <a:spcBef>
                <a:spcPts val="375"/>
              </a:spcBef>
              <a:buNone/>
            </a:pPr>
            <a:endParaRPr lang="en-US" sz="1500" dirty="0"/>
          </a:p>
        </p:txBody>
      </p:sp>
      <p:pic>
        <p:nvPicPr>
          <p:cNvPr id="15" name="Image 1" descr="/www/wwwroot/ppt/cache/2024-7-2-12/u-tyq3BJ3Q/1722918870460 - wnZJnh0Yn4.png"/>
          <p:cNvPicPr>
            <a:picLocks noChangeAspect="1"/>
          </p:cNvPicPr>
          <p:nvPr/>
        </p:nvPicPr>
        <p:blipFill>
          <a:blip r:embed="rId1"/>
          <a:stretch>
            <a:fillRect/>
          </a:stretch>
        </p:blipFill>
        <p:spPr>
          <a:xfrm>
            <a:off x="5265358" y="3631810"/>
            <a:ext cx="167780" cy="157294"/>
          </a:xfrm>
          <a:prstGeom prst="rect">
            <a:avLst/>
          </a:prstGeom>
        </p:spPr>
      </p:pic>
      <p:sp>
        <p:nvSpPr>
          <p:cNvPr id="16" name="Text 12"/>
          <p:cNvSpPr/>
          <p:nvPr/>
        </p:nvSpPr>
        <p:spPr>
          <a:xfrm>
            <a:off x="4163410" y="1939051"/>
            <a:ext cx="70079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000000"/>
                </a:solidFill>
                <a:latin typeface="微软雅黑" pitchFamily="34" charset="0"/>
                <a:ea typeface="微软雅黑" pitchFamily="34" charset="-122"/>
                <a:cs typeface="微软雅黑" pitchFamily="34" charset="-120"/>
              </a:rPr>
              <a:t>01</a:t>
            </a:r>
            <a:endParaRPr lang="en-US" sz="1500" dirty="0"/>
          </a:p>
        </p:txBody>
      </p:sp>
      <p:sp>
        <p:nvSpPr>
          <p:cNvPr id="17" name="Shape 13"/>
          <p:cNvSpPr/>
          <p:nvPr/>
        </p:nvSpPr>
        <p:spPr>
          <a:xfrm>
            <a:off x="3552754" y="1670095"/>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8" name="Text 14"/>
          <p:cNvSpPr/>
          <p:nvPr/>
        </p:nvSpPr>
        <p:spPr>
          <a:xfrm>
            <a:off x="3411858" y="1750839"/>
            <a:ext cx="91549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9" name="Shape 15"/>
          <p:cNvSpPr/>
          <p:nvPr/>
        </p:nvSpPr>
        <p:spPr>
          <a:xfrm>
            <a:off x="4252846" y="1401591"/>
            <a:ext cx="2282240" cy="2111347"/>
          </a:xfrm>
          <a:custGeom>
            <a:avLst/>
            <a:gdLst/>
            <a:ahLst/>
            <a:cxnLst/>
            <a:rect l="l" t="t" r="r" b="b"/>
            <a:pathLst>
              <a:path w="2282240" h="2111347">
                <a:moveTo>
                  <a:pt x="0" y="1055674"/>
                </a:moveTo>
                <a:cubicBezTo>
                  <a:pt x="0" y="473032"/>
                  <a:pt x="511319" y="0"/>
                  <a:pt x="1141120" y="0"/>
                </a:cubicBezTo>
                <a:cubicBezTo>
                  <a:pt x="1770921" y="0"/>
                  <a:pt x="2282240" y="473032"/>
                  <a:pt x="2282240" y="1055674"/>
                </a:cubicBezTo>
                <a:lnTo>
                  <a:pt x="1141120" y="2111347"/>
                </a:lnTo>
                <a:lnTo>
                  <a:pt x="0" y="1055674"/>
                </a:lnTo>
                <a:close/>
              </a:path>
            </a:pathLst>
          </a:custGeom>
          <a:solidFill>
            <a:srgbClr val="FFFFFF">
              <a:alpha val="0"/>
            </a:srgbClr>
          </a:solidFill>
          <a:ln w="19050">
            <a:solidFill>
              <a:srgbClr val="000000"/>
            </a:solidFill>
            <a:prstDash val="solid"/>
          </a:ln>
        </p:spPr>
      </p:sp>
      <p:sp>
        <p:nvSpPr>
          <p:cNvPr id="20" name="Text 16"/>
          <p:cNvSpPr/>
          <p:nvPr/>
        </p:nvSpPr>
        <p:spPr>
          <a:xfrm>
            <a:off x="4327352" y="1741695"/>
            <a:ext cx="2046929"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个体化治疗的挑战</a:t>
            </a:r>
            <a:endParaRPr lang="en-US" sz="1500" dirty="0"/>
          </a:p>
        </p:txBody>
      </p:sp>
      <p:sp>
        <p:nvSpPr>
          <p:cNvPr id="21" name="Text 17"/>
          <p:cNvSpPr/>
          <p:nvPr/>
        </p:nvSpPr>
        <p:spPr>
          <a:xfrm>
            <a:off x="4327352" y="2077789"/>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需要医生和患者密切合作，共同管理治疗过程。</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需要患者及家属的积极参与和良好的依从性。</a:t>
            </a:r>
            <a:endParaRPr lang="en-US" sz="1500" dirty="0"/>
          </a:p>
          <a:p>
            <a:pPr marL="0" indent="0">
              <a:lnSpc>
                <a:spcPct val="120000"/>
              </a:lnSpc>
              <a:spcBef>
                <a:spcPts val="375"/>
              </a:spcBef>
              <a:buNone/>
            </a:pPr>
            <a:endParaRPr lang="en-US" sz="1500" dirty="0"/>
          </a:p>
        </p:txBody>
      </p:sp>
      <p:sp>
        <p:nvSpPr>
          <p:cNvPr id="22" name="Shape 18"/>
          <p:cNvSpPr/>
          <p:nvPr/>
        </p:nvSpPr>
        <p:spPr>
          <a:xfrm>
            <a:off x="5084622" y="657772"/>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23" name="Text 19"/>
          <p:cNvSpPr/>
          <p:nvPr/>
        </p:nvSpPr>
        <p:spPr>
          <a:xfrm>
            <a:off x="5003218" y="711084"/>
            <a:ext cx="78877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03</a:t>
            </a:r>
            <a:endParaRPr lang="en-US" sz="1500" dirty="0"/>
          </a:p>
        </p:txBody>
      </p:sp>
      <p:sp>
        <p:nvSpPr>
          <p:cNvPr id="24" name="Shape 20"/>
          <p:cNvSpPr/>
          <p:nvPr/>
        </p:nvSpPr>
        <p:spPr>
          <a:xfrm flipV="1">
            <a:off x="5703310" y="2455125"/>
            <a:ext cx="2282240" cy="2111347"/>
          </a:xfrm>
          <a:custGeom>
            <a:avLst/>
            <a:gdLst/>
            <a:ahLst/>
            <a:cxnLst/>
            <a:rect l="l" t="t" r="r" b="b"/>
            <a:pathLst>
              <a:path w="2282240" h="2111347">
                <a:moveTo>
                  <a:pt x="0" y="1055674"/>
                </a:moveTo>
                <a:cubicBezTo>
                  <a:pt x="0" y="473032"/>
                  <a:pt x="511319" y="0"/>
                  <a:pt x="1141120" y="0"/>
                </a:cubicBezTo>
                <a:cubicBezTo>
                  <a:pt x="1770921" y="0"/>
                  <a:pt x="2282240" y="473032"/>
                  <a:pt x="2282240" y="1055674"/>
                </a:cubicBezTo>
                <a:lnTo>
                  <a:pt x="1141120" y="2111347"/>
                </a:lnTo>
                <a:lnTo>
                  <a:pt x="0" y="1055674"/>
                </a:lnTo>
                <a:close/>
              </a:path>
            </a:pathLst>
          </a:custGeom>
          <a:solidFill>
            <a:srgbClr val="FFFFFF">
              <a:alpha val="0"/>
            </a:srgbClr>
          </a:solidFill>
          <a:ln w="19050">
            <a:solidFill>
              <a:srgbClr val="000000"/>
            </a:solidFill>
            <a:prstDash val="solid"/>
          </a:ln>
        </p:spPr>
      </p:sp>
      <p:sp>
        <p:nvSpPr>
          <p:cNvPr id="25" name="Text 21"/>
          <p:cNvSpPr/>
          <p:nvPr/>
        </p:nvSpPr>
        <p:spPr>
          <a:xfrm>
            <a:off x="5791992" y="3163914"/>
            <a:ext cx="2134089"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个体化治疗的案例分享</a:t>
            </a:r>
            <a:endParaRPr lang="en-US" sz="1500" dirty="0"/>
          </a:p>
        </p:txBody>
      </p:sp>
      <p:sp>
        <p:nvSpPr>
          <p:cNvPr id="26" name="Text 22"/>
          <p:cNvSpPr/>
          <p:nvPr/>
        </p:nvSpPr>
        <p:spPr>
          <a:xfrm>
            <a:off x="5791992" y="3481228"/>
            <a:ext cx="2104875" cy="7772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分享一些成功实施个体化治疗的案例，以及治疗过程中的经验和教训。</a:t>
            </a:r>
            <a:endParaRPr lang="en-US" sz="1500" dirty="0"/>
          </a:p>
          <a:p>
            <a:pPr marL="0" indent="0">
              <a:lnSpc>
                <a:spcPct val="120000"/>
              </a:lnSpc>
              <a:spcBef>
                <a:spcPts val="375"/>
              </a:spcBef>
              <a:buNone/>
            </a:pPr>
            <a:endParaRPr lang="en-US" sz="1500" dirty="0"/>
          </a:p>
        </p:txBody>
      </p:sp>
      <p:sp>
        <p:nvSpPr>
          <p:cNvPr id="27" name="Shape 23"/>
          <p:cNvSpPr/>
          <p:nvPr/>
        </p:nvSpPr>
        <p:spPr>
          <a:xfrm>
            <a:off x="6535086" y="1750839"/>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28" name="Text 24"/>
          <p:cNvSpPr/>
          <p:nvPr/>
        </p:nvSpPr>
        <p:spPr>
          <a:xfrm>
            <a:off x="6374281" y="1831583"/>
            <a:ext cx="915371"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04</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观察与评估</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Text 4"/>
          <p:cNvSpPr/>
          <p:nvPr/>
        </p:nvSpPr>
        <p:spPr>
          <a:xfrm>
            <a:off x="774663" y="1088994"/>
            <a:ext cx="3425921"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200" b="1" dirty="0">
                <a:solidFill>
                  <a:srgbClr val="000000"/>
                </a:solidFill>
                <a:latin typeface="微软雅黑" pitchFamily="34" charset="0"/>
                <a:ea typeface="微软雅黑" pitchFamily="34" charset="-122"/>
                <a:cs typeface="微软雅黑" pitchFamily="34" charset="-120"/>
              </a:rPr>
              <a:t>治疗效果的观察</a:t>
            </a:r>
            <a:endParaRPr lang="en-US" sz="1500" dirty="0"/>
          </a:p>
        </p:txBody>
      </p:sp>
      <p:sp>
        <p:nvSpPr>
          <p:cNvPr id="7" name="Text 5"/>
          <p:cNvSpPr/>
          <p:nvPr/>
        </p:nvSpPr>
        <p:spPr>
          <a:xfrm>
            <a:off x="774663" y="1637634"/>
            <a:ext cx="2481444" cy="12801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定期记录癫痫发作的频率和严重程度，评估治疗效果。</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观察患者的生活质量，包括情绪、认知功能和社会活动等方面。</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8" name="Text 6"/>
          <p:cNvSpPr/>
          <p:nvPr/>
        </p:nvSpPr>
        <p:spPr>
          <a:xfrm>
            <a:off x="5058043" y="3064579"/>
            <a:ext cx="357417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200" b="1" dirty="0">
                <a:solidFill>
                  <a:srgbClr val="000000"/>
                </a:solidFill>
                <a:latin typeface="微软雅黑" pitchFamily="34" charset="0"/>
                <a:ea typeface="微软雅黑" pitchFamily="34" charset="-122"/>
                <a:cs typeface="微软雅黑" pitchFamily="34" charset="-120"/>
              </a:rPr>
              <a:t>观察与评估的工具和方法</a:t>
            </a:r>
            <a:endParaRPr lang="en-US" sz="1500" dirty="0"/>
          </a:p>
        </p:txBody>
      </p:sp>
      <p:sp>
        <p:nvSpPr>
          <p:cNvPr id="9" name="Text 7"/>
          <p:cNvSpPr/>
          <p:nvPr/>
        </p:nvSpPr>
        <p:spPr>
          <a:xfrm>
            <a:off x="5111383" y="3655314"/>
            <a:ext cx="3296468"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使用标准化的评估工具，如癫痫发作日记、生活质量问卷等。</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利用现代技术，如移动应用和远程监测，来辅助观察和评估。</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0" name="Shape 8"/>
          <p:cNvSpPr/>
          <p:nvPr/>
        </p:nvSpPr>
        <p:spPr>
          <a:xfrm>
            <a:off x="3360199" y="1803604"/>
            <a:ext cx="840385" cy="840385"/>
          </a:xfrm>
          <a:custGeom>
            <a:avLst/>
            <a:gdLst/>
            <a:ahLst/>
            <a:cxnLst/>
            <a:rect l="l" t="t" r="r" b="b"/>
            <a:pathLst>
              <a:path w="840385" h="840385">
                <a:moveTo>
                  <a:pt x="756346" y="672308"/>
                </a:moveTo>
                <a:cubicBezTo>
                  <a:pt x="873272" y="516407"/>
                  <a:pt x="867662" y="300571"/>
                  <a:pt x="742796" y="150955"/>
                </a:cubicBezTo>
                <a:cubicBezTo>
                  <a:pt x="617930" y="1339"/>
                  <a:pt x="406579" y="-42790"/>
                  <a:pt x="232277" y="44361"/>
                </a:cubicBezTo>
                <a:cubicBezTo>
                  <a:pt x="57974" y="131512"/>
                  <a:pt x="-33533" y="327070"/>
                  <a:pt x="11241" y="516733"/>
                </a:cubicBezTo>
                <a:cubicBezTo>
                  <a:pt x="56014" y="706395"/>
                  <a:pt x="225317" y="840385"/>
                  <a:pt x="420192" y="840385"/>
                </a:cubicBezTo>
                <a:lnTo>
                  <a:pt x="840385" y="840385"/>
                </a:lnTo>
                <a:lnTo>
                  <a:pt x="840385" y="672308"/>
                </a:lnTo>
                <a:lnTo>
                  <a:pt x="756346" y="672308"/>
                </a:lnTo>
                <a:close/>
              </a:path>
            </a:pathLst>
          </a:custGeom>
          <a:solidFill>
            <a:srgbClr val="65A7B7"/>
          </a:solidFill>
        </p:spPr>
      </p:sp>
      <p:sp>
        <p:nvSpPr>
          <p:cNvPr id="11" name="Text 9"/>
          <p:cNvSpPr/>
          <p:nvPr/>
        </p:nvSpPr>
        <p:spPr>
          <a:xfrm>
            <a:off x="3256108" y="1920521"/>
            <a:ext cx="1048568" cy="59436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250" b="1" dirty="0">
                <a:solidFill>
                  <a:srgbClr val="FFFFFF"/>
                </a:solidFill>
                <a:latin typeface="微软雅黑" pitchFamily="34" charset="0"/>
                <a:ea typeface="微软雅黑" pitchFamily="34" charset="-122"/>
                <a:cs typeface="微软雅黑" pitchFamily="34" charset="-120"/>
              </a:rPr>
              <a:t>1</a:t>
            </a:r>
            <a:endParaRPr lang="en-US" sz="1500" dirty="0"/>
          </a:p>
        </p:txBody>
      </p:sp>
      <p:sp>
        <p:nvSpPr>
          <p:cNvPr id="12" name="Shape 10"/>
          <p:cNvSpPr/>
          <p:nvPr/>
        </p:nvSpPr>
        <p:spPr>
          <a:xfrm flipH="1" flipV="1">
            <a:off x="4197846" y="2635243"/>
            <a:ext cx="840385" cy="840385"/>
          </a:xfrm>
          <a:custGeom>
            <a:avLst/>
            <a:gdLst/>
            <a:ahLst/>
            <a:cxnLst/>
            <a:rect l="l" t="t" r="r" b="b"/>
            <a:pathLst>
              <a:path w="840385" h="840385">
                <a:moveTo>
                  <a:pt x="756346" y="672308"/>
                </a:moveTo>
                <a:cubicBezTo>
                  <a:pt x="873272" y="516407"/>
                  <a:pt x="867662" y="300571"/>
                  <a:pt x="742796" y="150955"/>
                </a:cubicBezTo>
                <a:cubicBezTo>
                  <a:pt x="617930" y="1339"/>
                  <a:pt x="406579" y="-42790"/>
                  <a:pt x="232277" y="44361"/>
                </a:cubicBezTo>
                <a:cubicBezTo>
                  <a:pt x="57974" y="131512"/>
                  <a:pt x="-33533" y="327070"/>
                  <a:pt x="11241" y="516733"/>
                </a:cubicBezTo>
                <a:cubicBezTo>
                  <a:pt x="56014" y="706395"/>
                  <a:pt x="225317" y="840385"/>
                  <a:pt x="420192" y="840385"/>
                </a:cubicBezTo>
                <a:lnTo>
                  <a:pt x="840385" y="840385"/>
                </a:lnTo>
                <a:lnTo>
                  <a:pt x="840385" y="672308"/>
                </a:lnTo>
                <a:lnTo>
                  <a:pt x="756346" y="672308"/>
                </a:lnTo>
                <a:close/>
              </a:path>
            </a:pathLst>
          </a:custGeom>
          <a:solidFill>
            <a:srgbClr val="65A7B7"/>
          </a:solidFill>
        </p:spPr>
      </p:sp>
      <p:sp>
        <p:nvSpPr>
          <p:cNvPr id="13" name="Text 11"/>
          <p:cNvSpPr/>
          <p:nvPr/>
        </p:nvSpPr>
        <p:spPr>
          <a:xfrm>
            <a:off x="4093755" y="2767399"/>
            <a:ext cx="1048568" cy="59436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250" b="1" dirty="0">
                <a:solidFill>
                  <a:srgbClr val="FFFFFF"/>
                </a:solidFill>
                <a:latin typeface="微软雅黑" pitchFamily="34" charset="0"/>
                <a:ea typeface="微软雅黑" pitchFamily="34" charset="-122"/>
                <a:cs typeface="微软雅黑" pitchFamily="34" charset="-120"/>
              </a:rPr>
              <a:t>4</a:t>
            </a:r>
            <a:endParaRPr lang="en-US" sz="1500" dirty="0"/>
          </a:p>
        </p:txBody>
      </p:sp>
      <p:sp>
        <p:nvSpPr>
          <p:cNvPr id="14" name="Shape 12"/>
          <p:cNvSpPr/>
          <p:nvPr/>
        </p:nvSpPr>
        <p:spPr>
          <a:xfrm>
            <a:off x="849756" y="1601058"/>
            <a:ext cx="3368040" cy="0"/>
          </a:xfrm>
          <a:custGeom>
            <a:avLst/>
            <a:gdLst/>
            <a:ahLst/>
            <a:cxnLst/>
            <a:rect l="l" t="t" r="r" b="b"/>
            <a:pathLst>
              <a:path w="3368040">
                <a:moveTo>
                  <a:pt x="3368040" y="0"/>
                </a:moveTo>
                <a:lnTo>
                  <a:pt x="0" y="0"/>
                </a:lnTo>
              </a:path>
            </a:pathLst>
          </a:custGeom>
          <a:noFill/>
          <a:ln w="9525">
            <a:solidFill>
              <a:srgbClr val="65A7B7"/>
            </a:solidFill>
            <a:prstDash val="dash"/>
            <a:headEnd type="none"/>
            <a:tailEnd type="none"/>
          </a:ln>
        </p:spPr>
      </p:sp>
      <p:sp>
        <p:nvSpPr>
          <p:cNvPr id="15" name="Shape 13"/>
          <p:cNvSpPr/>
          <p:nvPr/>
        </p:nvSpPr>
        <p:spPr>
          <a:xfrm>
            <a:off x="4910409" y="3590359"/>
            <a:ext cx="3791151" cy="0"/>
          </a:xfrm>
          <a:custGeom>
            <a:avLst/>
            <a:gdLst/>
            <a:ahLst/>
            <a:cxnLst/>
            <a:rect l="l" t="t" r="r" b="b"/>
            <a:pathLst>
              <a:path w="3791151">
                <a:moveTo>
                  <a:pt x="0" y="0"/>
                </a:moveTo>
                <a:lnTo>
                  <a:pt x="3791151" y="0"/>
                </a:lnTo>
              </a:path>
            </a:pathLst>
          </a:custGeom>
          <a:noFill/>
          <a:ln w="9525">
            <a:solidFill>
              <a:srgbClr val="65A7B7"/>
            </a:solidFill>
            <a:prstDash val="dash"/>
            <a:headEnd type="none"/>
            <a:tailEnd type="arrow"/>
          </a:ln>
        </p:spPr>
      </p:sp>
      <p:sp>
        <p:nvSpPr>
          <p:cNvPr id="16" name="Shape 14"/>
          <p:cNvSpPr/>
          <p:nvPr/>
        </p:nvSpPr>
        <p:spPr>
          <a:xfrm rot="2700000">
            <a:off x="-731273" y="-248821"/>
            <a:ext cx="1217258" cy="1217258"/>
          </a:xfrm>
          <a:custGeom>
            <a:avLst/>
            <a:gdLst/>
            <a:ahLst/>
            <a:cxnLst/>
            <a:rect l="l" t="t" r="r" b="b"/>
            <a:pathLst>
              <a:path w="1217258" h="1217258">
                <a:moveTo>
                  <a:pt x="152157" y="0"/>
                </a:moveTo>
                <a:lnTo>
                  <a:pt x="1065101" y="0"/>
                </a:lnTo>
                <a:quadBezTo>
                  <a:pt x="1217258" y="0"/>
                  <a:pt x="1217258" y="152157"/>
                </a:quadBezTo>
                <a:lnTo>
                  <a:pt x="1217258" y="1065101"/>
                </a:lnTo>
                <a:quadBezTo>
                  <a:pt x="1217258" y="1217258"/>
                  <a:pt x="1065101" y="1217258"/>
                </a:quadBezTo>
                <a:lnTo>
                  <a:pt x="152157" y="1217258"/>
                </a:lnTo>
                <a:quadBezTo>
                  <a:pt x="0" y="1217258"/>
                  <a:pt x="0" y="1065101"/>
                </a:quadBezTo>
                <a:lnTo>
                  <a:pt x="0" y="152157"/>
                </a:lnTo>
                <a:quadBezTo>
                  <a:pt x="0" y="0"/>
                  <a:pt x="152157" y="0"/>
                </a:quadBezTo>
                <a:close/>
              </a:path>
            </a:pathLst>
          </a:custGeom>
          <a:solidFill>
            <a:srgbClr val="65A7B7">
              <a:alpha val="47000"/>
            </a:srgbClr>
          </a:solidFill>
        </p:spPr>
      </p:sp>
      <p:sp>
        <p:nvSpPr>
          <p:cNvPr id="17" name="Shape 15"/>
          <p:cNvSpPr/>
          <p:nvPr/>
        </p:nvSpPr>
        <p:spPr>
          <a:xfrm rot="2700000">
            <a:off x="129458" y="-492661"/>
            <a:ext cx="1217258" cy="1217258"/>
          </a:xfrm>
          <a:custGeom>
            <a:avLst/>
            <a:gdLst/>
            <a:ahLst/>
            <a:cxnLst/>
            <a:rect l="l" t="t" r="r" b="b"/>
            <a:pathLst>
              <a:path w="1217258" h="1217258">
                <a:moveTo>
                  <a:pt x="152157" y="0"/>
                </a:moveTo>
                <a:lnTo>
                  <a:pt x="1065101" y="0"/>
                </a:lnTo>
                <a:quadBezTo>
                  <a:pt x="1217258" y="0"/>
                  <a:pt x="1217258" y="152157"/>
                </a:quadBezTo>
                <a:lnTo>
                  <a:pt x="1217258" y="1065101"/>
                </a:lnTo>
                <a:quadBezTo>
                  <a:pt x="1217258" y="1217258"/>
                  <a:pt x="1065101" y="1217258"/>
                </a:quadBezTo>
                <a:lnTo>
                  <a:pt x="152157" y="1217258"/>
                </a:lnTo>
                <a:quadBezTo>
                  <a:pt x="0" y="1217258"/>
                  <a:pt x="0" y="1065101"/>
                </a:quadBezTo>
                <a:lnTo>
                  <a:pt x="0" y="152157"/>
                </a:lnTo>
                <a:quadBezTo>
                  <a:pt x="0" y="0"/>
                  <a:pt x="152157" y="0"/>
                </a:quadBezTo>
                <a:close/>
              </a:path>
            </a:pathLst>
          </a:custGeom>
          <a:solidFill>
            <a:srgbClr val="65A7B7">
              <a:alpha val="47000"/>
            </a:srgbClr>
          </a:solidFill>
        </p:spPr>
      </p:sp>
      <p:sp>
        <p:nvSpPr>
          <p:cNvPr id="18" name="Shape 16"/>
          <p:cNvSpPr/>
          <p:nvPr/>
        </p:nvSpPr>
        <p:spPr>
          <a:xfrm rot="2700000">
            <a:off x="8245482" y="4376519"/>
            <a:ext cx="1217258" cy="1217258"/>
          </a:xfrm>
          <a:custGeom>
            <a:avLst/>
            <a:gdLst/>
            <a:ahLst/>
            <a:cxnLst/>
            <a:rect l="l" t="t" r="r" b="b"/>
            <a:pathLst>
              <a:path w="1217258" h="1217258">
                <a:moveTo>
                  <a:pt x="152157" y="0"/>
                </a:moveTo>
                <a:lnTo>
                  <a:pt x="1065101" y="0"/>
                </a:lnTo>
                <a:quadBezTo>
                  <a:pt x="1217258" y="0"/>
                  <a:pt x="1217258" y="152157"/>
                </a:quadBezTo>
                <a:lnTo>
                  <a:pt x="1217258" y="1065101"/>
                </a:lnTo>
                <a:quadBezTo>
                  <a:pt x="1217258" y="1217258"/>
                  <a:pt x="1065101" y="1217258"/>
                </a:quadBezTo>
                <a:lnTo>
                  <a:pt x="152157" y="1217258"/>
                </a:lnTo>
                <a:quadBezTo>
                  <a:pt x="0" y="1217258"/>
                  <a:pt x="0" y="1065101"/>
                </a:quadBezTo>
                <a:lnTo>
                  <a:pt x="0" y="152157"/>
                </a:lnTo>
                <a:quadBezTo>
                  <a:pt x="0" y="0"/>
                  <a:pt x="152157" y="0"/>
                </a:quadBezTo>
                <a:close/>
              </a:path>
            </a:pathLst>
          </a:custGeom>
          <a:solidFill>
            <a:srgbClr val="65A7B7">
              <a:alpha val="47000"/>
            </a:srgbClr>
          </a:solidFill>
        </p:spPr>
      </p:sp>
      <p:sp>
        <p:nvSpPr>
          <p:cNvPr id="19" name="Shape 17"/>
          <p:cNvSpPr/>
          <p:nvPr/>
        </p:nvSpPr>
        <p:spPr>
          <a:xfrm flipV="1">
            <a:off x="3360953" y="2635243"/>
            <a:ext cx="840385" cy="840385"/>
          </a:xfrm>
          <a:custGeom>
            <a:avLst/>
            <a:gdLst/>
            <a:ahLst/>
            <a:cxnLst/>
            <a:rect l="l" t="t" r="r" b="b"/>
            <a:pathLst>
              <a:path w="840385" h="840385">
                <a:moveTo>
                  <a:pt x="756346" y="672308"/>
                </a:moveTo>
                <a:cubicBezTo>
                  <a:pt x="873272" y="516407"/>
                  <a:pt x="867662" y="300571"/>
                  <a:pt x="742796" y="150955"/>
                </a:cubicBezTo>
                <a:cubicBezTo>
                  <a:pt x="617930" y="1339"/>
                  <a:pt x="406579" y="-42790"/>
                  <a:pt x="232277" y="44361"/>
                </a:cubicBezTo>
                <a:cubicBezTo>
                  <a:pt x="57974" y="131512"/>
                  <a:pt x="-33533" y="327070"/>
                  <a:pt x="11241" y="516733"/>
                </a:cubicBezTo>
                <a:cubicBezTo>
                  <a:pt x="56014" y="706395"/>
                  <a:pt x="225317" y="840385"/>
                  <a:pt x="420192" y="840385"/>
                </a:cubicBezTo>
                <a:lnTo>
                  <a:pt x="840385" y="840385"/>
                </a:lnTo>
                <a:lnTo>
                  <a:pt x="840385" y="672308"/>
                </a:lnTo>
                <a:lnTo>
                  <a:pt x="756346" y="672308"/>
                </a:lnTo>
                <a:close/>
              </a:path>
            </a:pathLst>
          </a:custGeom>
          <a:solidFill>
            <a:srgbClr val="65A7B7"/>
          </a:solidFill>
        </p:spPr>
      </p:sp>
      <p:sp>
        <p:nvSpPr>
          <p:cNvPr id="20" name="Text 18"/>
          <p:cNvSpPr/>
          <p:nvPr/>
        </p:nvSpPr>
        <p:spPr>
          <a:xfrm>
            <a:off x="820383" y="3064579"/>
            <a:ext cx="2539816"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200" b="1" dirty="0">
                <a:solidFill>
                  <a:srgbClr val="000000"/>
                </a:solidFill>
                <a:latin typeface="微软雅黑" pitchFamily="34" charset="0"/>
                <a:ea typeface="微软雅黑" pitchFamily="34" charset="-122"/>
                <a:cs typeface="微软雅黑" pitchFamily="34" charset="-120"/>
              </a:rPr>
              <a:t>长期治疗的评估</a:t>
            </a:r>
            <a:endParaRPr lang="en-US" sz="1500" dirty="0"/>
          </a:p>
        </p:txBody>
      </p:sp>
      <p:sp>
        <p:nvSpPr>
          <p:cNvPr id="21" name="Text 19"/>
          <p:cNvSpPr/>
          <p:nvPr/>
        </p:nvSpPr>
        <p:spPr>
          <a:xfrm>
            <a:off x="828388" y="3655314"/>
            <a:ext cx="3318470"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长期跟踪患者的治疗效果，评估是否需要调整治疗方案。</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在达到治疗目标后，评估是否可以逐步减少药物剂量。</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2" name="Shape 20"/>
          <p:cNvSpPr/>
          <p:nvPr/>
        </p:nvSpPr>
        <p:spPr>
          <a:xfrm>
            <a:off x="873723" y="3582924"/>
            <a:ext cx="3368040" cy="0"/>
          </a:xfrm>
          <a:custGeom>
            <a:avLst/>
            <a:gdLst/>
            <a:ahLst/>
            <a:cxnLst/>
            <a:rect l="l" t="t" r="r" b="b"/>
            <a:pathLst>
              <a:path w="3368040">
                <a:moveTo>
                  <a:pt x="3368040" y="0"/>
                </a:moveTo>
                <a:lnTo>
                  <a:pt x="0" y="0"/>
                </a:lnTo>
              </a:path>
            </a:pathLst>
          </a:custGeom>
          <a:noFill/>
          <a:ln w="9525">
            <a:solidFill>
              <a:srgbClr val="65A7B7"/>
            </a:solidFill>
            <a:prstDash val="dash"/>
            <a:headEnd type="none"/>
            <a:tailEnd type="none"/>
          </a:ln>
        </p:spPr>
      </p:sp>
      <p:sp>
        <p:nvSpPr>
          <p:cNvPr id="23" name="Text 21"/>
          <p:cNvSpPr/>
          <p:nvPr/>
        </p:nvSpPr>
        <p:spPr>
          <a:xfrm>
            <a:off x="3360953" y="2758255"/>
            <a:ext cx="793572" cy="59436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250" b="1" dirty="0">
                <a:solidFill>
                  <a:srgbClr val="FFFFFF"/>
                </a:solidFill>
                <a:latin typeface="微软雅黑" pitchFamily="34" charset="0"/>
                <a:ea typeface="微软雅黑" pitchFamily="34" charset="-122"/>
                <a:cs typeface="微软雅黑" pitchFamily="34" charset="-120"/>
              </a:rPr>
              <a:t>3</a:t>
            </a:r>
            <a:endParaRPr lang="en-US" sz="1500" dirty="0"/>
          </a:p>
        </p:txBody>
      </p:sp>
      <p:sp>
        <p:nvSpPr>
          <p:cNvPr id="24" name="Shape 22"/>
          <p:cNvSpPr/>
          <p:nvPr/>
        </p:nvSpPr>
        <p:spPr>
          <a:xfrm flipH="1">
            <a:off x="4185965" y="1803604"/>
            <a:ext cx="840385" cy="840385"/>
          </a:xfrm>
          <a:custGeom>
            <a:avLst/>
            <a:gdLst/>
            <a:ahLst/>
            <a:cxnLst/>
            <a:rect l="l" t="t" r="r" b="b"/>
            <a:pathLst>
              <a:path w="840385" h="840385">
                <a:moveTo>
                  <a:pt x="756346" y="672308"/>
                </a:moveTo>
                <a:cubicBezTo>
                  <a:pt x="873272" y="516407"/>
                  <a:pt x="867662" y="300571"/>
                  <a:pt x="742796" y="150955"/>
                </a:cubicBezTo>
                <a:cubicBezTo>
                  <a:pt x="617930" y="1339"/>
                  <a:pt x="406579" y="-42790"/>
                  <a:pt x="232277" y="44361"/>
                </a:cubicBezTo>
                <a:cubicBezTo>
                  <a:pt x="57974" y="131512"/>
                  <a:pt x="-33533" y="327070"/>
                  <a:pt x="11241" y="516733"/>
                </a:cubicBezTo>
                <a:cubicBezTo>
                  <a:pt x="56014" y="706395"/>
                  <a:pt x="225317" y="840385"/>
                  <a:pt x="420192" y="840385"/>
                </a:cubicBezTo>
                <a:lnTo>
                  <a:pt x="840385" y="840385"/>
                </a:lnTo>
                <a:lnTo>
                  <a:pt x="840385" y="672308"/>
                </a:lnTo>
                <a:lnTo>
                  <a:pt x="756346" y="672308"/>
                </a:lnTo>
                <a:close/>
              </a:path>
            </a:pathLst>
          </a:custGeom>
          <a:solidFill>
            <a:srgbClr val="65A7B7"/>
          </a:solidFill>
        </p:spPr>
      </p:sp>
      <p:sp>
        <p:nvSpPr>
          <p:cNvPr id="25" name="Text 23"/>
          <p:cNvSpPr/>
          <p:nvPr/>
        </p:nvSpPr>
        <p:spPr>
          <a:xfrm>
            <a:off x="4091017" y="1926617"/>
            <a:ext cx="1048568" cy="59436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250" b="1" dirty="0">
                <a:solidFill>
                  <a:srgbClr val="FFFFFF"/>
                </a:solidFill>
                <a:latin typeface="微软雅黑" pitchFamily="34" charset="0"/>
                <a:ea typeface="微软雅黑" pitchFamily="34" charset="-122"/>
                <a:cs typeface="微软雅黑" pitchFamily="34" charset="-120"/>
              </a:rPr>
              <a:t>2</a:t>
            </a:r>
            <a:endParaRPr lang="en-US" sz="1500" dirty="0"/>
          </a:p>
        </p:txBody>
      </p:sp>
      <p:sp>
        <p:nvSpPr>
          <p:cNvPr id="26" name="Text 24"/>
          <p:cNvSpPr/>
          <p:nvPr/>
        </p:nvSpPr>
        <p:spPr>
          <a:xfrm>
            <a:off x="5058043" y="1088994"/>
            <a:ext cx="3574175"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200" b="1" dirty="0">
                <a:solidFill>
                  <a:srgbClr val="000000"/>
                </a:solidFill>
                <a:latin typeface="微软雅黑" pitchFamily="34" charset="0"/>
                <a:ea typeface="微软雅黑" pitchFamily="34" charset="-122"/>
                <a:cs typeface="微软雅黑" pitchFamily="34" charset="-120"/>
              </a:rPr>
              <a:t>不良反应的监测</a:t>
            </a:r>
            <a:endParaRPr lang="en-US" sz="1500" dirty="0"/>
          </a:p>
        </p:txBody>
      </p:sp>
      <p:sp>
        <p:nvSpPr>
          <p:cNvPr id="27" name="Text 25"/>
          <p:cNvSpPr/>
          <p:nvPr/>
        </p:nvSpPr>
        <p:spPr>
          <a:xfrm>
            <a:off x="5111383" y="1637634"/>
            <a:ext cx="3296468"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注意观察患者是否出现药物不良反应，及时处理。</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对于严重的不良反应，如皮疹、肝损伤等，应立即就医。</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8" name="Shape 26"/>
          <p:cNvSpPr/>
          <p:nvPr/>
        </p:nvSpPr>
        <p:spPr>
          <a:xfrm>
            <a:off x="4955935" y="1605630"/>
            <a:ext cx="3771900" cy="0"/>
          </a:xfrm>
          <a:custGeom>
            <a:avLst/>
            <a:gdLst/>
            <a:ahLst/>
            <a:cxnLst/>
            <a:rect l="l" t="t" r="r" b="b"/>
            <a:pathLst>
              <a:path w="3771900">
                <a:moveTo>
                  <a:pt x="0" y="0"/>
                </a:moveTo>
                <a:lnTo>
                  <a:pt x="3771900" y="0"/>
                </a:lnTo>
              </a:path>
            </a:pathLst>
          </a:custGeom>
          <a:noFill/>
          <a:ln w="9525">
            <a:solidFill>
              <a:srgbClr val="65A7B7"/>
            </a:solidFill>
            <a:prstDash val="dash"/>
            <a:headEnd type="none"/>
            <a:tailEnd type="arrow"/>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治疗计划的调整</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4807833" y="1544444"/>
            <a:ext cx="1774613" cy="900853"/>
          </a:xfrm>
          <a:custGeom>
            <a:avLst/>
            <a:gdLst/>
            <a:ahLst/>
            <a:cxnLst/>
            <a:rect l="l" t="t" r="r" b="b"/>
            <a:pathLst>
              <a:path w="1774613" h="900853">
                <a:moveTo>
                  <a:pt x="0" y="900853"/>
                </a:moveTo>
                <a:cubicBezTo>
                  <a:pt x="0" y="403659"/>
                  <a:pt x="397589" y="0"/>
                  <a:pt x="887307" y="0"/>
                </a:cubicBezTo>
                <a:cubicBezTo>
                  <a:pt x="1377025" y="0"/>
                  <a:pt x="1774613" y="403659"/>
                  <a:pt x="1774613" y="900853"/>
                </a:cubicBezTo>
                <a:lnTo>
                  <a:pt x="0" y="900853"/>
                </a:lnTo>
                <a:close/>
              </a:path>
            </a:pathLst>
          </a:custGeom>
          <a:solidFill>
            <a:srgbClr val="65A7B7"/>
          </a:solidFill>
        </p:spPr>
      </p:sp>
      <p:sp>
        <p:nvSpPr>
          <p:cNvPr id="7" name="Shape 5"/>
          <p:cNvSpPr/>
          <p:nvPr/>
        </p:nvSpPr>
        <p:spPr>
          <a:xfrm rot="10800000">
            <a:off x="2697743" y="2768456"/>
            <a:ext cx="1774613" cy="900853"/>
          </a:xfrm>
          <a:custGeom>
            <a:avLst/>
            <a:gdLst/>
            <a:ahLst/>
            <a:cxnLst/>
            <a:rect l="l" t="t" r="r" b="b"/>
            <a:pathLst>
              <a:path w="1774613" h="900853">
                <a:moveTo>
                  <a:pt x="0" y="900853"/>
                </a:moveTo>
                <a:cubicBezTo>
                  <a:pt x="0" y="403659"/>
                  <a:pt x="397589" y="0"/>
                  <a:pt x="887307" y="0"/>
                </a:cubicBezTo>
                <a:cubicBezTo>
                  <a:pt x="1377025" y="0"/>
                  <a:pt x="1774613" y="403659"/>
                  <a:pt x="1774613" y="900853"/>
                </a:cubicBezTo>
                <a:lnTo>
                  <a:pt x="0" y="900853"/>
                </a:lnTo>
                <a:close/>
              </a:path>
            </a:pathLst>
          </a:custGeom>
          <a:solidFill>
            <a:srgbClr val="65A7B7"/>
          </a:solidFill>
        </p:spPr>
      </p:sp>
      <p:sp>
        <p:nvSpPr>
          <p:cNvPr id="8" name="Shape 6"/>
          <p:cNvSpPr/>
          <p:nvPr/>
        </p:nvSpPr>
        <p:spPr>
          <a:xfrm>
            <a:off x="687563" y="1573544"/>
            <a:ext cx="1774613" cy="900853"/>
          </a:xfrm>
          <a:custGeom>
            <a:avLst/>
            <a:gdLst/>
            <a:ahLst/>
            <a:cxnLst/>
            <a:rect l="l" t="t" r="r" b="b"/>
            <a:pathLst>
              <a:path w="1774613" h="900853">
                <a:moveTo>
                  <a:pt x="0" y="900853"/>
                </a:moveTo>
                <a:cubicBezTo>
                  <a:pt x="0" y="403659"/>
                  <a:pt x="397589" y="0"/>
                  <a:pt x="887307" y="0"/>
                </a:cubicBezTo>
                <a:cubicBezTo>
                  <a:pt x="1377025" y="0"/>
                  <a:pt x="1774613" y="403659"/>
                  <a:pt x="1774613" y="900853"/>
                </a:cubicBezTo>
                <a:lnTo>
                  <a:pt x="0" y="900853"/>
                </a:lnTo>
                <a:close/>
              </a:path>
            </a:pathLst>
          </a:custGeom>
          <a:solidFill>
            <a:srgbClr val="65A7B7"/>
          </a:solidFill>
        </p:spPr>
      </p:sp>
      <p:sp>
        <p:nvSpPr>
          <p:cNvPr id="9" name="Text 7"/>
          <p:cNvSpPr/>
          <p:nvPr/>
        </p:nvSpPr>
        <p:spPr>
          <a:xfrm>
            <a:off x="2494347" y="648293"/>
            <a:ext cx="2181406" cy="77724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药物更换的考虑</a:t>
            </a:r>
            <a:endParaRPr lang="en-US" sz="1500" dirty="0"/>
          </a:p>
          <a:p>
            <a:pPr marL="0" indent="0">
              <a:lnSpc>
                <a:spcPct val="120000"/>
              </a:lnSpc>
              <a:spcBef>
                <a:spcPts val="375"/>
              </a:spcBef>
              <a:buNone/>
            </a:pPr>
            <a:endParaRPr lang="en-US" sz="1500" dirty="0"/>
          </a:p>
        </p:txBody>
      </p:sp>
      <p:sp>
        <p:nvSpPr>
          <p:cNvPr id="10" name="Text 8"/>
          <p:cNvSpPr/>
          <p:nvPr/>
        </p:nvSpPr>
        <p:spPr>
          <a:xfrm>
            <a:off x="2671814" y="1238273"/>
            <a:ext cx="1826472" cy="109728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如果当前药物效果不佳或不良反应过大，考虑更换药物。</a:t>
            </a:r>
            <a:endParaRPr lang="en-US" sz="1500" dirty="0"/>
          </a:p>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更换药物时要逐步过渡，避免突然停药导致的癫痫持续状态。</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11" name="Text 9"/>
          <p:cNvSpPr/>
          <p:nvPr/>
        </p:nvSpPr>
        <p:spPr>
          <a:xfrm>
            <a:off x="434727" y="2935334"/>
            <a:ext cx="2255520" cy="77724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药物剂量的调整</a:t>
            </a:r>
            <a:endParaRPr lang="en-US" sz="1500" dirty="0"/>
          </a:p>
          <a:p>
            <a:pPr marL="0" indent="0">
              <a:lnSpc>
                <a:spcPct val="120000"/>
              </a:lnSpc>
              <a:spcBef>
                <a:spcPts val="375"/>
              </a:spcBef>
              <a:buNone/>
            </a:pPr>
            <a:endParaRPr lang="en-US" sz="1500" dirty="0"/>
          </a:p>
        </p:txBody>
      </p:sp>
      <p:sp>
        <p:nvSpPr>
          <p:cNvPr id="12" name="Text 10"/>
          <p:cNvSpPr/>
          <p:nvPr/>
        </p:nvSpPr>
        <p:spPr>
          <a:xfrm>
            <a:off x="635704" y="3531898"/>
            <a:ext cx="1826472" cy="109728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根据患者的血药浓度和治疗效果，适时调整药物剂量。</a:t>
            </a:r>
            <a:endParaRPr lang="en-US" sz="1500" dirty="0"/>
          </a:p>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在增加剂量时要谨慎，避免过快增加导致不良反应。</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13" name="Shape 11"/>
          <p:cNvSpPr/>
          <p:nvPr/>
        </p:nvSpPr>
        <p:spPr>
          <a:xfrm>
            <a:off x="1300444" y="2574146"/>
            <a:ext cx="496993" cy="388620"/>
          </a:xfrm>
          <a:custGeom>
            <a:avLst/>
            <a:gdLst/>
            <a:ahLst/>
            <a:cxnLst/>
            <a:rect l="l" t="t" r="r" b="b"/>
            <a:pathLst>
              <a:path w="496993" h="388620">
                <a:moveTo>
                  <a:pt x="248497" y="388620"/>
                </a:moveTo>
                <a:lnTo>
                  <a:pt x="496993" y="194310"/>
                </a:lnTo>
                <a:lnTo>
                  <a:pt x="372745" y="194310"/>
                </a:lnTo>
                <a:lnTo>
                  <a:pt x="372745" y="0"/>
                </a:lnTo>
                <a:lnTo>
                  <a:pt x="124248" y="0"/>
                </a:lnTo>
                <a:lnTo>
                  <a:pt x="124248" y="194310"/>
                </a:lnTo>
                <a:lnTo>
                  <a:pt x="0" y="194310"/>
                </a:lnTo>
                <a:lnTo>
                  <a:pt x="248497" y="388620"/>
                </a:lnTo>
                <a:close/>
              </a:path>
            </a:pathLst>
          </a:custGeom>
          <a:solidFill>
            <a:srgbClr val="65A7B7">
              <a:alpha val="41000"/>
            </a:srgbClr>
          </a:solidFill>
        </p:spPr>
      </p:sp>
      <p:pic>
        <p:nvPicPr>
          <p:cNvPr id="14" name="Image 0" descr="/www/wwwroot/ppt/cache/2024-7-2-12/u-tyq3BJ3Q/1722918870464 - j4eckNIXrS.png"/>
          <p:cNvPicPr>
            <a:picLocks noChangeAspect="1"/>
          </p:cNvPicPr>
          <p:nvPr/>
        </p:nvPicPr>
        <p:blipFill>
          <a:blip r:embed="rId1"/>
          <a:stretch>
            <a:fillRect/>
          </a:stretch>
        </p:blipFill>
        <p:spPr>
          <a:xfrm>
            <a:off x="1413543" y="1931606"/>
            <a:ext cx="299635" cy="257880"/>
          </a:xfrm>
          <a:prstGeom prst="rect">
            <a:avLst/>
          </a:prstGeom>
        </p:spPr>
      </p:pic>
      <p:sp>
        <p:nvSpPr>
          <p:cNvPr id="15" name="Shape 12"/>
          <p:cNvSpPr/>
          <p:nvPr/>
        </p:nvSpPr>
        <p:spPr>
          <a:xfrm>
            <a:off x="1335777" y="772753"/>
            <a:ext cx="528320" cy="528320"/>
          </a:xfrm>
          <a:custGeom>
            <a:avLst/>
            <a:gdLst/>
            <a:ahLst/>
            <a:cxnLst/>
            <a:rect l="l" t="t" r="r" b="b"/>
            <a:pathLst>
              <a:path w="528320" h="528320">
                <a:moveTo>
                  <a:pt x="264160" y="0"/>
                </a:moveTo>
                <a:cubicBezTo>
                  <a:pt x="409954" y="0"/>
                  <a:pt x="528320" y="118366"/>
                  <a:pt x="528320" y="264160"/>
                </a:cubicBezTo>
                <a:cubicBezTo>
                  <a:pt x="528320" y="409954"/>
                  <a:pt x="409954" y="528320"/>
                  <a:pt x="264160" y="528320"/>
                </a:cubicBezTo>
                <a:cubicBezTo>
                  <a:pt x="118366" y="528320"/>
                  <a:pt x="0" y="409954"/>
                  <a:pt x="0" y="264160"/>
                </a:cubicBezTo>
                <a:cubicBezTo>
                  <a:pt x="0" y="118366"/>
                  <a:pt x="118366" y="0"/>
                  <a:pt x="264160" y="0"/>
                </a:cubicBezTo>
                <a:close/>
              </a:path>
            </a:pathLst>
          </a:custGeom>
          <a:solidFill>
            <a:srgbClr val="65A7B7">
              <a:alpha val="70000"/>
            </a:srgbClr>
          </a:solidFill>
        </p:spPr>
      </p:sp>
      <p:sp>
        <p:nvSpPr>
          <p:cNvPr id="16" name="Text 13"/>
          <p:cNvSpPr/>
          <p:nvPr/>
        </p:nvSpPr>
        <p:spPr>
          <a:xfrm>
            <a:off x="1224017" y="809329"/>
            <a:ext cx="765387"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1</a:t>
            </a:r>
            <a:endParaRPr lang="en-US" sz="1500" dirty="0"/>
          </a:p>
        </p:txBody>
      </p:sp>
      <p:pic>
        <p:nvPicPr>
          <p:cNvPr id="17" name="Image 1" descr="/www/wwwroot/ppt/cache/2024-7-2-12/u-tyq3BJ3Q/1722918870464 - QWMYBrPK0m.png"/>
          <p:cNvPicPr>
            <a:picLocks noChangeAspect="1"/>
          </p:cNvPicPr>
          <p:nvPr/>
        </p:nvPicPr>
        <p:blipFill>
          <a:blip r:embed="rId2"/>
          <a:stretch>
            <a:fillRect/>
          </a:stretch>
        </p:blipFill>
        <p:spPr>
          <a:xfrm>
            <a:off x="3422898" y="3094176"/>
            <a:ext cx="306409" cy="263710"/>
          </a:xfrm>
          <a:prstGeom prst="rect">
            <a:avLst/>
          </a:prstGeom>
        </p:spPr>
      </p:pic>
      <p:sp>
        <p:nvSpPr>
          <p:cNvPr id="18" name="Shape 14"/>
          <p:cNvSpPr/>
          <p:nvPr/>
        </p:nvSpPr>
        <p:spPr>
          <a:xfrm>
            <a:off x="3348518" y="3838899"/>
            <a:ext cx="528320" cy="528320"/>
          </a:xfrm>
          <a:custGeom>
            <a:avLst/>
            <a:gdLst/>
            <a:ahLst/>
            <a:cxnLst/>
            <a:rect l="l" t="t" r="r" b="b"/>
            <a:pathLst>
              <a:path w="528320" h="528320">
                <a:moveTo>
                  <a:pt x="264160" y="0"/>
                </a:moveTo>
                <a:cubicBezTo>
                  <a:pt x="409954" y="0"/>
                  <a:pt x="528320" y="118366"/>
                  <a:pt x="528320" y="264160"/>
                </a:cubicBezTo>
                <a:cubicBezTo>
                  <a:pt x="528320" y="409954"/>
                  <a:pt x="409954" y="528320"/>
                  <a:pt x="264160" y="528320"/>
                </a:cubicBezTo>
                <a:cubicBezTo>
                  <a:pt x="118366" y="528320"/>
                  <a:pt x="0" y="409954"/>
                  <a:pt x="0" y="264160"/>
                </a:cubicBezTo>
                <a:cubicBezTo>
                  <a:pt x="0" y="118366"/>
                  <a:pt x="118366" y="0"/>
                  <a:pt x="264160" y="0"/>
                </a:cubicBezTo>
                <a:close/>
              </a:path>
            </a:pathLst>
          </a:custGeom>
          <a:solidFill>
            <a:srgbClr val="65A7B7">
              <a:alpha val="70000"/>
            </a:srgbClr>
          </a:solidFill>
        </p:spPr>
      </p:sp>
      <p:sp>
        <p:nvSpPr>
          <p:cNvPr id="19" name="Text 15"/>
          <p:cNvSpPr/>
          <p:nvPr/>
        </p:nvSpPr>
        <p:spPr>
          <a:xfrm>
            <a:off x="3080972" y="3875475"/>
            <a:ext cx="1056640"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2</a:t>
            </a:r>
            <a:endParaRPr lang="en-US" sz="1500" dirty="0"/>
          </a:p>
        </p:txBody>
      </p:sp>
      <p:sp>
        <p:nvSpPr>
          <p:cNvPr id="20" name="Shape 16"/>
          <p:cNvSpPr/>
          <p:nvPr/>
        </p:nvSpPr>
        <p:spPr>
          <a:xfrm flipV="1">
            <a:off x="3336750" y="2304226"/>
            <a:ext cx="496993" cy="388620"/>
          </a:xfrm>
          <a:custGeom>
            <a:avLst/>
            <a:gdLst/>
            <a:ahLst/>
            <a:cxnLst/>
            <a:rect l="l" t="t" r="r" b="b"/>
            <a:pathLst>
              <a:path w="496993" h="388620">
                <a:moveTo>
                  <a:pt x="248497" y="388620"/>
                </a:moveTo>
                <a:lnTo>
                  <a:pt x="496993" y="194310"/>
                </a:lnTo>
                <a:lnTo>
                  <a:pt x="372745" y="194310"/>
                </a:lnTo>
                <a:lnTo>
                  <a:pt x="372745" y="0"/>
                </a:lnTo>
                <a:lnTo>
                  <a:pt x="124248" y="0"/>
                </a:lnTo>
                <a:lnTo>
                  <a:pt x="124248" y="194310"/>
                </a:lnTo>
                <a:lnTo>
                  <a:pt x="0" y="194310"/>
                </a:lnTo>
                <a:lnTo>
                  <a:pt x="248497" y="388620"/>
                </a:lnTo>
                <a:close/>
              </a:path>
            </a:pathLst>
          </a:custGeom>
          <a:solidFill>
            <a:srgbClr val="65A7B7">
              <a:alpha val="41000"/>
            </a:srgbClr>
          </a:solidFill>
        </p:spPr>
      </p:sp>
      <p:sp>
        <p:nvSpPr>
          <p:cNvPr id="21" name="Text 17"/>
          <p:cNvSpPr/>
          <p:nvPr/>
        </p:nvSpPr>
        <p:spPr>
          <a:xfrm>
            <a:off x="4755974" y="3023094"/>
            <a:ext cx="1949360" cy="77724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手术治疗的评估</a:t>
            </a:r>
            <a:endParaRPr lang="en-US" sz="1500" dirty="0"/>
          </a:p>
          <a:p>
            <a:pPr marL="0" indent="0">
              <a:lnSpc>
                <a:spcPct val="120000"/>
              </a:lnSpc>
              <a:spcBef>
                <a:spcPts val="375"/>
              </a:spcBef>
              <a:buNone/>
            </a:pPr>
            <a:endParaRPr lang="en-US" sz="1500" dirty="0"/>
          </a:p>
        </p:txBody>
      </p:sp>
      <p:sp>
        <p:nvSpPr>
          <p:cNvPr id="22" name="Text 18"/>
          <p:cNvSpPr/>
          <p:nvPr/>
        </p:nvSpPr>
        <p:spPr>
          <a:xfrm>
            <a:off x="4755974" y="3617684"/>
            <a:ext cx="1894206" cy="109728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对于难治性癫痫，评估是否适合手术治疗。</a:t>
            </a:r>
            <a:endParaRPr lang="en-US" sz="1500" dirty="0"/>
          </a:p>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手术治疗后的药物治疗仍需个体化调整。</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23" name="Shape 19"/>
          <p:cNvSpPr/>
          <p:nvPr/>
        </p:nvSpPr>
        <p:spPr>
          <a:xfrm>
            <a:off x="5395647" y="2623342"/>
            <a:ext cx="496993" cy="388620"/>
          </a:xfrm>
          <a:custGeom>
            <a:avLst/>
            <a:gdLst/>
            <a:ahLst/>
            <a:cxnLst/>
            <a:rect l="l" t="t" r="r" b="b"/>
            <a:pathLst>
              <a:path w="496993" h="388620">
                <a:moveTo>
                  <a:pt x="248497" y="388620"/>
                </a:moveTo>
                <a:lnTo>
                  <a:pt x="496993" y="194310"/>
                </a:lnTo>
                <a:lnTo>
                  <a:pt x="372745" y="194310"/>
                </a:lnTo>
                <a:lnTo>
                  <a:pt x="372745" y="0"/>
                </a:lnTo>
                <a:lnTo>
                  <a:pt x="124248" y="0"/>
                </a:lnTo>
                <a:lnTo>
                  <a:pt x="124248" y="194310"/>
                </a:lnTo>
                <a:lnTo>
                  <a:pt x="0" y="194310"/>
                </a:lnTo>
                <a:lnTo>
                  <a:pt x="248497" y="388620"/>
                </a:lnTo>
                <a:close/>
              </a:path>
            </a:pathLst>
          </a:custGeom>
          <a:solidFill>
            <a:srgbClr val="65A7B7">
              <a:alpha val="41000"/>
            </a:srgbClr>
          </a:solidFill>
        </p:spPr>
      </p:sp>
      <p:pic>
        <p:nvPicPr>
          <p:cNvPr id="24" name="Image 2" descr="/www/wwwroot/ppt/cache/2024-7-2-12/u-tyq3BJ3Q/1722918870464 - HSeDxCuDGw.png"/>
          <p:cNvPicPr>
            <a:picLocks noChangeAspect="1"/>
          </p:cNvPicPr>
          <p:nvPr/>
        </p:nvPicPr>
        <p:blipFill>
          <a:blip r:embed="rId3"/>
          <a:stretch>
            <a:fillRect/>
          </a:stretch>
        </p:blipFill>
        <p:spPr>
          <a:xfrm>
            <a:off x="5517890" y="1944226"/>
            <a:ext cx="279315" cy="257880"/>
          </a:xfrm>
          <a:prstGeom prst="rect">
            <a:avLst/>
          </a:prstGeom>
        </p:spPr>
      </p:pic>
      <p:sp>
        <p:nvSpPr>
          <p:cNvPr id="25" name="Shape 20"/>
          <p:cNvSpPr/>
          <p:nvPr/>
        </p:nvSpPr>
        <p:spPr>
          <a:xfrm>
            <a:off x="5430980" y="821949"/>
            <a:ext cx="528320" cy="528320"/>
          </a:xfrm>
          <a:custGeom>
            <a:avLst/>
            <a:gdLst/>
            <a:ahLst/>
            <a:cxnLst/>
            <a:rect l="l" t="t" r="r" b="b"/>
            <a:pathLst>
              <a:path w="528320" h="528320">
                <a:moveTo>
                  <a:pt x="264160" y="0"/>
                </a:moveTo>
                <a:cubicBezTo>
                  <a:pt x="409954" y="0"/>
                  <a:pt x="528320" y="118366"/>
                  <a:pt x="528320" y="264160"/>
                </a:cubicBezTo>
                <a:cubicBezTo>
                  <a:pt x="528320" y="409954"/>
                  <a:pt x="409954" y="528320"/>
                  <a:pt x="264160" y="528320"/>
                </a:cubicBezTo>
                <a:cubicBezTo>
                  <a:pt x="118366" y="528320"/>
                  <a:pt x="0" y="409954"/>
                  <a:pt x="0" y="264160"/>
                </a:cubicBezTo>
                <a:cubicBezTo>
                  <a:pt x="0" y="118366"/>
                  <a:pt x="118366" y="0"/>
                  <a:pt x="264160" y="0"/>
                </a:cubicBezTo>
                <a:close/>
              </a:path>
            </a:pathLst>
          </a:custGeom>
          <a:solidFill>
            <a:srgbClr val="65A7B7">
              <a:alpha val="70000"/>
            </a:srgbClr>
          </a:solidFill>
        </p:spPr>
      </p:sp>
      <p:sp>
        <p:nvSpPr>
          <p:cNvPr id="26" name="Text 21"/>
          <p:cNvSpPr/>
          <p:nvPr/>
        </p:nvSpPr>
        <p:spPr>
          <a:xfrm>
            <a:off x="5231166" y="858525"/>
            <a:ext cx="894080"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3</a:t>
            </a:r>
            <a:endParaRPr lang="en-US" sz="1500" dirty="0"/>
          </a:p>
        </p:txBody>
      </p:sp>
      <p:sp>
        <p:nvSpPr>
          <p:cNvPr id="27" name="Shape 22"/>
          <p:cNvSpPr/>
          <p:nvPr/>
        </p:nvSpPr>
        <p:spPr>
          <a:xfrm rot="10800000">
            <a:off x="6731263" y="2834846"/>
            <a:ext cx="1774613" cy="900853"/>
          </a:xfrm>
          <a:custGeom>
            <a:avLst/>
            <a:gdLst/>
            <a:ahLst/>
            <a:cxnLst/>
            <a:rect l="l" t="t" r="r" b="b"/>
            <a:pathLst>
              <a:path w="1774613" h="900853">
                <a:moveTo>
                  <a:pt x="0" y="900853"/>
                </a:moveTo>
                <a:cubicBezTo>
                  <a:pt x="0" y="403659"/>
                  <a:pt x="397589" y="0"/>
                  <a:pt x="887307" y="0"/>
                </a:cubicBezTo>
                <a:cubicBezTo>
                  <a:pt x="1377025" y="0"/>
                  <a:pt x="1774613" y="403659"/>
                  <a:pt x="1774613" y="900853"/>
                </a:cubicBezTo>
                <a:lnTo>
                  <a:pt x="0" y="900853"/>
                </a:lnTo>
                <a:close/>
              </a:path>
            </a:pathLst>
          </a:custGeom>
          <a:solidFill>
            <a:srgbClr val="65A7B7"/>
          </a:solidFill>
        </p:spPr>
      </p:sp>
      <p:sp>
        <p:nvSpPr>
          <p:cNvPr id="28" name="Text 23"/>
          <p:cNvSpPr/>
          <p:nvPr/>
        </p:nvSpPr>
        <p:spPr>
          <a:xfrm>
            <a:off x="6582446" y="714683"/>
            <a:ext cx="2126827" cy="77724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长期治疗计划的制定</a:t>
            </a:r>
            <a:endParaRPr lang="en-US" sz="1500" dirty="0"/>
          </a:p>
          <a:p>
            <a:pPr marL="0" indent="0">
              <a:lnSpc>
                <a:spcPct val="120000"/>
              </a:lnSpc>
              <a:spcBef>
                <a:spcPts val="375"/>
              </a:spcBef>
              <a:buNone/>
            </a:pPr>
            <a:endParaRPr lang="en-US" sz="1500" dirty="0"/>
          </a:p>
        </p:txBody>
      </p:sp>
      <p:sp>
        <p:nvSpPr>
          <p:cNvPr id="29" name="Text 24"/>
          <p:cNvSpPr/>
          <p:nvPr/>
        </p:nvSpPr>
        <p:spPr>
          <a:xfrm>
            <a:off x="6705334" y="1304663"/>
            <a:ext cx="1826472" cy="109728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制定长期的治疗计划，包括药物治疗、生活方式调整和定期评估。</a:t>
            </a:r>
            <a:endParaRPr lang="en-US" sz="1500" dirty="0"/>
          </a:p>
          <a:p>
            <a:pPr marL="0" indent="0">
              <a:lnSpc>
                <a:spcPct val="120000"/>
              </a:lnSpc>
              <a:spcBef>
                <a:spcPts val="375"/>
              </a:spcBef>
              <a:buNone/>
            </a:pPr>
            <a:r>
              <a:rPr lang="en-US" sz="900" dirty="0">
                <a:solidFill>
                  <a:srgbClr val="5B5B5B"/>
                </a:solidFill>
                <a:latin typeface="微软雅黑" pitchFamily="34" charset="0"/>
                <a:ea typeface="微软雅黑" pitchFamily="34" charset="-122"/>
                <a:cs typeface="微软雅黑" pitchFamily="34" charset="-120"/>
              </a:rPr>
              <a:t>考虑患者的个人情况和需求，制定可持续的治疗方案。</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pic>
        <p:nvPicPr>
          <p:cNvPr id="30" name="Image 3" descr="/www/wwwroot/ppt/cache/2024-7-2-12/u-tyq3BJ3Q/1722918870465 - knGqucIY5h.png"/>
          <p:cNvPicPr>
            <a:picLocks noChangeAspect="1"/>
          </p:cNvPicPr>
          <p:nvPr/>
        </p:nvPicPr>
        <p:blipFill>
          <a:blip r:embed="rId4"/>
          <a:stretch>
            <a:fillRect/>
          </a:stretch>
        </p:blipFill>
        <p:spPr>
          <a:xfrm>
            <a:off x="7478912" y="3094176"/>
            <a:ext cx="279315" cy="304350"/>
          </a:xfrm>
          <a:prstGeom prst="rect">
            <a:avLst/>
          </a:prstGeom>
        </p:spPr>
      </p:pic>
      <p:sp>
        <p:nvSpPr>
          <p:cNvPr id="31" name="Shape 25"/>
          <p:cNvSpPr/>
          <p:nvPr/>
        </p:nvSpPr>
        <p:spPr>
          <a:xfrm>
            <a:off x="7382038" y="3905290"/>
            <a:ext cx="528320" cy="528320"/>
          </a:xfrm>
          <a:custGeom>
            <a:avLst/>
            <a:gdLst/>
            <a:ahLst/>
            <a:cxnLst/>
            <a:rect l="l" t="t" r="r" b="b"/>
            <a:pathLst>
              <a:path w="528320" h="528320">
                <a:moveTo>
                  <a:pt x="264160" y="0"/>
                </a:moveTo>
                <a:cubicBezTo>
                  <a:pt x="409954" y="0"/>
                  <a:pt x="528320" y="118366"/>
                  <a:pt x="528320" y="264160"/>
                </a:cubicBezTo>
                <a:cubicBezTo>
                  <a:pt x="528320" y="409954"/>
                  <a:pt x="409954" y="528320"/>
                  <a:pt x="264160" y="528320"/>
                </a:cubicBezTo>
                <a:cubicBezTo>
                  <a:pt x="118366" y="528320"/>
                  <a:pt x="0" y="409954"/>
                  <a:pt x="0" y="264160"/>
                </a:cubicBezTo>
                <a:cubicBezTo>
                  <a:pt x="0" y="118366"/>
                  <a:pt x="118366" y="0"/>
                  <a:pt x="264160" y="0"/>
                </a:cubicBezTo>
                <a:close/>
              </a:path>
            </a:pathLst>
          </a:custGeom>
          <a:solidFill>
            <a:srgbClr val="65A7B7">
              <a:alpha val="70000"/>
            </a:srgbClr>
          </a:solidFill>
        </p:spPr>
      </p:sp>
      <p:sp>
        <p:nvSpPr>
          <p:cNvPr id="32" name="Text 26"/>
          <p:cNvSpPr/>
          <p:nvPr/>
        </p:nvSpPr>
        <p:spPr>
          <a:xfrm>
            <a:off x="7114492" y="3941866"/>
            <a:ext cx="1056640"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4</a:t>
            </a:r>
            <a:endParaRPr lang="en-US" sz="1500" dirty="0"/>
          </a:p>
        </p:txBody>
      </p:sp>
      <p:sp>
        <p:nvSpPr>
          <p:cNvPr id="33" name="Shape 27"/>
          <p:cNvSpPr/>
          <p:nvPr/>
        </p:nvSpPr>
        <p:spPr>
          <a:xfrm flipV="1">
            <a:off x="7370270" y="2370617"/>
            <a:ext cx="496993" cy="388620"/>
          </a:xfrm>
          <a:custGeom>
            <a:avLst/>
            <a:gdLst/>
            <a:ahLst/>
            <a:cxnLst/>
            <a:rect l="l" t="t" r="r" b="b"/>
            <a:pathLst>
              <a:path w="496993" h="388620">
                <a:moveTo>
                  <a:pt x="248497" y="388620"/>
                </a:moveTo>
                <a:lnTo>
                  <a:pt x="496993" y="194310"/>
                </a:lnTo>
                <a:lnTo>
                  <a:pt x="372745" y="194310"/>
                </a:lnTo>
                <a:lnTo>
                  <a:pt x="372745" y="0"/>
                </a:lnTo>
                <a:lnTo>
                  <a:pt x="124248" y="0"/>
                </a:lnTo>
                <a:lnTo>
                  <a:pt x="124248" y="194310"/>
                </a:lnTo>
                <a:lnTo>
                  <a:pt x="0" y="194310"/>
                </a:lnTo>
                <a:lnTo>
                  <a:pt x="248497" y="388620"/>
                </a:lnTo>
                <a:close/>
              </a:path>
            </a:pathLst>
          </a:custGeom>
          <a:solidFill>
            <a:srgbClr val="65A7B7">
              <a:alpha val="41000"/>
            </a:srgbClr>
          </a:solid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491 - aS4uBf3h4K.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495 - r9nq_luyxl.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499 - b1mUYKosAQ.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癫痫治疗的长期性与规律性</a:t>
            </a:r>
            <a:endParaRPr lang="en-US" sz="1500" dirty="0"/>
          </a:p>
          <a:p>
            <a:pPr marL="0" indent="0">
              <a:lnSpc>
                <a:spcPct val="80000"/>
              </a:lnSpc>
              <a:buNone/>
            </a:pPr>
            <a:endParaRPr lang="en-US" sz="1500" dirty="0"/>
          </a:p>
        </p:txBody>
      </p:sp>
      <p:pic>
        <p:nvPicPr>
          <p:cNvPr id="6" name="Image 3" descr="/www/wwwroot/ppt/cache/2024-7-2-12/u-tyq3BJ3Q/1722918870500 - GkOcX8P1Fc.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500 - LG8hdGJV4F.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05</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癫痫治疗的长期性</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264160" y="1952823"/>
            <a:ext cx="1549098" cy="1847005"/>
          </a:xfrm>
          <a:custGeom>
            <a:avLst/>
            <a:gdLst/>
            <a:ahLst/>
            <a:cxnLst/>
            <a:rect l="l" t="t" r="r" b="b"/>
            <a:pathLst>
              <a:path w="1549098" h="1847005">
                <a:moveTo>
                  <a:pt x="0" y="0"/>
                </a:moveTo>
                <a:lnTo>
                  <a:pt x="1549098" y="0"/>
                </a:lnTo>
                <a:lnTo>
                  <a:pt x="1549098" y="1847005"/>
                </a:lnTo>
                <a:lnTo>
                  <a:pt x="0" y="1847005"/>
                </a:lnTo>
                <a:close/>
              </a:path>
            </a:pathLst>
          </a:custGeom>
          <a:solidFill>
            <a:srgbClr val="65A7B7"/>
          </a:solidFill>
        </p:spPr>
      </p:sp>
      <p:sp>
        <p:nvSpPr>
          <p:cNvPr id="7" name="Text 5"/>
          <p:cNvSpPr/>
          <p:nvPr/>
        </p:nvSpPr>
        <p:spPr>
          <a:xfrm>
            <a:off x="2828540" y="947942"/>
            <a:ext cx="215204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治疗的目的与意义</a:t>
            </a:r>
            <a:endParaRPr lang="en-US" sz="1500" dirty="0"/>
          </a:p>
        </p:txBody>
      </p:sp>
      <p:sp>
        <p:nvSpPr>
          <p:cNvPr id="8" name="Text 6"/>
          <p:cNvSpPr/>
          <p:nvPr/>
        </p:nvSpPr>
        <p:spPr>
          <a:xfrm>
            <a:off x="2406085" y="1365871"/>
            <a:ext cx="2574503"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癫痫治疗的目的不仅是控制发作，还包括提高生活质量。</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正规治疗是达到治疗目的的关键。</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9" name="Shape 7"/>
          <p:cNvSpPr/>
          <p:nvPr/>
        </p:nvSpPr>
        <p:spPr>
          <a:xfrm>
            <a:off x="517316" y="1653019"/>
            <a:ext cx="1400384" cy="1872542"/>
          </a:xfrm>
          <a:custGeom>
            <a:avLst/>
            <a:gdLst/>
            <a:ahLst/>
            <a:cxnLst/>
            <a:rect l="l" t="t" r="r" b="b"/>
            <a:pathLst>
              <a:path w="1400384" h="1872542">
                <a:moveTo>
                  <a:pt x="0" y="0"/>
                </a:moveTo>
                <a:lnTo>
                  <a:pt x="1400384" y="0"/>
                </a:lnTo>
                <a:lnTo>
                  <a:pt x="1400384" y="1872542"/>
                </a:lnTo>
                <a:lnTo>
                  <a:pt x="0" y="1872542"/>
                </a:lnTo>
                <a:close/>
              </a:path>
            </a:pathLst>
          </a:custGeom>
          <a:solidFill>
            <a:srgbClr val="1A85BB"/>
          </a:solidFill>
        </p:spPr>
      </p:sp>
      <p:sp>
        <p:nvSpPr>
          <p:cNvPr id="10" name="Shape 8"/>
          <p:cNvSpPr/>
          <p:nvPr/>
        </p:nvSpPr>
        <p:spPr>
          <a:xfrm>
            <a:off x="414020" y="4337306"/>
            <a:ext cx="8315960" cy="0"/>
          </a:xfrm>
          <a:custGeom>
            <a:avLst/>
            <a:gdLst/>
            <a:ahLst/>
            <a:cxnLst/>
            <a:rect l="l" t="t" r="r" b="b"/>
            <a:pathLst>
              <a:path w="8315960">
                <a:moveTo>
                  <a:pt x="0" y="0"/>
                </a:moveTo>
                <a:lnTo>
                  <a:pt x="8315960" y="0"/>
                </a:lnTo>
              </a:path>
            </a:pathLst>
          </a:custGeom>
          <a:noFill/>
          <a:ln w="19050">
            <a:solidFill>
              <a:srgbClr val="65A7B7"/>
            </a:solidFill>
            <a:prstDash val="solid"/>
            <a:headEnd type="none"/>
            <a:tailEnd type="arrow"/>
          </a:ln>
        </p:spPr>
      </p:sp>
      <p:sp>
        <p:nvSpPr>
          <p:cNvPr id="11" name="Shape 9"/>
          <p:cNvSpPr/>
          <p:nvPr/>
        </p:nvSpPr>
        <p:spPr>
          <a:xfrm>
            <a:off x="2467618" y="1018983"/>
            <a:ext cx="360922" cy="349583"/>
          </a:xfrm>
          <a:custGeom>
            <a:avLst/>
            <a:gdLst/>
            <a:ahLst/>
            <a:cxnLst/>
            <a:rect l="l" t="t" r="r" b="b"/>
            <a:pathLst>
              <a:path w="360922" h="349583">
                <a:moveTo>
                  <a:pt x="43698" y="0"/>
                </a:moveTo>
                <a:lnTo>
                  <a:pt x="317224" y="0"/>
                </a:lnTo>
                <a:quadBezTo>
                  <a:pt x="360922" y="0"/>
                  <a:pt x="360922" y="43698"/>
                </a:quadBezTo>
                <a:lnTo>
                  <a:pt x="360922" y="305885"/>
                </a:lnTo>
                <a:quadBezTo>
                  <a:pt x="360922" y="349583"/>
                  <a:pt x="317224" y="349583"/>
                </a:quadBezTo>
                <a:lnTo>
                  <a:pt x="43698" y="349583"/>
                </a:lnTo>
                <a:quadBezTo>
                  <a:pt x="0" y="349583"/>
                  <a:pt x="0" y="305885"/>
                </a:quadBezTo>
                <a:lnTo>
                  <a:pt x="0" y="43698"/>
                </a:lnTo>
                <a:quadBezTo>
                  <a:pt x="0" y="0"/>
                  <a:pt x="43698" y="0"/>
                </a:quadBezTo>
                <a:close/>
              </a:path>
            </a:pathLst>
          </a:custGeom>
          <a:solidFill>
            <a:srgbClr val="65A7B7"/>
          </a:solidFill>
        </p:spPr>
      </p:sp>
      <p:pic>
        <p:nvPicPr>
          <p:cNvPr id="12" name="Image 0" descr="/www/wwwroot/ppt/cache/2024-7-2-12/u-tyq3BJ3Q/1722918870502 - 2MlzhEfypk.png"/>
          <p:cNvPicPr>
            <a:picLocks noChangeAspect="1"/>
          </p:cNvPicPr>
          <p:nvPr/>
        </p:nvPicPr>
        <p:blipFill>
          <a:blip r:embed="rId1"/>
          <a:stretch>
            <a:fillRect/>
          </a:stretch>
        </p:blipFill>
        <p:spPr>
          <a:xfrm>
            <a:off x="2539765" y="1067172"/>
            <a:ext cx="234917" cy="234917"/>
          </a:xfrm>
          <a:prstGeom prst="rect">
            <a:avLst/>
          </a:prstGeom>
        </p:spPr>
      </p:pic>
      <p:sp>
        <p:nvSpPr>
          <p:cNvPr id="13" name="Shape 10"/>
          <p:cNvSpPr/>
          <p:nvPr/>
        </p:nvSpPr>
        <p:spPr>
          <a:xfrm>
            <a:off x="5580510" y="1013736"/>
            <a:ext cx="360922" cy="349583"/>
          </a:xfrm>
          <a:custGeom>
            <a:avLst/>
            <a:gdLst/>
            <a:ahLst/>
            <a:cxnLst/>
            <a:rect l="l" t="t" r="r" b="b"/>
            <a:pathLst>
              <a:path w="360922" h="349583">
                <a:moveTo>
                  <a:pt x="43698" y="0"/>
                </a:moveTo>
                <a:lnTo>
                  <a:pt x="317224" y="0"/>
                </a:lnTo>
                <a:quadBezTo>
                  <a:pt x="360922" y="0"/>
                  <a:pt x="360922" y="43698"/>
                </a:quadBezTo>
                <a:lnTo>
                  <a:pt x="360922" y="305885"/>
                </a:lnTo>
                <a:quadBezTo>
                  <a:pt x="360922" y="349583"/>
                  <a:pt x="317224" y="349583"/>
                </a:quadBezTo>
                <a:lnTo>
                  <a:pt x="43698" y="349583"/>
                </a:lnTo>
                <a:quadBezTo>
                  <a:pt x="0" y="349583"/>
                  <a:pt x="0" y="305885"/>
                </a:quadBezTo>
                <a:lnTo>
                  <a:pt x="0" y="43698"/>
                </a:lnTo>
                <a:quadBezTo>
                  <a:pt x="0" y="0"/>
                  <a:pt x="43698" y="0"/>
                </a:quadBezTo>
                <a:close/>
              </a:path>
            </a:pathLst>
          </a:custGeom>
          <a:solidFill>
            <a:srgbClr val="65A7B7"/>
          </a:solidFill>
        </p:spPr>
      </p:sp>
      <p:pic>
        <p:nvPicPr>
          <p:cNvPr id="14" name="Image 1" descr="/www/wwwroot/ppt/cache/2024-7-2-12/u-tyq3BJ3Q/1722918870502 - tt8Qqxsr-K.png"/>
          <p:cNvPicPr>
            <a:picLocks noChangeAspect="1"/>
          </p:cNvPicPr>
          <p:nvPr/>
        </p:nvPicPr>
        <p:blipFill>
          <a:blip r:embed="rId2"/>
          <a:stretch>
            <a:fillRect/>
          </a:stretch>
        </p:blipFill>
        <p:spPr>
          <a:xfrm>
            <a:off x="5633363" y="1059083"/>
            <a:ext cx="234917" cy="234917"/>
          </a:xfrm>
          <a:prstGeom prst="rect">
            <a:avLst/>
          </a:prstGeom>
        </p:spPr>
      </p:pic>
      <p:sp>
        <p:nvSpPr>
          <p:cNvPr id="15" name="Text 11"/>
          <p:cNvSpPr/>
          <p:nvPr/>
        </p:nvSpPr>
        <p:spPr>
          <a:xfrm>
            <a:off x="6004549" y="947942"/>
            <a:ext cx="2371100"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长期治疗的重要性</a:t>
            </a:r>
            <a:endParaRPr lang="en-US" sz="1500" dirty="0"/>
          </a:p>
        </p:txBody>
      </p:sp>
      <p:sp>
        <p:nvSpPr>
          <p:cNvPr id="16" name="Text 12"/>
          <p:cNvSpPr/>
          <p:nvPr/>
        </p:nvSpPr>
        <p:spPr>
          <a:xfrm>
            <a:off x="5494189" y="1338439"/>
            <a:ext cx="2881460"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长期规律用药是维持控制发作的必要手段。</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防止形成医源性难治性癫痫。</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7" name="Shape 13"/>
          <p:cNvSpPr/>
          <p:nvPr/>
        </p:nvSpPr>
        <p:spPr>
          <a:xfrm>
            <a:off x="5053415" y="1018983"/>
            <a:ext cx="0" cy="3205480"/>
          </a:xfrm>
          <a:custGeom>
            <a:avLst/>
            <a:gdLst/>
            <a:ahLst/>
            <a:cxnLst/>
            <a:rect l="l" t="t" r="r" b="b"/>
            <a:pathLst>
              <a:path h="3205480">
                <a:moveTo>
                  <a:pt x="0" y="0"/>
                </a:moveTo>
                <a:lnTo>
                  <a:pt x="0" y="3205480"/>
                </a:lnTo>
              </a:path>
            </a:pathLst>
          </a:custGeom>
          <a:noFill/>
          <a:ln w="9525">
            <a:solidFill>
              <a:srgbClr val="65A7B7">
                <a:alpha val="22000"/>
              </a:srgbClr>
            </a:solidFill>
            <a:prstDash val="dash"/>
            <a:headEnd type="none"/>
            <a:tailEnd type="none"/>
          </a:ln>
        </p:spPr>
      </p:sp>
      <p:sp>
        <p:nvSpPr>
          <p:cNvPr id="18" name="Shape 14"/>
          <p:cNvSpPr/>
          <p:nvPr/>
        </p:nvSpPr>
        <p:spPr>
          <a:xfrm>
            <a:off x="2564553" y="2792085"/>
            <a:ext cx="360922" cy="349583"/>
          </a:xfrm>
          <a:custGeom>
            <a:avLst/>
            <a:gdLst/>
            <a:ahLst/>
            <a:cxnLst/>
            <a:rect l="l" t="t" r="r" b="b"/>
            <a:pathLst>
              <a:path w="360922" h="349583">
                <a:moveTo>
                  <a:pt x="43698" y="0"/>
                </a:moveTo>
                <a:lnTo>
                  <a:pt x="317224" y="0"/>
                </a:lnTo>
                <a:quadBezTo>
                  <a:pt x="360922" y="0"/>
                  <a:pt x="360922" y="43698"/>
                </a:quadBezTo>
                <a:lnTo>
                  <a:pt x="360922" y="305885"/>
                </a:lnTo>
                <a:quadBezTo>
                  <a:pt x="360922" y="349583"/>
                  <a:pt x="317224" y="349583"/>
                </a:quadBezTo>
                <a:lnTo>
                  <a:pt x="43698" y="349583"/>
                </a:lnTo>
                <a:quadBezTo>
                  <a:pt x="0" y="349583"/>
                  <a:pt x="0" y="305885"/>
                </a:quadBezTo>
                <a:lnTo>
                  <a:pt x="0" y="43698"/>
                </a:lnTo>
                <a:quadBezTo>
                  <a:pt x="0" y="0"/>
                  <a:pt x="43698" y="0"/>
                </a:quadBezTo>
                <a:close/>
              </a:path>
            </a:pathLst>
          </a:custGeom>
          <a:solidFill>
            <a:srgbClr val="65A7B7"/>
          </a:solidFill>
        </p:spPr>
      </p:sp>
      <p:pic>
        <p:nvPicPr>
          <p:cNvPr id="19" name="Image 2" descr="/www/wwwroot/ppt/cache/2024-7-2-12/u-tyq3BJ3Q/1722918870503 - xQjulrlwdC.png"/>
          <p:cNvPicPr>
            <a:picLocks noChangeAspect="1"/>
          </p:cNvPicPr>
          <p:nvPr/>
        </p:nvPicPr>
        <p:blipFill>
          <a:blip r:embed="rId3"/>
          <a:stretch>
            <a:fillRect/>
          </a:stretch>
        </p:blipFill>
        <p:spPr>
          <a:xfrm>
            <a:off x="2627556" y="2849418"/>
            <a:ext cx="234917" cy="234917"/>
          </a:xfrm>
          <a:prstGeom prst="rect">
            <a:avLst/>
          </a:prstGeom>
        </p:spPr>
      </p:pic>
      <p:sp>
        <p:nvSpPr>
          <p:cNvPr id="20" name="Text 15"/>
          <p:cNvSpPr/>
          <p:nvPr/>
        </p:nvSpPr>
        <p:spPr>
          <a:xfrm>
            <a:off x="2925475" y="2725513"/>
            <a:ext cx="190200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200" b="1" dirty="0">
                <a:solidFill>
                  <a:srgbClr val="000000"/>
                </a:solidFill>
                <a:latin typeface="微软雅黑" pitchFamily="34" charset="0"/>
                <a:ea typeface="微软雅黑" pitchFamily="34" charset="-122"/>
                <a:cs typeface="微软雅黑" pitchFamily="34" charset="-120"/>
              </a:rPr>
              <a:t>治疗现状与问题</a:t>
            </a:r>
            <a:endParaRPr lang="en-US" sz="1500" dirty="0"/>
          </a:p>
        </p:txBody>
      </p:sp>
      <p:sp>
        <p:nvSpPr>
          <p:cNvPr id="21" name="Text 16"/>
          <p:cNvSpPr/>
          <p:nvPr/>
        </p:nvSpPr>
        <p:spPr>
          <a:xfrm>
            <a:off x="2470093" y="3248555"/>
            <a:ext cx="2510495" cy="10515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国内癫痫治疗现状存在问题，需要规范纠正。</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存在用药不当、治疗不规律等问题。</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2" name="Shape 17"/>
          <p:cNvSpPr/>
          <p:nvPr/>
        </p:nvSpPr>
        <p:spPr>
          <a:xfrm>
            <a:off x="5580510" y="2792085"/>
            <a:ext cx="360922" cy="349583"/>
          </a:xfrm>
          <a:custGeom>
            <a:avLst/>
            <a:gdLst/>
            <a:ahLst/>
            <a:cxnLst/>
            <a:rect l="l" t="t" r="r" b="b"/>
            <a:pathLst>
              <a:path w="360922" h="349583">
                <a:moveTo>
                  <a:pt x="43698" y="0"/>
                </a:moveTo>
                <a:lnTo>
                  <a:pt x="317224" y="0"/>
                </a:lnTo>
                <a:quadBezTo>
                  <a:pt x="360922" y="0"/>
                  <a:pt x="360922" y="43698"/>
                </a:quadBezTo>
                <a:lnTo>
                  <a:pt x="360922" y="305885"/>
                </a:lnTo>
                <a:quadBezTo>
                  <a:pt x="360922" y="349583"/>
                  <a:pt x="317224" y="349583"/>
                </a:quadBezTo>
                <a:lnTo>
                  <a:pt x="43698" y="349583"/>
                </a:lnTo>
                <a:quadBezTo>
                  <a:pt x="0" y="349583"/>
                  <a:pt x="0" y="305885"/>
                </a:quadBezTo>
                <a:lnTo>
                  <a:pt x="0" y="43698"/>
                </a:lnTo>
                <a:quadBezTo>
                  <a:pt x="0" y="0"/>
                  <a:pt x="43698" y="0"/>
                </a:quadBezTo>
                <a:close/>
              </a:path>
            </a:pathLst>
          </a:custGeom>
          <a:solidFill>
            <a:srgbClr val="65A7B7"/>
          </a:solidFill>
        </p:spPr>
      </p:sp>
      <p:pic>
        <p:nvPicPr>
          <p:cNvPr id="23" name="Image 3" descr="/www/wwwroot/ppt/cache/2024-7-2-12/u-tyq3BJ3Q/1722918870503 - 9S-1iCfcvS.png"/>
          <p:cNvPicPr>
            <a:picLocks noChangeAspect="1"/>
          </p:cNvPicPr>
          <p:nvPr/>
        </p:nvPicPr>
        <p:blipFill>
          <a:blip r:embed="rId4"/>
          <a:stretch>
            <a:fillRect/>
          </a:stretch>
        </p:blipFill>
        <p:spPr>
          <a:xfrm>
            <a:off x="5643513" y="2849418"/>
            <a:ext cx="234917" cy="234917"/>
          </a:xfrm>
          <a:prstGeom prst="rect">
            <a:avLst/>
          </a:prstGeom>
        </p:spPr>
      </p:pic>
      <p:sp>
        <p:nvSpPr>
          <p:cNvPr id="24" name="Text 18"/>
          <p:cNvSpPr/>
          <p:nvPr/>
        </p:nvSpPr>
        <p:spPr>
          <a:xfrm>
            <a:off x="6022837" y="2711250"/>
            <a:ext cx="2352812"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患者教育</a:t>
            </a:r>
            <a:endParaRPr lang="en-US" sz="1500" dirty="0"/>
          </a:p>
        </p:txBody>
      </p:sp>
      <p:sp>
        <p:nvSpPr>
          <p:cNvPr id="25" name="Text 19"/>
          <p:cNvSpPr/>
          <p:nvPr/>
        </p:nvSpPr>
        <p:spPr>
          <a:xfrm>
            <a:off x="5494189" y="3239411"/>
            <a:ext cx="2881460" cy="8229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患者应了解癫痫治疗的长期性与规律性。</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遵医嘱，坚持规律用药。</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6" name="Shape 20"/>
          <p:cNvSpPr/>
          <p:nvPr/>
        </p:nvSpPr>
        <p:spPr>
          <a:xfrm>
            <a:off x="2449407" y="2354007"/>
            <a:ext cx="5926667" cy="0"/>
          </a:xfrm>
          <a:custGeom>
            <a:avLst/>
            <a:gdLst/>
            <a:ahLst/>
            <a:cxnLst/>
            <a:rect l="l" t="t" r="r" b="b"/>
            <a:pathLst>
              <a:path w="5926667">
                <a:moveTo>
                  <a:pt x="0" y="0"/>
                </a:moveTo>
                <a:lnTo>
                  <a:pt x="5926667" y="0"/>
                </a:lnTo>
              </a:path>
            </a:pathLst>
          </a:custGeom>
          <a:noFill/>
          <a:ln w="9525">
            <a:solidFill>
              <a:srgbClr val="65A7B7">
                <a:alpha val="22000"/>
              </a:srgbClr>
            </a:solidFill>
            <a:prstDash val="dash"/>
            <a:headEnd type="none"/>
            <a:tailEnd type="none"/>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癫痫治疗的规律性</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502696" y="1078343"/>
            <a:ext cx="1949661" cy="816277"/>
          </a:xfrm>
          <a:custGeom>
            <a:avLst/>
            <a:gdLst/>
            <a:ahLst/>
            <a:cxnLst/>
            <a:rect l="l" t="t" r="r" b="b"/>
            <a:pathLst>
              <a:path w="1949661" h="816277">
                <a:moveTo>
                  <a:pt x="0" y="816277"/>
                </a:moveTo>
                <a:cubicBezTo>
                  <a:pt x="0" y="365762"/>
                  <a:pt x="436807" y="0"/>
                  <a:pt x="974830" y="0"/>
                </a:cubicBezTo>
                <a:cubicBezTo>
                  <a:pt x="1512854" y="0"/>
                  <a:pt x="1949661" y="365762"/>
                  <a:pt x="1949661" y="816277"/>
                </a:cubicBezTo>
                <a:lnTo>
                  <a:pt x="0" y="816277"/>
                </a:lnTo>
                <a:close/>
              </a:path>
            </a:pathLst>
          </a:custGeom>
          <a:solidFill>
            <a:srgbClr val="65A7B7"/>
          </a:solidFill>
        </p:spPr>
      </p:sp>
      <p:sp>
        <p:nvSpPr>
          <p:cNvPr id="7" name="Text 5"/>
          <p:cNvSpPr/>
          <p:nvPr/>
        </p:nvSpPr>
        <p:spPr>
          <a:xfrm>
            <a:off x="502696" y="1858045"/>
            <a:ext cx="1901862"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用药原则</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8" name="Text 6"/>
          <p:cNvSpPr/>
          <p:nvPr/>
        </p:nvSpPr>
        <p:spPr>
          <a:xfrm>
            <a:off x="502696" y="2699293"/>
            <a:ext cx="1949661" cy="12801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确定是否用药，考虑发作频率和病因。</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根据发作类型选用抗癫痫药物。</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尽量单药治疗，个体化用药。</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9" name="Text 7"/>
          <p:cNvSpPr/>
          <p:nvPr/>
        </p:nvSpPr>
        <p:spPr>
          <a:xfrm>
            <a:off x="502696" y="1327219"/>
            <a:ext cx="1949661" cy="48463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650" b="1" dirty="0">
                <a:solidFill>
                  <a:srgbClr val="FFFFFF"/>
                </a:solidFill>
                <a:latin typeface="微软雅黑" pitchFamily="34" charset="0"/>
                <a:ea typeface="微软雅黑" pitchFamily="34" charset="-122"/>
                <a:cs typeface="微软雅黑" pitchFamily="34" charset="-120"/>
              </a:rPr>
              <a:t>1</a:t>
            </a:r>
            <a:endParaRPr lang="en-US" sz="1500" dirty="0"/>
          </a:p>
        </p:txBody>
      </p:sp>
      <p:sp>
        <p:nvSpPr>
          <p:cNvPr id="10" name="Shape 8"/>
          <p:cNvSpPr/>
          <p:nvPr/>
        </p:nvSpPr>
        <p:spPr>
          <a:xfrm>
            <a:off x="586377" y="2724150"/>
            <a:ext cx="1818735" cy="0"/>
          </a:xfrm>
          <a:custGeom>
            <a:avLst/>
            <a:gdLst/>
            <a:ahLst/>
            <a:cxnLst/>
            <a:rect l="l" t="t" r="r" b="b"/>
            <a:pathLst>
              <a:path w="1818735">
                <a:moveTo>
                  <a:pt x="1818735" y="0"/>
                </a:moveTo>
                <a:lnTo>
                  <a:pt x="0" y="0"/>
                </a:lnTo>
              </a:path>
            </a:pathLst>
          </a:custGeom>
          <a:noFill/>
          <a:ln w="9525">
            <a:solidFill>
              <a:srgbClr val="65A7B7"/>
            </a:solidFill>
            <a:prstDash val="dash"/>
            <a:headEnd type="none"/>
            <a:tailEnd type="none"/>
          </a:ln>
        </p:spPr>
      </p:sp>
      <p:sp>
        <p:nvSpPr>
          <p:cNvPr id="11" name="Shape 9"/>
          <p:cNvSpPr/>
          <p:nvPr/>
        </p:nvSpPr>
        <p:spPr>
          <a:xfrm rot="10800000">
            <a:off x="502696" y="4045791"/>
            <a:ext cx="1973743" cy="415962"/>
          </a:xfrm>
          <a:custGeom>
            <a:avLst/>
            <a:gdLst/>
            <a:ahLst/>
            <a:cxnLst/>
            <a:rect l="l" t="t" r="r" b="b"/>
            <a:pathLst>
              <a:path w="1973743" h="415962">
                <a:moveTo>
                  <a:pt x="0" y="100277"/>
                </a:moveTo>
                <a:quadBezTo>
                  <a:pt x="0" y="0"/>
                  <a:pt x="100277" y="0"/>
                </a:quadBezTo>
                <a:lnTo>
                  <a:pt x="1873466" y="0"/>
                </a:lnTo>
                <a:quadBezTo>
                  <a:pt x="1973743" y="0"/>
                  <a:pt x="1973743" y="100277"/>
                </a:quadBezTo>
                <a:lnTo>
                  <a:pt x="1973743" y="415962"/>
                </a:lnTo>
                <a:lnTo>
                  <a:pt x="0" y="415962"/>
                </a:lnTo>
                <a:close/>
              </a:path>
            </a:pathLst>
          </a:custGeom>
          <a:solidFill>
            <a:srgbClr val="65A7B7"/>
          </a:solidFill>
        </p:spPr>
      </p:sp>
      <p:sp>
        <p:nvSpPr>
          <p:cNvPr id="12" name="Shape 10"/>
          <p:cNvSpPr/>
          <p:nvPr/>
        </p:nvSpPr>
        <p:spPr>
          <a:xfrm>
            <a:off x="2537236" y="1078343"/>
            <a:ext cx="1949661" cy="816277"/>
          </a:xfrm>
          <a:custGeom>
            <a:avLst/>
            <a:gdLst/>
            <a:ahLst/>
            <a:cxnLst/>
            <a:rect l="l" t="t" r="r" b="b"/>
            <a:pathLst>
              <a:path w="1949661" h="816277">
                <a:moveTo>
                  <a:pt x="0" y="816277"/>
                </a:moveTo>
                <a:cubicBezTo>
                  <a:pt x="0" y="365762"/>
                  <a:pt x="436807" y="0"/>
                  <a:pt x="974830" y="0"/>
                </a:cubicBezTo>
                <a:cubicBezTo>
                  <a:pt x="1512854" y="0"/>
                  <a:pt x="1949661" y="365762"/>
                  <a:pt x="1949661" y="816277"/>
                </a:cubicBezTo>
                <a:lnTo>
                  <a:pt x="0" y="816277"/>
                </a:lnTo>
                <a:close/>
              </a:path>
            </a:pathLst>
          </a:custGeom>
          <a:solidFill>
            <a:srgbClr val="65A7B7"/>
          </a:solidFill>
        </p:spPr>
      </p:sp>
      <p:sp>
        <p:nvSpPr>
          <p:cNvPr id="13" name="Text 11"/>
          <p:cNvSpPr/>
          <p:nvPr/>
        </p:nvSpPr>
        <p:spPr>
          <a:xfrm>
            <a:off x="2537236" y="1858045"/>
            <a:ext cx="1901862"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药物用法</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4" name="Text 12"/>
          <p:cNvSpPr/>
          <p:nvPr/>
        </p:nvSpPr>
        <p:spPr>
          <a:xfrm>
            <a:off x="2537236" y="2699293"/>
            <a:ext cx="1949661" cy="12801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从小剂量开始，逐渐增加至有效剂量。</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注意药物用法和半衰期，保持稳态有效浓度。</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15" name="Text 13"/>
          <p:cNvSpPr/>
          <p:nvPr/>
        </p:nvSpPr>
        <p:spPr>
          <a:xfrm>
            <a:off x="2537236" y="1327219"/>
            <a:ext cx="1949661" cy="48463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650" b="1" dirty="0">
                <a:solidFill>
                  <a:srgbClr val="FFFFFF"/>
                </a:solidFill>
                <a:latin typeface="微软雅黑" pitchFamily="34" charset="0"/>
                <a:ea typeface="微软雅黑" pitchFamily="34" charset="-122"/>
                <a:cs typeface="微软雅黑" pitchFamily="34" charset="-120"/>
              </a:rPr>
              <a:t>2</a:t>
            </a:r>
            <a:endParaRPr lang="en-US" sz="1500" dirty="0"/>
          </a:p>
        </p:txBody>
      </p:sp>
      <p:sp>
        <p:nvSpPr>
          <p:cNvPr id="16" name="Shape 14"/>
          <p:cNvSpPr/>
          <p:nvPr/>
        </p:nvSpPr>
        <p:spPr>
          <a:xfrm>
            <a:off x="2620917" y="2724150"/>
            <a:ext cx="1818735" cy="0"/>
          </a:xfrm>
          <a:custGeom>
            <a:avLst/>
            <a:gdLst/>
            <a:ahLst/>
            <a:cxnLst/>
            <a:rect l="l" t="t" r="r" b="b"/>
            <a:pathLst>
              <a:path w="1818735">
                <a:moveTo>
                  <a:pt x="1818735" y="0"/>
                </a:moveTo>
                <a:lnTo>
                  <a:pt x="0" y="0"/>
                </a:lnTo>
              </a:path>
            </a:pathLst>
          </a:custGeom>
          <a:noFill/>
          <a:ln w="9525">
            <a:solidFill>
              <a:srgbClr val="65A7B7"/>
            </a:solidFill>
            <a:prstDash val="dash"/>
            <a:headEnd type="none"/>
            <a:tailEnd type="none"/>
          </a:ln>
        </p:spPr>
      </p:sp>
      <p:sp>
        <p:nvSpPr>
          <p:cNvPr id="17" name="Shape 15"/>
          <p:cNvSpPr/>
          <p:nvPr/>
        </p:nvSpPr>
        <p:spPr>
          <a:xfrm rot="10800000">
            <a:off x="2537236" y="4045791"/>
            <a:ext cx="1973743" cy="415962"/>
          </a:xfrm>
          <a:custGeom>
            <a:avLst/>
            <a:gdLst/>
            <a:ahLst/>
            <a:cxnLst/>
            <a:rect l="l" t="t" r="r" b="b"/>
            <a:pathLst>
              <a:path w="1973743" h="415962">
                <a:moveTo>
                  <a:pt x="0" y="100277"/>
                </a:moveTo>
                <a:quadBezTo>
                  <a:pt x="0" y="0"/>
                  <a:pt x="100277" y="0"/>
                </a:quadBezTo>
                <a:lnTo>
                  <a:pt x="1873466" y="0"/>
                </a:lnTo>
                <a:quadBezTo>
                  <a:pt x="1973743" y="0"/>
                  <a:pt x="1973743" y="100277"/>
                </a:quadBezTo>
                <a:lnTo>
                  <a:pt x="1973743" y="415962"/>
                </a:lnTo>
                <a:lnTo>
                  <a:pt x="0" y="415962"/>
                </a:lnTo>
                <a:close/>
              </a:path>
            </a:pathLst>
          </a:custGeom>
          <a:solidFill>
            <a:srgbClr val="65A7B7"/>
          </a:solidFill>
        </p:spPr>
      </p:sp>
      <p:sp>
        <p:nvSpPr>
          <p:cNvPr id="18" name="Shape 16"/>
          <p:cNvSpPr/>
          <p:nvPr/>
        </p:nvSpPr>
        <p:spPr>
          <a:xfrm>
            <a:off x="4562632" y="1078343"/>
            <a:ext cx="1949661" cy="816277"/>
          </a:xfrm>
          <a:custGeom>
            <a:avLst/>
            <a:gdLst/>
            <a:ahLst/>
            <a:cxnLst/>
            <a:rect l="l" t="t" r="r" b="b"/>
            <a:pathLst>
              <a:path w="1949661" h="816277">
                <a:moveTo>
                  <a:pt x="0" y="816277"/>
                </a:moveTo>
                <a:cubicBezTo>
                  <a:pt x="0" y="365762"/>
                  <a:pt x="436807" y="0"/>
                  <a:pt x="974830" y="0"/>
                </a:cubicBezTo>
                <a:cubicBezTo>
                  <a:pt x="1512854" y="0"/>
                  <a:pt x="1949661" y="365762"/>
                  <a:pt x="1949661" y="816277"/>
                </a:cubicBezTo>
                <a:lnTo>
                  <a:pt x="0" y="816277"/>
                </a:lnTo>
                <a:close/>
              </a:path>
            </a:pathLst>
          </a:custGeom>
          <a:solidFill>
            <a:srgbClr val="65A7B7"/>
          </a:solidFill>
        </p:spPr>
      </p:sp>
      <p:sp>
        <p:nvSpPr>
          <p:cNvPr id="19" name="Text 17"/>
          <p:cNvSpPr/>
          <p:nvPr/>
        </p:nvSpPr>
        <p:spPr>
          <a:xfrm>
            <a:off x="4562632" y="1858045"/>
            <a:ext cx="1901862"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不良反应的观察</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0" name="Text 18"/>
          <p:cNvSpPr/>
          <p:nvPr/>
        </p:nvSpPr>
        <p:spPr>
          <a:xfrm>
            <a:off x="4562632" y="2699293"/>
            <a:ext cx="1949661" cy="12801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所有抗癫痫药物均有不良反应，需严密观察。</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注意剂量相关性不良反应和严重特异性反应。</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1" name="Text 19"/>
          <p:cNvSpPr/>
          <p:nvPr/>
        </p:nvSpPr>
        <p:spPr>
          <a:xfrm>
            <a:off x="4562632" y="1327219"/>
            <a:ext cx="1949661" cy="48463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650" b="1" dirty="0">
                <a:solidFill>
                  <a:srgbClr val="FFFFFF"/>
                </a:solidFill>
                <a:latin typeface="微软雅黑" pitchFamily="34" charset="0"/>
                <a:ea typeface="微软雅黑" pitchFamily="34" charset="-122"/>
                <a:cs typeface="微软雅黑" pitchFamily="34" charset="-120"/>
              </a:rPr>
              <a:t>3</a:t>
            </a:r>
            <a:endParaRPr lang="en-US" sz="1500" dirty="0"/>
          </a:p>
        </p:txBody>
      </p:sp>
      <p:sp>
        <p:nvSpPr>
          <p:cNvPr id="22" name="Shape 20"/>
          <p:cNvSpPr/>
          <p:nvPr/>
        </p:nvSpPr>
        <p:spPr>
          <a:xfrm>
            <a:off x="4646313" y="2724150"/>
            <a:ext cx="1818735" cy="0"/>
          </a:xfrm>
          <a:custGeom>
            <a:avLst/>
            <a:gdLst/>
            <a:ahLst/>
            <a:cxnLst/>
            <a:rect l="l" t="t" r="r" b="b"/>
            <a:pathLst>
              <a:path w="1818735">
                <a:moveTo>
                  <a:pt x="1818735" y="0"/>
                </a:moveTo>
                <a:lnTo>
                  <a:pt x="0" y="0"/>
                </a:lnTo>
              </a:path>
            </a:pathLst>
          </a:custGeom>
          <a:noFill/>
          <a:ln w="9525">
            <a:solidFill>
              <a:srgbClr val="65A7B7"/>
            </a:solidFill>
            <a:prstDash val="dash"/>
            <a:headEnd type="none"/>
            <a:tailEnd type="none"/>
          </a:ln>
        </p:spPr>
      </p:sp>
      <p:sp>
        <p:nvSpPr>
          <p:cNvPr id="23" name="Shape 21"/>
          <p:cNvSpPr/>
          <p:nvPr/>
        </p:nvSpPr>
        <p:spPr>
          <a:xfrm rot="10800000">
            <a:off x="4562632" y="4045791"/>
            <a:ext cx="1973743" cy="415962"/>
          </a:xfrm>
          <a:custGeom>
            <a:avLst/>
            <a:gdLst/>
            <a:ahLst/>
            <a:cxnLst/>
            <a:rect l="l" t="t" r="r" b="b"/>
            <a:pathLst>
              <a:path w="1973743" h="415962">
                <a:moveTo>
                  <a:pt x="0" y="100277"/>
                </a:moveTo>
                <a:quadBezTo>
                  <a:pt x="0" y="0"/>
                  <a:pt x="100277" y="0"/>
                </a:quadBezTo>
                <a:lnTo>
                  <a:pt x="1873466" y="0"/>
                </a:lnTo>
                <a:quadBezTo>
                  <a:pt x="1973743" y="0"/>
                  <a:pt x="1973743" y="100277"/>
                </a:quadBezTo>
                <a:lnTo>
                  <a:pt x="1973743" y="415962"/>
                </a:lnTo>
                <a:lnTo>
                  <a:pt x="0" y="415962"/>
                </a:lnTo>
                <a:close/>
              </a:path>
            </a:pathLst>
          </a:custGeom>
          <a:solidFill>
            <a:srgbClr val="65A7B7"/>
          </a:solidFill>
        </p:spPr>
      </p:sp>
      <p:sp>
        <p:nvSpPr>
          <p:cNvPr id="24" name="Shape 22"/>
          <p:cNvSpPr/>
          <p:nvPr/>
        </p:nvSpPr>
        <p:spPr>
          <a:xfrm>
            <a:off x="6597172" y="1078343"/>
            <a:ext cx="1949661" cy="816277"/>
          </a:xfrm>
          <a:custGeom>
            <a:avLst/>
            <a:gdLst/>
            <a:ahLst/>
            <a:cxnLst/>
            <a:rect l="l" t="t" r="r" b="b"/>
            <a:pathLst>
              <a:path w="1949661" h="816277">
                <a:moveTo>
                  <a:pt x="0" y="816277"/>
                </a:moveTo>
                <a:cubicBezTo>
                  <a:pt x="0" y="365762"/>
                  <a:pt x="436807" y="0"/>
                  <a:pt x="974830" y="0"/>
                </a:cubicBezTo>
                <a:cubicBezTo>
                  <a:pt x="1512854" y="0"/>
                  <a:pt x="1949661" y="365762"/>
                  <a:pt x="1949661" y="816277"/>
                </a:cubicBezTo>
                <a:lnTo>
                  <a:pt x="0" y="816277"/>
                </a:lnTo>
                <a:close/>
              </a:path>
            </a:pathLst>
          </a:custGeom>
          <a:solidFill>
            <a:srgbClr val="65A7B7"/>
          </a:solidFill>
        </p:spPr>
      </p:sp>
      <p:sp>
        <p:nvSpPr>
          <p:cNvPr id="25" name="Text 23"/>
          <p:cNvSpPr/>
          <p:nvPr/>
        </p:nvSpPr>
        <p:spPr>
          <a:xfrm>
            <a:off x="6597172" y="1858045"/>
            <a:ext cx="1901862" cy="841248"/>
          </a:xfrm>
          <a:prstGeom prst="rect">
            <a:avLst/>
          </a:prstGeom>
          <a:noFill/>
        </p:spPr>
        <p:txBody>
          <a:bodyPr wrap="square" lIns="127000" tIns="127000" rIns="127000" bIns="127000" rtlCol="0" anchor="t">
            <a:spAutoFit/>
          </a:bodyPr>
          <a:lstStyle/>
          <a:p>
            <a:pPr marL="0" indent="0">
              <a:lnSpc>
                <a:spcPct val="96000"/>
              </a:lnSpc>
              <a:buNone/>
            </a:pPr>
            <a:r>
              <a:rPr lang="en-US" sz="900" b="1" dirty="0">
                <a:solidFill>
                  <a:srgbClr val="000000"/>
                </a:solidFill>
                <a:latin typeface="微软雅黑" pitchFamily="34" charset="0"/>
                <a:ea typeface="微软雅黑" pitchFamily="34" charset="-122"/>
                <a:cs typeface="微软雅黑" pitchFamily="34" charset="-120"/>
              </a:rPr>
              <a:t>长期规律用药</a:t>
            </a: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26" name="Text 24"/>
          <p:cNvSpPr/>
          <p:nvPr/>
        </p:nvSpPr>
        <p:spPr>
          <a:xfrm>
            <a:off x="6597172" y="2699293"/>
            <a:ext cx="1949661" cy="12801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治疗是一个长期过程，需持续用药。</a:t>
            </a:r>
            <a:endParaRPr lang="en-US" sz="1500" dirty="0"/>
          </a:p>
          <a:p>
            <a:pPr marL="0" indent="0">
              <a:lnSpc>
                <a:spcPct val="80000"/>
              </a:lnSpc>
              <a:spcBef>
                <a:spcPts val="375"/>
              </a:spcBef>
              <a:buNone/>
            </a:pPr>
            <a:r>
              <a:rPr lang="en-US" sz="900" dirty="0">
                <a:solidFill>
                  <a:srgbClr val="000000"/>
                </a:solidFill>
                <a:latin typeface="微软雅黑" pitchFamily="34" charset="0"/>
                <a:ea typeface="微软雅黑" pitchFamily="34" charset="-122"/>
                <a:cs typeface="微软雅黑" pitchFamily="34" charset="-120"/>
              </a:rPr>
              <a:t>根据病情和药物反应调整剂量。</a:t>
            </a: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a:p>
            <a:pPr marL="0" indent="0">
              <a:lnSpc>
                <a:spcPct val="80000"/>
              </a:lnSpc>
              <a:spcBef>
                <a:spcPts val="375"/>
              </a:spcBef>
              <a:buNone/>
            </a:pPr>
            <a:endParaRPr lang="en-US" sz="1500" dirty="0"/>
          </a:p>
        </p:txBody>
      </p:sp>
      <p:sp>
        <p:nvSpPr>
          <p:cNvPr id="27" name="Text 25"/>
          <p:cNvSpPr/>
          <p:nvPr/>
        </p:nvSpPr>
        <p:spPr>
          <a:xfrm>
            <a:off x="6597172" y="1327219"/>
            <a:ext cx="1949661" cy="48463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650" b="1" dirty="0">
                <a:solidFill>
                  <a:srgbClr val="FFFFFF"/>
                </a:solidFill>
                <a:latin typeface="微软雅黑" pitchFamily="34" charset="0"/>
                <a:ea typeface="微软雅黑" pitchFamily="34" charset="-122"/>
                <a:cs typeface="微软雅黑" pitchFamily="34" charset="-120"/>
              </a:rPr>
              <a:t>4</a:t>
            </a:r>
            <a:endParaRPr lang="en-US" sz="1500" dirty="0"/>
          </a:p>
        </p:txBody>
      </p:sp>
      <p:sp>
        <p:nvSpPr>
          <p:cNvPr id="28" name="Shape 26"/>
          <p:cNvSpPr/>
          <p:nvPr/>
        </p:nvSpPr>
        <p:spPr>
          <a:xfrm>
            <a:off x="6680853" y="2724150"/>
            <a:ext cx="1818735" cy="0"/>
          </a:xfrm>
          <a:custGeom>
            <a:avLst/>
            <a:gdLst/>
            <a:ahLst/>
            <a:cxnLst/>
            <a:rect l="l" t="t" r="r" b="b"/>
            <a:pathLst>
              <a:path w="1818735">
                <a:moveTo>
                  <a:pt x="1818735" y="0"/>
                </a:moveTo>
                <a:lnTo>
                  <a:pt x="0" y="0"/>
                </a:lnTo>
              </a:path>
            </a:pathLst>
          </a:custGeom>
          <a:noFill/>
          <a:ln w="9525">
            <a:solidFill>
              <a:srgbClr val="65A7B7"/>
            </a:solidFill>
            <a:prstDash val="dash"/>
            <a:headEnd type="none"/>
            <a:tailEnd type="none"/>
          </a:ln>
        </p:spPr>
      </p:sp>
      <p:sp>
        <p:nvSpPr>
          <p:cNvPr id="29" name="Shape 27"/>
          <p:cNvSpPr/>
          <p:nvPr/>
        </p:nvSpPr>
        <p:spPr>
          <a:xfrm rot="10800000">
            <a:off x="6597172" y="4045791"/>
            <a:ext cx="1973743" cy="415962"/>
          </a:xfrm>
          <a:custGeom>
            <a:avLst/>
            <a:gdLst/>
            <a:ahLst/>
            <a:cxnLst/>
            <a:rect l="l" t="t" r="r" b="b"/>
            <a:pathLst>
              <a:path w="1973743" h="415962">
                <a:moveTo>
                  <a:pt x="0" y="100277"/>
                </a:moveTo>
                <a:quadBezTo>
                  <a:pt x="0" y="0"/>
                  <a:pt x="100277" y="0"/>
                </a:quadBezTo>
                <a:lnTo>
                  <a:pt x="1873466" y="0"/>
                </a:lnTo>
                <a:quadBezTo>
                  <a:pt x="1973743" y="0"/>
                  <a:pt x="1973743" y="100277"/>
                </a:quadBezTo>
                <a:lnTo>
                  <a:pt x="1973743" y="415962"/>
                </a:lnTo>
                <a:lnTo>
                  <a:pt x="0" y="415962"/>
                </a:lnTo>
                <a:close/>
              </a:path>
            </a:pathLst>
          </a:custGeom>
          <a:solidFill>
            <a:srgbClr val="65A7B7"/>
          </a:solid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癫痫治疗的特殊考虑</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467745" y="943356"/>
            <a:ext cx="798499" cy="770076"/>
          </a:xfrm>
          <a:custGeom>
            <a:avLst/>
            <a:gdLst/>
            <a:ahLst/>
            <a:cxnLst/>
            <a:rect l="l" t="t" r="r" b="b"/>
            <a:pathLst>
              <a:path w="798499" h="770076">
                <a:moveTo>
                  <a:pt x="0" y="0"/>
                </a:moveTo>
                <a:lnTo>
                  <a:pt x="798499" y="0"/>
                </a:lnTo>
                <a:lnTo>
                  <a:pt x="798499" y="770076"/>
                </a:lnTo>
                <a:lnTo>
                  <a:pt x="0" y="770076"/>
                </a:lnTo>
                <a:close/>
              </a:path>
            </a:pathLst>
          </a:custGeom>
          <a:solidFill>
            <a:srgbClr val="65A7B7"/>
          </a:solidFill>
        </p:spPr>
      </p:sp>
      <p:sp>
        <p:nvSpPr>
          <p:cNvPr id="7" name="Shape 5"/>
          <p:cNvSpPr/>
          <p:nvPr/>
        </p:nvSpPr>
        <p:spPr>
          <a:xfrm>
            <a:off x="2369876" y="943356"/>
            <a:ext cx="5450369" cy="770076"/>
          </a:xfrm>
          <a:custGeom>
            <a:avLst/>
            <a:gdLst/>
            <a:ahLst/>
            <a:cxnLst/>
            <a:rect l="l" t="t" r="r" b="b"/>
            <a:pathLst>
              <a:path w="5450369" h="770076">
                <a:moveTo>
                  <a:pt x="0" y="0"/>
                </a:moveTo>
                <a:lnTo>
                  <a:pt x="5450369" y="0"/>
                </a:lnTo>
                <a:lnTo>
                  <a:pt x="5450369" y="770076"/>
                </a:lnTo>
                <a:lnTo>
                  <a:pt x="0" y="770076"/>
                </a:lnTo>
                <a:close/>
              </a:path>
            </a:pathLst>
          </a:custGeom>
          <a:solidFill>
            <a:srgbClr val="65A7B7">
              <a:alpha val="58000"/>
            </a:srgbClr>
          </a:solidFill>
        </p:spPr>
      </p:sp>
      <p:sp>
        <p:nvSpPr>
          <p:cNvPr id="8" name="Text 6"/>
          <p:cNvSpPr/>
          <p:nvPr/>
        </p:nvSpPr>
        <p:spPr>
          <a:xfrm>
            <a:off x="2507036" y="949505"/>
            <a:ext cx="488904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换药原则</a:t>
            </a:r>
            <a:endParaRPr lang="en-US" sz="1500" dirty="0"/>
          </a:p>
        </p:txBody>
      </p:sp>
      <p:sp>
        <p:nvSpPr>
          <p:cNvPr id="9" name="Text 7"/>
          <p:cNvSpPr/>
          <p:nvPr/>
        </p:nvSpPr>
        <p:spPr>
          <a:xfrm>
            <a:off x="2537516" y="1264920"/>
            <a:ext cx="5117639"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加用新药递减旧药，避免突然停药。</a:t>
            </a:r>
            <a:endParaRPr lang="en-US" sz="1500" dirty="0"/>
          </a:p>
        </p:txBody>
      </p:sp>
      <p:pic>
        <p:nvPicPr>
          <p:cNvPr id="10" name="Image 0" descr="/www/wwwroot/ppt/cache/2024-7-2-12/u-tyq3BJ3Q/1722918870507 - CZ3aH37Opf.png"/>
          <p:cNvPicPr>
            <a:picLocks noChangeAspect="1"/>
          </p:cNvPicPr>
          <p:nvPr/>
        </p:nvPicPr>
        <p:blipFill>
          <a:blip r:embed="rId1"/>
          <a:stretch>
            <a:fillRect/>
          </a:stretch>
        </p:blipFill>
        <p:spPr>
          <a:xfrm>
            <a:off x="1687925" y="1156288"/>
            <a:ext cx="358140" cy="344212"/>
          </a:xfrm>
          <a:prstGeom prst="rect">
            <a:avLst/>
          </a:prstGeom>
        </p:spPr>
      </p:pic>
      <p:sp>
        <p:nvSpPr>
          <p:cNvPr id="11" name="Shape 8"/>
          <p:cNvSpPr/>
          <p:nvPr/>
        </p:nvSpPr>
        <p:spPr>
          <a:xfrm>
            <a:off x="1467745" y="1801674"/>
            <a:ext cx="798499" cy="770076"/>
          </a:xfrm>
          <a:custGeom>
            <a:avLst/>
            <a:gdLst/>
            <a:ahLst/>
            <a:cxnLst/>
            <a:rect l="l" t="t" r="r" b="b"/>
            <a:pathLst>
              <a:path w="798499" h="770076">
                <a:moveTo>
                  <a:pt x="0" y="0"/>
                </a:moveTo>
                <a:lnTo>
                  <a:pt x="798499" y="0"/>
                </a:lnTo>
                <a:lnTo>
                  <a:pt x="798499" y="770076"/>
                </a:lnTo>
                <a:lnTo>
                  <a:pt x="0" y="770076"/>
                </a:lnTo>
                <a:close/>
              </a:path>
            </a:pathLst>
          </a:custGeom>
          <a:solidFill>
            <a:srgbClr val="65A7B7"/>
          </a:solidFill>
        </p:spPr>
      </p:sp>
      <p:sp>
        <p:nvSpPr>
          <p:cNvPr id="12" name="Shape 9"/>
          <p:cNvSpPr/>
          <p:nvPr/>
        </p:nvSpPr>
        <p:spPr>
          <a:xfrm>
            <a:off x="2369876" y="1801674"/>
            <a:ext cx="5450369" cy="770076"/>
          </a:xfrm>
          <a:custGeom>
            <a:avLst/>
            <a:gdLst/>
            <a:ahLst/>
            <a:cxnLst/>
            <a:rect l="l" t="t" r="r" b="b"/>
            <a:pathLst>
              <a:path w="5450369" h="770076">
                <a:moveTo>
                  <a:pt x="0" y="0"/>
                </a:moveTo>
                <a:lnTo>
                  <a:pt x="5450369" y="0"/>
                </a:lnTo>
                <a:lnTo>
                  <a:pt x="5450369" y="770076"/>
                </a:lnTo>
                <a:lnTo>
                  <a:pt x="0" y="770076"/>
                </a:lnTo>
                <a:close/>
              </a:path>
            </a:pathLst>
          </a:custGeom>
          <a:solidFill>
            <a:srgbClr val="65A7B7">
              <a:alpha val="58000"/>
            </a:srgbClr>
          </a:solidFill>
        </p:spPr>
      </p:sp>
      <p:sp>
        <p:nvSpPr>
          <p:cNvPr id="13" name="Text 10"/>
          <p:cNvSpPr/>
          <p:nvPr/>
        </p:nvSpPr>
        <p:spPr>
          <a:xfrm>
            <a:off x="2507036" y="1807823"/>
            <a:ext cx="488904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减药及停药原则</a:t>
            </a:r>
            <a:endParaRPr lang="en-US" sz="1500" dirty="0"/>
          </a:p>
        </p:txBody>
      </p:sp>
      <p:sp>
        <p:nvSpPr>
          <p:cNvPr id="14" name="Text 11"/>
          <p:cNvSpPr/>
          <p:nvPr/>
        </p:nvSpPr>
        <p:spPr>
          <a:xfrm>
            <a:off x="2537516" y="2123238"/>
            <a:ext cx="5117639"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根据发作类型和药物反应制定减药和停药计划。</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停药过程需谨慎，避免诱发癫痫持续状态。</a:t>
            </a:r>
            <a:endParaRPr lang="en-US" sz="1500" dirty="0"/>
          </a:p>
        </p:txBody>
      </p:sp>
      <p:pic>
        <p:nvPicPr>
          <p:cNvPr id="15" name="Image 1" descr="/www/wwwroot/ppt/cache/2024-7-2-12/u-tyq3BJ3Q/1722918870507 - Vl3RDOzWcI.png"/>
          <p:cNvPicPr>
            <a:picLocks noChangeAspect="1"/>
          </p:cNvPicPr>
          <p:nvPr/>
        </p:nvPicPr>
        <p:blipFill>
          <a:blip r:embed="rId2"/>
          <a:stretch>
            <a:fillRect/>
          </a:stretch>
        </p:blipFill>
        <p:spPr>
          <a:xfrm>
            <a:off x="1687925" y="2014606"/>
            <a:ext cx="358140" cy="344212"/>
          </a:xfrm>
          <a:prstGeom prst="rect">
            <a:avLst/>
          </a:prstGeom>
        </p:spPr>
      </p:pic>
      <p:sp>
        <p:nvSpPr>
          <p:cNvPr id="16" name="Shape 12"/>
          <p:cNvSpPr/>
          <p:nvPr/>
        </p:nvSpPr>
        <p:spPr>
          <a:xfrm>
            <a:off x="1467745" y="2682386"/>
            <a:ext cx="798499" cy="770076"/>
          </a:xfrm>
          <a:custGeom>
            <a:avLst/>
            <a:gdLst/>
            <a:ahLst/>
            <a:cxnLst/>
            <a:rect l="l" t="t" r="r" b="b"/>
            <a:pathLst>
              <a:path w="798499" h="770076">
                <a:moveTo>
                  <a:pt x="0" y="0"/>
                </a:moveTo>
                <a:lnTo>
                  <a:pt x="798499" y="0"/>
                </a:lnTo>
                <a:lnTo>
                  <a:pt x="798499" y="770076"/>
                </a:lnTo>
                <a:lnTo>
                  <a:pt x="0" y="770076"/>
                </a:lnTo>
                <a:close/>
              </a:path>
            </a:pathLst>
          </a:custGeom>
          <a:solidFill>
            <a:srgbClr val="65A7B7"/>
          </a:solidFill>
        </p:spPr>
      </p:sp>
      <p:sp>
        <p:nvSpPr>
          <p:cNvPr id="17" name="Shape 13"/>
          <p:cNvSpPr/>
          <p:nvPr/>
        </p:nvSpPr>
        <p:spPr>
          <a:xfrm>
            <a:off x="2369876" y="2682386"/>
            <a:ext cx="5450369" cy="770076"/>
          </a:xfrm>
          <a:custGeom>
            <a:avLst/>
            <a:gdLst/>
            <a:ahLst/>
            <a:cxnLst/>
            <a:rect l="l" t="t" r="r" b="b"/>
            <a:pathLst>
              <a:path w="5450369" h="770076">
                <a:moveTo>
                  <a:pt x="0" y="0"/>
                </a:moveTo>
                <a:lnTo>
                  <a:pt x="5450369" y="0"/>
                </a:lnTo>
                <a:lnTo>
                  <a:pt x="5450369" y="770076"/>
                </a:lnTo>
                <a:lnTo>
                  <a:pt x="0" y="770076"/>
                </a:lnTo>
                <a:close/>
              </a:path>
            </a:pathLst>
          </a:custGeom>
          <a:solidFill>
            <a:srgbClr val="65A7B7">
              <a:alpha val="58000"/>
            </a:srgbClr>
          </a:solidFill>
        </p:spPr>
      </p:sp>
      <p:sp>
        <p:nvSpPr>
          <p:cNvPr id="18" name="Text 14"/>
          <p:cNvSpPr/>
          <p:nvPr/>
        </p:nvSpPr>
        <p:spPr>
          <a:xfrm>
            <a:off x="2507036" y="2688535"/>
            <a:ext cx="488904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手术治疗</a:t>
            </a:r>
            <a:endParaRPr lang="en-US" sz="1500" dirty="0"/>
          </a:p>
        </p:txBody>
      </p:sp>
      <p:sp>
        <p:nvSpPr>
          <p:cNvPr id="19" name="Text 15"/>
          <p:cNvSpPr/>
          <p:nvPr/>
        </p:nvSpPr>
        <p:spPr>
          <a:xfrm>
            <a:off x="2537516" y="3003950"/>
            <a:ext cx="5117639"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手术治疗适用于难治性癫痫。</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手术后仍需继续服用抗癫痫药物。</a:t>
            </a:r>
            <a:endParaRPr lang="en-US" sz="1500" dirty="0"/>
          </a:p>
        </p:txBody>
      </p:sp>
      <p:pic>
        <p:nvPicPr>
          <p:cNvPr id="20" name="Image 2" descr="/www/wwwroot/ppt/cache/2024-7-2-12/u-tyq3BJ3Q/1722918870507 - rzRIh50aNS.png"/>
          <p:cNvPicPr>
            <a:picLocks noChangeAspect="1"/>
          </p:cNvPicPr>
          <p:nvPr/>
        </p:nvPicPr>
        <p:blipFill>
          <a:blip r:embed="rId3"/>
          <a:stretch>
            <a:fillRect/>
          </a:stretch>
        </p:blipFill>
        <p:spPr>
          <a:xfrm>
            <a:off x="1687925" y="2895318"/>
            <a:ext cx="358140" cy="344212"/>
          </a:xfrm>
          <a:prstGeom prst="rect">
            <a:avLst/>
          </a:prstGeom>
        </p:spPr>
      </p:pic>
      <p:sp>
        <p:nvSpPr>
          <p:cNvPr id="21" name="Shape 16"/>
          <p:cNvSpPr/>
          <p:nvPr/>
        </p:nvSpPr>
        <p:spPr>
          <a:xfrm>
            <a:off x="1467745" y="3569514"/>
            <a:ext cx="798499" cy="770076"/>
          </a:xfrm>
          <a:custGeom>
            <a:avLst/>
            <a:gdLst/>
            <a:ahLst/>
            <a:cxnLst/>
            <a:rect l="l" t="t" r="r" b="b"/>
            <a:pathLst>
              <a:path w="798499" h="770076">
                <a:moveTo>
                  <a:pt x="0" y="0"/>
                </a:moveTo>
                <a:lnTo>
                  <a:pt x="798499" y="0"/>
                </a:lnTo>
                <a:lnTo>
                  <a:pt x="798499" y="770076"/>
                </a:lnTo>
                <a:lnTo>
                  <a:pt x="0" y="770076"/>
                </a:lnTo>
                <a:close/>
              </a:path>
            </a:pathLst>
          </a:custGeom>
          <a:solidFill>
            <a:srgbClr val="65A7B7"/>
          </a:solidFill>
        </p:spPr>
      </p:sp>
      <p:sp>
        <p:nvSpPr>
          <p:cNvPr id="22" name="Shape 17"/>
          <p:cNvSpPr/>
          <p:nvPr/>
        </p:nvSpPr>
        <p:spPr>
          <a:xfrm>
            <a:off x="2369876" y="3569514"/>
            <a:ext cx="5450369" cy="770076"/>
          </a:xfrm>
          <a:custGeom>
            <a:avLst/>
            <a:gdLst/>
            <a:ahLst/>
            <a:cxnLst/>
            <a:rect l="l" t="t" r="r" b="b"/>
            <a:pathLst>
              <a:path w="5450369" h="770076">
                <a:moveTo>
                  <a:pt x="0" y="0"/>
                </a:moveTo>
                <a:lnTo>
                  <a:pt x="5450369" y="0"/>
                </a:lnTo>
                <a:lnTo>
                  <a:pt x="5450369" y="770076"/>
                </a:lnTo>
                <a:lnTo>
                  <a:pt x="0" y="770076"/>
                </a:lnTo>
                <a:close/>
              </a:path>
            </a:pathLst>
          </a:custGeom>
          <a:solidFill>
            <a:srgbClr val="65A7B7">
              <a:alpha val="58000"/>
            </a:srgbClr>
          </a:solidFill>
        </p:spPr>
      </p:sp>
      <p:sp>
        <p:nvSpPr>
          <p:cNvPr id="23" name="Text 18"/>
          <p:cNvSpPr/>
          <p:nvPr/>
        </p:nvSpPr>
        <p:spPr>
          <a:xfrm>
            <a:off x="2507036" y="3575663"/>
            <a:ext cx="4889048" cy="45720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当前治疗中存在的问题</a:t>
            </a:r>
            <a:endParaRPr lang="en-US" sz="1500" dirty="0"/>
          </a:p>
        </p:txBody>
      </p:sp>
      <p:sp>
        <p:nvSpPr>
          <p:cNvPr id="24" name="Text 19"/>
          <p:cNvSpPr/>
          <p:nvPr/>
        </p:nvSpPr>
        <p:spPr>
          <a:xfrm>
            <a:off x="2537516" y="3891078"/>
            <a:ext cx="5117639" cy="365760"/>
          </a:xfrm>
          <a:prstGeom prst="rect">
            <a:avLst/>
          </a:prstGeom>
          <a:noFill/>
        </p:spPr>
        <p:txBody>
          <a:bodyPr wrap="square" lIns="127000" tIns="127000" rIns="127000" bIns="127000" rtlCol="0" anchor="t">
            <a:spAutoFit/>
          </a:bodyPr>
          <a:lstStyle/>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不重视发作类型判断，导致药物选用不当。</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用药剂量偏低或不合理多药治疗。</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频繁换药、不正规服药，影响治疗效果。</a:t>
            </a:r>
            <a:endParaRPr lang="en-US" sz="1500" dirty="0"/>
          </a:p>
          <a:p>
            <a:pPr marL="0" indent="0">
              <a:lnSpc>
                <a:spcPct val="80000"/>
              </a:lnSpc>
              <a:spcBef>
                <a:spcPts val="375"/>
              </a:spcBef>
              <a:buNone/>
            </a:pPr>
            <a:r>
              <a:rPr lang="en-US" sz="900" dirty="0">
                <a:solidFill>
                  <a:srgbClr val="FFFFFF"/>
                </a:solidFill>
                <a:latin typeface="微软雅黑" pitchFamily="34" charset="0"/>
                <a:ea typeface="微软雅黑" pitchFamily="34" charset="-122"/>
                <a:cs typeface="微软雅黑" pitchFamily="34" charset="-120"/>
              </a:rPr>
              <a:t>以纯中药为名，暗中加用西药，侵犯患者知情权。</a:t>
            </a:r>
            <a:endParaRPr lang="en-US" sz="1500" dirty="0"/>
          </a:p>
        </p:txBody>
      </p:sp>
      <p:pic>
        <p:nvPicPr>
          <p:cNvPr id="25" name="Image 3" descr="/www/wwwroot/ppt/cache/2024-7-2-12/u-tyq3BJ3Q/1722918870507 - 5LpslD8R8T.png"/>
          <p:cNvPicPr>
            <a:picLocks noChangeAspect="1"/>
          </p:cNvPicPr>
          <p:nvPr/>
        </p:nvPicPr>
        <p:blipFill>
          <a:blip r:embed="rId4"/>
          <a:stretch>
            <a:fillRect/>
          </a:stretch>
        </p:blipFill>
        <p:spPr>
          <a:xfrm>
            <a:off x="1687925" y="3782446"/>
            <a:ext cx="358140" cy="34421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患者与医生的协作</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Text 4"/>
          <p:cNvSpPr/>
          <p:nvPr/>
        </p:nvSpPr>
        <p:spPr>
          <a:xfrm>
            <a:off x="1169335" y="2279049"/>
            <a:ext cx="2043483"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患者的配合</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7" name="Text 5"/>
          <p:cNvSpPr/>
          <p:nvPr/>
        </p:nvSpPr>
        <p:spPr>
          <a:xfrm>
            <a:off x="1169335" y="3092865"/>
            <a:ext cx="2043483"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患者应积极配合医生的治疗方案。</a:t>
            </a:r>
            <a:endParaRPr lang="en-US" sz="1500" dirty="0"/>
          </a:p>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保持良好的生活习惯，避免诱因。</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8" name="Shape 6"/>
          <p:cNvSpPr/>
          <p:nvPr/>
        </p:nvSpPr>
        <p:spPr>
          <a:xfrm>
            <a:off x="1841803" y="1211359"/>
            <a:ext cx="789448" cy="930529"/>
          </a:xfrm>
          <a:custGeom>
            <a:avLst/>
            <a:gdLst/>
            <a:ahLst/>
            <a:cxnLst/>
            <a:rect l="l" t="t" r="r" b="b"/>
            <a:pathLst>
              <a:path w="789448" h="930529">
                <a:moveTo>
                  <a:pt x="394724" y="0"/>
                </a:moveTo>
                <a:lnTo>
                  <a:pt x="0" y="279159"/>
                </a:lnTo>
                <a:lnTo>
                  <a:pt x="0" y="651371"/>
                </a:lnTo>
                <a:lnTo>
                  <a:pt x="394724" y="930529"/>
                </a:lnTo>
                <a:lnTo>
                  <a:pt x="789448" y="651371"/>
                </a:lnTo>
                <a:lnTo>
                  <a:pt x="789448" y="279159"/>
                </a:lnTo>
                <a:lnTo>
                  <a:pt x="394724" y="0"/>
                </a:lnTo>
                <a:close/>
              </a:path>
            </a:pathLst>
          </a:custGeom>
          <a:solidFill>
            <a:srgbClr val="65A7B7"/>
          </a:solidFill>
        </p:spPr>
      </p:sp>
      <p:pic>
        <p:nvPicPr>
          <p:cNvPr id="9" name="Image 0" descr="/www/wwwroot/ppt/cache/2024-7-2-12/u-tyq3BJ3Q/1722918870509 - wDDGMmGtbg.png"/>
          <p:cNvPicPr>
            <a:picLocks noChangeAspect="1"/>
          </p:cNvPicPr>
          <p:nvPr/>
        </p:nvPicPr>
        <p:blipFill>
          <a:blip r:embed="rId1"/>
          <a:stretch>
            <a:fillRect/>
          </a:stretch>
        </p:blipFill>
        <p:spPr>
          <a:xfrm>
            <a:off x="2081169" y="1538528"/>
            <a:ext cx="310717" cy="276193"/>
          </a:xfrm>
          <a:prstGeom prst="rect">
            <a:avLst/>
          </a:prstGeom>
        </p:spPr>
      </p:pic>
      <p:sp>
        <p:nvSpPr>
          <p:cNvPr id="10" name="Shape 7"/>
          <p:cNvSpPr/>
          <p:nvPr/>
        </p:nvSpPr>
        <p:spPr>
          <a:xfrm>
            <a:off x="3071846" y="1491035"/>
            <a:ext cx="525361" cy="371179"/>
          </a:xfrm>
          <a:custGeom>
            <a:avLst/>
            <a:gdLst/>
            <a:ahLst/>
            <a:cxnLst/>
            <a:rect l="l" t="t" r="r" b="b"/>
            <a:pathLst>
              <a:path w="525361" h="371179">
                <a:moveTo>
                  <a:pt x="525361" y="185589"/>
                </a:moveTo>
                <a:lnTo>
                  <a:pt x="262680" y="0"/>
                </a:lnTo>
                <a:lnTo>
                  <a:pt x="262680" y="92795"/>
                </a:lnTo>
                <a:lnTo>
                  <a:pt x="0" y="92795"/>
                </a:lnTo>
                <a:lnTo>
                  <a:pt x="0" y="278384"/>
                </a:lnTo>
                <a:lnTo>
                  <a:pt x="262680" y="278384"/>
                </a:lnTo>
                <a:lnTo>
                  <a:pt x="262680" y="371179"/>
                </a:lnTo>
                <a:lnTo>
                  <a:pt x="525361" y="185589"/>
                </a:lnTo>
                <a:close/>
              </a:path>
            </a:pathLst>
          </a:custGeom>
          <a:solidFill>
            <a:srgbClr val="65A7B7">
              <a:alpha val="82000"/>
            </a:srgbClr>
          </a:solidFill>
        </p:spPr>
      </p:sp>
      <p:sp>
        <p:nvSpPr>
          <p:cNvPr id="11" name="Text 8"/>
          <p:cNvSpPr/>
          <p:nvPr/>
        </p:nvSpPr>
        <p:spPr>
          <a:xfrm>
            <a:off x="3597207" y="2279049"/>
            <a:ext cx="2043483"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医生的责任</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12" name="Text 9"/>
          <p:cNvSpPr/>
          <p:nvPr/>
        </p:nvSpPr>
        <p:spPr>
          <a:xfrm>
            <a:off x="3597207" y="3092865"/>
            <a:ext cx="2043483"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医生应制定个体化的治疗方案。</a:t>
            </a:r>
            <a:endParaRPr lang="en-US" sz="1500" dirty="0"/>
          </a:p>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定期评估治疗效果，调整治疗方案。</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3" name="Shape 10"/>
          <p:cNvSpPr/>
          <p:nvPr/>
        </p:nvSpPr>
        <p:spPr>
          <a:xfrm>
            <a:off x="4269675" y="1211359"/>
            <a:ext cx="789448" cy="930529"/>
          </a:xfrm>
          <a:custGeom>
            <a:avLst/>
            <a:gdLst/>
            <a:ahLst/>
            <a:cxnLst/>
            <a:rect l="l" t="t" r="r" b="b"/>
            <a:pathLst>
              <a:path w="789448" h="930529">
                <a:moveTo>
                  <a:pt x="394724" y="0"/>
                </a:moveTo>
                <a:lnTo>
                  <a:pt x="0" y="279159"/>
                </a:lnTo>
                <a:lnTo>
                  <a:pt x="0" y="651371"/>
                </a:lnTo>
                <a:lnTo>
                  <a:pt x="394724" y="930529"/>
                </a:lnTo>
                <a:lnTo>
                  <a:pt x="789448" y="651371"/>
                </a:lnTo>
                <a:lnTo>
                  <a:pt x="789448" y="279159"/>
                </a:lnTo>
                <a:lnTo>
                  <a:pt x="394724" y="0"/>
                </a:lnTo>
                <a:close/>
              </a:path>
            </a:pathLst>
          </a:custGeom>
          <a:solidFill>
            <a:srgbClr val="65A7B7"/>
          </a:solidFill>
        </p:spPr>
      </p:sp>
      <p:pic>
        <p:nvPicPr>
          <p:cNvPr id="14" name="Image 1" descr="/www/wwwroot/ppt/cache/2024-7-2-12/u-tyq3BJ3Q/1722918870509 - VVM1HFrrxh.png"/>
          <p:cNvPicPr>
            <a:picLocks noChangeAspect="1"/>
          </p:cNvPicPr>
          <p:nvPr/>
        </p:nvPicPr>
        <p:blipFill>
          <a:blip r:embed="rId2"/>
          <a:stretch>
            <a:fillRect/>
          </a:stretch>
        </p:blipFill>
        <p:spPr>
          <a:xfrm>
            <a:off x="4481609" y="1538528"/>
            <a:ext cx="310717" cy="276193"/>
          </a:xfrm>
          <a:prstGeom prst="rect">
            <a:avLst/>
          </a:prstGeom>
        </p:spPr>
      </p:pic>
      <p:sp>
        <p:nvSpPr>
          <p:cNvPr id="15" name="Shape 11"/>
          <p:cNvSpPr/>
          <p:nvPr/>
        </p:nvSpPr>
        <p:spPr>
          <a:xfrm>
            <a:off x="5499718" y="1491035"/>
            <a:ext cx="525361" cy="371179"/>
          </a:xfrm>
          <a:custGeom>
            <a:avLst/>
            <a:gdLst/>
            <a:ahLst/>
            <a:cxnLst/>
            <a:rect l="l" t="t" r="r" b="b"/>
            <a:pathLst>
              <a:path w="525361" h="371179">
                <a:moveTo>
                  <a:pt x="525361" y="185589"/>
                </a:moveTo>
                <a:lnTo>
                  <a:pt x="262680" y="0"/>
                </a:lnTo>
                <a:lnTo>
                  <a:pt x="262680" y="92795"/>
                </a:lnTo>
                <a:lnTo>
                  <a:pt x="0" y="92795"/>
                </a:lnTo>
                <a:lnTo>
                  <a:pt x="0" y="278384"/>
                </a:lnTo>
                <a:lnTo>
                  <a:pt x="262680" y="278384"/>
                </a:lnTo>
                <a:lnTo>
                  <a:pt x="262680" y="371179"/>
                </a:lnTo>
                <a:lnTo>
                  <a:pt x="525361" y="185589"/>
                </a:lnTo>
                <a:close/>
              </a:path>
            </a:pathLst>
          </a:custGeom>
          <a:solidFill>
            <a:srgbClr val="65A7B7">
              <a:alpha val="82000"/>
            </a:srgbClr>
          </a:solidFill>
        </p:spPr>
      </p:sp>
      <p:sp>
        <p:nvSpPr>
          <p:cNvPr id="16" name="Text 12"/>
          <p:cNvSpPr/>
          <p:nvPr/>
        </p:nvSpPr>
        <p:spPr>
          <a:xfrm>
            <a:off x="6025079" y="2279049"/>
            <a:ext cx="2043483" cy="813816"/>
          </a:xfrm>
          <a:prstGeom prst="rect">
            <a:avLst/>
          </a:prstGeom>
          <a:noFill/>
        </p:spPr>
        <p:txBody>
          <a:bodyPr wrap="square" lIns="127000" tIns="127000" rIns="127000" bIns="127000" rtlCol="0" anchor="t">
            <a:spAutoFit/>
          </a:bodyPr>
          <a:lstStyle/>
          <a:p>
            <a:pPr marL="0" indent="0">
              <a:lnSpc>
                <a:spcPct val="92000"/>
              </a:lnSpc>
              <a:buNone/>
            </a:pPr>
            <a:r>
              <a:rPr lang="en-US" sz="1050" b="1" dirty="0">
                <a:solidFill>
                  <a:srgbClr val="000000"/>
                </a:solidFill>
                <a:latin typeface="微软雅黑" pitchFamily="34" charset="0"/>
                <a:ea typeface="微软雅黑" pitchFamily="34" charset="-122"/>
                <a:cs typeface="微软雅黑" pitchFamily="34" charset="-120"/>
              </a:rPr>
              <a:t>治疗目标</a:t>
            </a:r>
            <a:endParaRPr lang="en-US" sz="1500" dirty="0"/>
          </a:p>
          <a:p>
            <a:pPr marL="0" indent="0">
              <a:lnSpc>
                <a:spcPct val="92000"/>
              </a:lnSpc>
              <a:buNone/>
            </a:pPr>
            <a:endParaRPr lang="en-US" sz="1500" dirty="0"/>
          </a:p>
          <a:p>
            <a:pPr marL="0" indent="0">
              <a:lnSpc>
                <a:spcPct val="92000"/>
              </a:lnSpc>
              <a:buNone/>
            </a:pPr>
            <a:endParaRPr lang="en-US" sz="1500" dirty="0"/>
          </a:p>
        </p:txBody>
      </p:sp>
      <p:sp>
        <p:nvSpPr>
          <p:cNvPr id="17" name="Text 13"/>
          <p:cNvSpPr/>
          <p:nvPr/>
        </p:nvSpPr>
        <p:spPr>
          <a:xfrm>
            <a:off x="6025079" y="3092865"/>
            <a:ext cx="2043483" cy="1060704"/>
          </a:xfrm>
          <a:prstGeom prst="rect">
            <a:avLst/>
          </a:prstGeom>
          <a:noFill/>
        </p:spPr>
        <p:txBody>
          <a:bodyPr wrap="square" lIns="127000" tIns="127000" rIns="127000" bIns="127000" rtlCol="0" anchor="t">
            <a:spAutoFit/>
          </a:bodyPr>
          <a:lstStyle/>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控制癫痫发作，提高生活质量。</a:t>
            </a:r>
            <a:endParaRPr lang="en-US" sz="1500" dirty="0"/>
          </a:p>
          <a:p>
            <a:pPr marL="0" indent="0">
              <a:lnSpc>
                <a:spcPct val="96000"/>
              </a:lnSpc>
              <a:buNone/>
            </a:pPr>
            <a:r>
              <a:rPr lang="en-US" sz="900" dirty="0">
                <a:solidFill>
                  <a:srgbClr val="5B5B5B"/>
                </a:solidFill>
                <a:latin typeface="微软雅黑" pitchFamily="34" charset="0"/>
                <a:ea typeface="微软雅黑" pitchFamily="34" charset="-122"/>
                <a:cs typeface="微软雅黑" pitchFamily="34" charset="-120"/>
              </a:rPr>
              <a:t>使患者能够回归社会，减轻家庭和社会负担。</a:t>
            </a:r>
            <a:endParaRPr lang="en-US" sz="1500" dirty="0"/>
          </a:p>
          <a:p>
            <a:pPr marL="0" indent="0">
              <a:lnSpc>
                <a:spcPct val="96000"/>
              </a:lnSpc>
              <a:buNone/>
            </a:pPr>
            <a:endParaRPr lang="en-US" sz="1500" dirty="0"/>
          </a:p>
          <a:p>
            <a:pPr marL="0" indent="0">
              <a:lnSpc>
                <a:spcPct val="96000"/>
              </a:lnSpc>
              <a:buNone/>
            </a:pPr>
            <a:endParaRPr lang="en-US" sz="1500" dirty="0"/>
          </a:p>
          <a:p>
            <a:pPr marL="0" indent="0">
              <a:lnSpc>
                <a:spcPct val="96000"/>
              </a:lnSpc>
              <a:buNone/>
            </a:pPr>
            <a:endParaRPr lang="en-US" sz="1500" dirty="0"/>
          </a:p>
        </p:txBody>
      </p:sp>
      <p:sp>
        <p:nvSpPr>
          <p:cNvPr id="18" name="Shape 14"/>
          <p:cNvSpPr/>
          <p:nvPr/>
        </p:nvSpPr>
        <p:spPr>
          <a:xfrm>
            <a:off x="6697547" y="1211359"/>
            <a:ext cx="789448" cy="930529"/>
          </a:xfrm>
          <a:custGeom>
            <a:avLst/>
            <a:gdLst/>
            <a:ahLst/>
            <a:cxnLst/>
            <a:rect l="l" t="t" r="r" b="b"/>
            <a:pathLst>
              <a:path w="789448" h="930529">
                <a:moveTo>
                  <a:pt x="394724" y="0"/>
                </a:moveTo>
                <a:lnTo>
                  <a:pt x="0" y="279159"/>
                </a:lnTo>
                <a:lnTo>
                  <a:pt x="0" y="651371"/>
                </a:lnTo>
                <a:lnTo>
                  <a:pt x="394724" y="930529"/>
                </a:lnTo>
                <a:lnTo>
                  <a:pt x="789448" y="651371"/>
                </a:lnTo>
                <a:lnTo>
                  <a:pt x="789448" y="279159"/>
                </a:lnTo>
                <a:lnTo>
                  <a:pt x="394724" y="0"/>
                </a:lnTo>
                <a:close/>
              </a:path>
            </a:pathLst>
          </a:custGeom>
          <a:solidFill>
            <a:srgbClr val="65A7B7"/>
          </a:solidFill>
        </p:spPr>
      </p:sp>
      <p:pic>
        <p:nvPicPr>
          <p:cNvPr id="19" name="Image 2" descr="/www/wwwroot/ppt/cache/2024-7-2-12/u-tyq3BJ3Q/1722918870509 - AOMEdC4DL_.png"/>
          <p:cNvPicPr>
            <a:picLocks noChangeAspect="1"/>
          </p:cNvPicPr>
          <p:nvPr/>
        </p:nvPicPr>
        <p:blipFill>
          <a:blip r:embed="rId3"/>
          <a:stretch>
            <a:fillRect/>
          </a:stretch>
        </p:blipFill>
        <p:spPr>
          <a:xfrm>
            <a:off x="6927769" y="1520240"/>
            <a:ext cx="310717" cy="32368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535 - L7Uj6uD0DG.png"/>
          <p:cNvPicPr>
            <a:picLocks noChangeAspect="1"/>
          </p:cNvPicPr>
          <p:nvPr/>
        </p:nvPicPr>
        <p:blipFill>
          <a:blip r:embed="rId1"/>
          <a:stretch>
            <a:fillRect/>
          </a:stretch>
        </p:blipFill>
        <p:spPr>
          <a:xfrm flipV="1">
            <a:off x="-74168" y="-48902"/>
            <a:ext cx="9230938" cy="5192402"/>
          </a:xfrm>
          <a:prstGeom prst="rect">
            <a:avLst/>
          </a:prstGeom>
        </p:spPr>
      </p:pic>
      <p:pic>
        <p:nvPicPr>
          <p:cNvPr id="3" name="Image 1" descr="/www/wwwroot/ppt/cache/2024-7-2-12/u-tyq3BJ3Q/1722918870539 - NmJ7Kc0wjD.png"/>
          <p:cNvPicPr>
            <a:picLocks noChangeAspect="1"/>
          </p:cNvPicPr>
          <p:nvPr/>
        </p:nvPicPr>
        <p:blipFill>
          <a:blip r:embed="rId2"/>
          <a:stretch>
            <a:fillRect/>
          </a:stretch>
        </p:blipFill>
        <p:spPr>
          <a:xfrm>
            <a:off x="969941" y="3076006"/>
            <a:ext cx="986071" cy="985077"/>
          </a:xfrm>
          <a:prstGeom prst="rect">
            <a:avLst/>
          </a:prstGeom>
        </p:spPr>
      </p:pic>
      <p:pic>
        <p:nvPicPr>
          <p:cNvPr id="4" name="Image 2" descr="/www/wwwroot/ppt/cache/2024-7-2-12/u-tyq3BJ3Q/1722918870545 - 9I-3UsKc_b.png"/>
          <p:cNvPicPr>
            <a:picLocks noChangeAspect="1"/>
          </p:cNvPicPr>
          <p:nvPr/>
        </p:nvPicPr>
        <p:blipFill>
          <a:blip r:embed="rId3"/>
          <a:stretch>
            <a:fillRect/>
          </a:stretch>
        </p:blipFill>
        <p:spPr>
          <a:xfrm rot="8712528">
            <a:off x="6192466" y="4327249"/>
            <a:ext cx="1331834" cy="1273162"/>
          </a:xfrm>
          <a:prstGeom prst="rect">
            <a:avLst/>
          </a:prstGeom>
        </p:spPr>
      </p:pic>
      <p:sp>
        <p:nvSpPr>
          <p:cNvPr id="5" name="Text 0"/>
          <p:cNvSpPr/>
          <p:nvPr/>
        </p:nvSpPr>
        <p:spPr>
          <a:xfrm>
            <a:off x="2096988" y="3137087"/>
            <a:ext cx="5116210" cy="585216"/>
          </a:xfrm>
          <a:prstGeom prst="rect">
            <a:avLst/>
          </a:prstGeom>
          <a:noFill/>
        </p:spPr>
        <p:txBody>
          <a:bodyPr wrap="square" lIns="127000" tIns="127000" rIns="127000" bIns="127000" rtlCol="0" anchor="t">
            <a:spAutoFit/>
          </a:bodyPr>
          <a:lstStyle/>
          <a:p>
            <a:pPr marL="0" indent="0" algn="ctr">
              <a:lnSpc>
                <a:spcPct val="80000"/>
              </a:lnSpc>
              <a:buNone/>
            </a:pPr>
            <a:r>
              <a:rPr lang="en-US" sz="1800" b="1" dirty="0">
                <a:solidFill>
                  <a:srgbClr val="2B7E93"/>
                </a:solidFill>
                <a:latin typeface="微软雅黑" pitchFamily="34" charset="0"/>
                <a:ea typeface="微软雅黑" pitchFamily="34" charset="-122"/>
                <a:cs typeface="微软雅黑" pitchFamily="34" charset="-120"/>
              </a:rPr>
              <a:t>癫痫治疗的常见问题与误区</a:t>
            </a:r>
            <a:endParaRPr lang="en-US" sz="1500" dirty="0"/>
          </a:p>
          <a:p>
            <a:pPr marL="0" indent="0">
              <a:lnSpc>
                <a:spcPct val="80000"/>
              </a:lnSpc>
              <a:buNone/>
            </a:pPr>
            <a:endParaRPr lang="en-US" sz="1500" dirty="0"/>
          </a:p>
        </p:txBody>
      </p:sp>
      <p:pic>
        <p:nvPicPr>
          <p:cNvPr id="6" name="Image 3" descr="/www/wwwroot/ppt/cache/2024-7-2-12/u-tyq3BJ3Q/1722918870545 - YjvXmvzPGC.png"/>
          <p:cNvPicPr>
            <a:picLocks noChangeAspect="1"/>
          </p:cNvPicPr>
          <p:nvPr/>
        </p:nvPicPr>
        <p:blipFill>
          <a:blip r:embed="rId4">
            <a:alphaModFix amt="85000"/>
          </a:blip>
          <a:stretch>
            <a:fillRect/>
          </a:stretch>
        </p:blipFill>
        <p:spPr>
          <a:xfrm>
            <a:off x="8436461" y="-48902"/>
            <a:ext cx="365760" cy="758952"/>
          </a:xfrm>
          <a:prstGeom prst="rect">
            <a:avLst/>
          </a:prstGeom>
        </p:spPr>
      </p:pic>
      <p:pic>
        <p:nvPicPr>
          <p:cNvPr id="7" name="Image 4" descr="/www/wwwroot/ppt/cache/2024-7-2-12/u-tyq3BJ3Q/1722918870546 - -TkukPYAUD.png"/>
          <p:cNvPicPr>
            <a:picLocks noChangeAspect="1"/>
          </p:cNvPicPr>
          <p:nvPr/>
        </p:nvPicPr>
        <p:blipFill>
          <a:blip r:embed="rId5"/>
          <a:stretch>
            <a:fillRect/>
          </a:stretch>
        </p:blipFill>
        <p:spPr>
          <a:xfrm flipH="1" flipV="1">
            <a:off x="8436461" y="4449340"/>
            <a:ext cx="365760" cy="365760"/>
          </a:xfrm>
          <a:prstGeom prst="rect">
            <a:avLst/>
          </a:prstGeom>
        </p:spPr>
      </p:pic>
      <p:sp>
        <p:nvSpPr>
          <p:cNvPr id="8" name="Shape 1"/>
          <p:cNvSpPr/>
          <p:nvPr/>
        </p:nvSpPr>
        <p:spPr>
          <a:xfrm>
            <a:off x="4087481" y="1933256"/>
            <a:ext cx="1135224" cy="1085214"/>
          </a:xfrm>
          <a:custGeom>
            <a:avLst/>
            <a:gdLst/>
            <a:ahLst/>
            <a:cxnLst/>
            <a:rect l="l" t="t" r="r" b="b"/>
            <a:pathLst>
              <a:path w="1135224" h="1085214">
                <a:moveTo>
                  <a:pt x="567612" y="0"/>
                </a:moveTo>
                <a:cubicBezTo>
                  <a:pt x="880886" y="0"/>
                  <a:pt x="1135224" y="243134"/>
                  <a:pt x="1135224" y="542607"/>
                </a:cubicBezTo>
                <a:cubicBezTo>
                  <a:pt x="1135224" y="842080"/>
                  <a:pt x="880886" y="1085214"/>
                  <a:pt x="567612" y="1085214"/>
                </a:cubicBezTo>
                <a:cubicBezTo>
                  <a:pt x="254338" y="1085214"/>
                  <a:pt x="0" y="842080"/>
                  <a:pt x="0" y="542607"/>
                </a:cubicBezTo>
                <a:cubicBezTo>
                  <a:pt x="0" y="243134"/>
                  <a:pt x="254338" y="0"/>
                  <a:pt x="567612" y="0"/>
                </a:cubicBezTo>
                <a:close/>
              </a:path>
            </a:pathLst>
          </a:custGeom>
          <a:solidFill>
            <a:srgbClr val="FFFFFF"/>
          </a:solidFill>
          <a:effectLst>
            <a:outerShdw blurRad="114300" dist="12700" dir="2700000" algn="bl" rotWithShape="0">
              <a:srgbClr val="21869F">
                <a:alpha val="54000"/>
              </a:srgbClr>
            </a:outerShdw>
          </a:effectLst>
        </p:spPr>
      </p:sp>
      <p:sp>
        <p:nvSpPr>
          <p:cNvPr id="9" name="Text 2"/>
          <p:cNvSpPr/>
          <p:nvPr/>
        </p:nvSpPr>
        <p:spPr>
          <a:xfrm>
            <a:off x="3303613" y="2169540"/>
            <a:ext cx="2702961" cy="621792"/>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400" b="1" dirty="0">
                <a:solidFill>
                  <a:srgbClr val="21869F"/>
                </a:solidFill>
                <a:latin typeface="微软雅黑" pitchFamily="34" charset="0"/>
                <a:ea typeface="微软雅黑" pitchFamily="34" charset="-122"/>
                <a:cs typeface="微软雅黑" pitchFamily="34" charset="-120"/>
              </a:rPr>
              <a:t>06</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治疗原则与目的</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Text 4"/>
          <p:cNvSpPr/>
          <p:nvPr/>
        </p:nvSpPr>
        <p:spPr>
          <a:xfrm>
            <a:off x="2949702" y="819270"/>
            <a:ext cx="5658721"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癫痫治疗的最终目标</a:t>
            </a:r>
            <a:endParaRPr lang="en-US" sz="1500" dirty="0"/>
          </a:p>
          <a:p>
            <a:pPr marL="0" indent="0">
              <a:lnSpc>
                <a:spcPct val="92000"/>
              </a:lnSpc>
              <a:spcBef>
                <a:spcPts val="375"/>
              </a:spcBef>
              <a:buNone/>
            </a:pPr>
            <a:endParaRPr lang="en-US" sz="1500" dirty="0"/>
          </a:p>
        </p:txBody>
      </p:sp>
      <p:sp>
        <p:nvSpPr>
          <p:cNvPr id="7" name="Text 5"/>
          <p:cNvSpPr/>
          <p:nvPr/>
        </p:nvSpPr>
        <p:spPr>
          <a:xfrm>
            <a:off x="2996269" y="1313046"/>
            <a:ext cx="5612154" cy="73152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控制癫痫发作，提高患者生活质量。</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使患者能够回归社会，恢复正常生活。</a:t>
            </a: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8" name="Shape 6"/>
          <p:cNvSpPr/>
          <p:nvPr/>
        </p:nvSpPr>
        <p:spPr>
          <a:xfrm>
            <a:off x="2038350" y="936388"/>
            <a:ext cx="888332" cy="728312"/>
          </a:xfrm>
          <a:custGeom>
            <a:avLst/>
            <a:gdLst/>
            <a:ahLst/>
            <a:cxnLst/>
            <a:rect l="l" t="t" r="r" b="b"/>
            <a:pathLst>
              <a:path w="888332" h="728312">
                <a:moveTo>
                  <a:pt x="0" y="0"/>
                </a:moveTo>
                <a:lnTo>
                  <a:pt x="888332" y="0"/>
                </a:lnTo>
                <a:lnTo>
                  <a:pt x="888332" y="582649"/>
                </a:lnTo>
                <a:lnTo>
                  <a:pt x="444166" y="582649"/>
                </a:lnTo>
                <a:lnTo>
                  <a:pt x="266500" y="728312"/>
                </a:lnTo>
                <a:lnTo>
                  <a:pt x="266500" y="582649"/>
                </a:lnTo>
                <a:lnTo>
                  <a:pt x="0" y="582649"/>
                </a:lnTo>
                <a:close/>
              </a:path>
            </a:pathLst>
          </a:custGeom>
          <a:solidFill>
            <a:srgbClr val="65A7B7"/>
          </a:solidFill>
        </p:spPr>
      </p:sp>
      <p:pic>
        <p:nvPicPr>
          <p:cNvPr id="9" name="Image 0" descr="/www/wwwroot/ppt/cache/2024-7-2-12/u-tyq3BJ3Q/1722918870547 - VlZVPcqXii.png"/>
          <p:cNvPicPr>
            <a:picLocks noChangeAspect="1"/>
          </p:cNvPicPr>
          <p:nvPr/>
        </p:nvPicPr>
        <p:blipFill>
          <a:blip r:embed="rId1"/>
          <a:stretch>
            <a:fillRect/>
          </a:stretch>
        </p:blipFill>
        <p:spPr>
          <a:xfrm>
            <a:off x="2312590" y="1043935"/>
            <a:ext cx="339852" cy="337055"/>
          </a:xfrm>
          <a:prstGeom prst="rect">
            <a:avLst/>
          </a:prstGeom>
        </p:spPr>
      </p:pic>
      <p:sp>
        <p:nvSpPr>
          <p:cNvPr id="10" name="Shape 7"/>
          <p:cNvSpPr/>
          <p:nvPr/>
        </p:nvSpPr>
        <p:spPr>
          <a:xfrm>
            <a:off x="851916" y="2090778"/>
            <a:ext cx="975360" cy="975360"/>
          </a:xfrm>
          <a:custGeom>
            <a:avLst/>
            <a:gdLst/>
            <a:ahLst/>
            <a:cxnLst/>
            <a:rect l="l" t="t" r="r" b="b"/>
            <a:pathLst>
              <a:path w="975360" h="975360">
                <a:moveTo>
                  <a:pt x="0" y="0"/>
                </a:moveTo>
                <a:lnTo>
                  <a:pt x="975360" y="0"/>
                </a:lnTo>
                <a:lnTo>
                  <a:pt x="975360" y="975360"/>
                </a:lnTo>
                <a:lnTo>
                  <a:pt x="0" y="975360"/>
                </a:lnTo>
                <a:close/>
              </a:path>
            </a:pathLst>
          </a:custGeom>
          <a:solidFill>
            <a:srgbClr val="65A7B7"/>
          </a:solidFill>
        </p:spPr>
      </p:sp>
      <p:sp>
        <p:nvSpPr>
          <p:cNvPr id="11" name="Shape 8"/>
          <p:cNvSpPr/>
          <p:nvPr/>
        </p:nvSpPr>
        <p:spPr>
          <a:xfrm>
            <a:off x="653796" y="1783080"/>
            <a:ext cx="975360" cy="975360"/>
          </a:xfrm>
          <a:custGeom>
            <a:avLst/>
            <a:gdLst/>
            <a:ahLst/>
            <a:cxnLst/>
            <a:rect l="l" t="t" r="r" b="b"/>
            <a:pathLst>
              <a:path w="975360" h="975360">
                <a:moveTo>
                  <a:pt x="0" y="0"/>
                </a:moveTo>
                <a:lnTo>
                  <a:pt x="975360" y="0"/>
                </a:lnTo>
                <a:lnTo>
                  <a:pt x="975360" y="975360"/>
                </a:lnTo>
                <a:lnTo>
                  <a:pt x="0" y="975360"/>
                </a:lnTo>
                <a:close/>
              </a:path>
            </a:pathLst>
          </a:custGeom>
          <a:solidFill>
            <a:srgbClr val="FFFFFF">
              <a:alpha val="0"/>
            </a:srgbClr>
          </a:solidFill>
          <a:ln w="19050">
            <a:solidFill>
              <a:srgbClr val="000000"/>
            </a:solidFill>
            <a:prstDash val="solid"/>
          </a:ln>
        </p:spPr>
      </p:sp>
      <p:sp>
        <p:nvSpPr>
          <p:cNvPr id="12" name="Shape 9"/>
          <p:cNvSpPr/>
          <p:nvPr/>
        </p:nvSpPr>
        <p:spPr>
          <a:xfrm>
            <a:off x="2481072" y="1591056"/>
            <a:ext cx="0" cy="575854"/>
          </a:xfrm>
          <a:custGeom>
            <a:avLst/>
            <a:gdLst/>
            <a:ahLst/>
            <a:cxnLst/>
            <a:rect l="l" t="t" r="r" b="b"/>
            <a:pathLst>
              <a:path h="575854">
                <a:moveTo>
                  <a:pt x="0" y="0"/>
                </a:moveTo>
                <a:lnTo>
                  <a:pt x="0" y="575854"/>
                </a:lnTo>
              </a:path>
            </a:pathLst>
          </a:custGeom>
          <a:noFill/>
          <a:ln w="9525">
            <a:solidFill>
              <a:srgbClr val="65A7B7"/>
            </a:solidFill>
            <a:prstDash val="dash"/>
            <a:headEnd type="none"/>
            <a:tailEnd type="none"/>
          </a:ln>
        </p:spPr>
      </p:sp>
      <p:sp>
        <p:nvSpPr>
          <p:cNvPr id="13" name="Text 10"/>
          <p:cNvSpPr/>
          <p:nvPr/>
        </p:nvSpPr>
        <p:spPr>
          <a:xfrm>
            <a:off x="2949702" y="2090778"/>
            <a:ext cx="5658721"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正规治疗的重要性</a:t>
            </a:r>
            <a:endParaRPr lang="en-US" sz="1500" dirty="0"/>
          </a:p>
          <a:p>
            <a:pPr marL="0" indent="0">
              <a:lnSpc>
                <a:spcPct val="92000"/>
              </a:lnSpc>
              <a:spcBef>
                <a:spcPts val="375"/>
              </a:spcBef>
              <a:buNone/>
            </a:pPr>
            <a:endParaRPr lang="en-US" sz="1500" dirty="0"/>
          </a:p>
        </p:txBody>
      </p:sp>
      <p:sp>
        <p:nvSpPr>
          <p:cNvPr id="14" name="Text 11"/>
          <p:cNvSpPr/>
          <p:nvPr/>
        </p:nvSpPr>
        <p:spPr>
          <a:xfrm>
            <a:off x="2996269" y="2584554"/>
            <a:ext cx="5612154" cy="73152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避免医源性难治性癫痫的发生。</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防止慢性癫痫性脑病的发展。</a:t>
            </a: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15" name="Shape 12"/>
          <p:cNvSpPr/>
          <p:nvPr/>
        </p:nvSpPr>
        <p:spPr>
          <a:xfrm>
            <a:off x="2038350" y="2207895"/>
            <a:ext cx="888332" cy="728312"/>
          </a:xfrm>
          <a:custGeom>
            <a:avLst/>
            <a:gdLst/>
            <a:ahLst/>
            <a:cxnLst/>
            <a:rect l="l" t="t" r="r" b="b"/>
            <a:pathLst>
              <a:path w="888332" h="728312">
                <a:moveTo>
                  <a:pt x="0" y="0"/>
                </a:moveTo>
                <a:lnTo>
                  <a:pt x="888332" y="0"/>
                </a:lnTo>
                <a:lnTo>
                  <a:pt x="888332" y="582649"/>
                </a:lnTo>
                <a:lnTo>
                  <a:pt x="444166" y="582649"/>
                </a:lnTo>
                <a:lnTo>
                  <a:pt x="266500" y="728312"/>
                </a:lnTo>
                <a:lnTo>
                  <a:pt x="266500" y="582649"/>
                </a:lnTo>
                <a:lnTo>
                  <a:pt x="0" y="582649"/>
                </a:lnTo>
                <a:close/>
              </a:path>
            </a:pathLst>
          </a:custGeom>
          <a:solidFill>
            <a:srgbClr val="65A7B7"/>
          </a:solidFill>
        </p:spPr>
      </p:sp>
      <p:pic>
        <p:nvPicPr>
          <p:cNvPr id="16" name="Image 1" descr="/www/wwwroot/ppt/cache/2024-7-2-12/u-tyq3BJ3Q/1722918870548 - azzO7lgcWP.png"/>
          <p:cNvPicPr>
            <a:picLocks noChangeAspect="1"/>
          </p:cNvPicPr>
          <p:nvPr/>
        </p:nvPicPr>
        <p:blipFill>
          <a:blip r:embed="rId2"/>
          <a:stretch>
            <a:fillRect/>
          </a:stretch>
        </p:blipFill>
        <p:spPr>
          <a:xfrm>
            <a:off x="2312590" y="2315442"/>
            <a:ext cx="339852" cy="337055"/>
          </a:xfrm>
          <a:prstGeom prst="rect">
            <a:avLst/>
          </a:prstGeom>
        </p:spPr>
      </p:pic>
      <p:sp>
        <p:nvSpPr>
          <p:cNvPr id="17" name="Shape 13"/>
          <p:cNvSpPr/>
          <p:nvPr/>
        </p:nvSpPr>
        <p:spPr>
          <a:xfrm>
            <a:off x="2481072" y="2862563"/>
            <a:ext cx="0" cy="575854"/>
          </a:xfrm>
          <a:custGeom>
            <a:avLst/>
            <a:gdLst/>
            <a:ahLst/>
            <a:cxnLst/>
            <a:rect l="l" t="t" r="r" b="b"/>
            <a:pathLst>
              <a:path h="575854">
                <a:moveTo>
                  <a:pt x="0" y="0"/>
                </a:moveTo>
                <a:lnTo>
                  <a:pt x="0" y="575854"/>
                </a:lnTo>
              </a:path>
            </a:pathLst>
          </a:custGeom>
          <a:noFill/>
          <a:ln w="9525">
            <a:solidFill>
              <a:srgbClr val="65A7B7"/>
            </a:solidFill>
            <a:prstDash val="dash"/>
            <a:headEnd type="none"/>
            <a:tailEnd type="none"/>
          </a:ln>
        </p:spPr>
      </p:sp>
      <p:sp>
        <p:nvSpPr>
          <p:cNvPr id="18" name="Text 14"/>
          <p:cNvSpPr/>
          <p:nvPr/>
        </p:nvSpPr>
        <p:spPr>
          <a:xfrm>
            <a:off x="2901805" y="3375236"/>
            <a:ext cx="5658721" cy="393192"/>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治疗现状与问题</a:t>
            </a:r>
            <a:endParaRPr lang="en-US" sz="1500" dirty="0"/>
          </a:p>
        </p:txBody>
      </p:sp>
      <p:sp>
        <p:nvSpPr>
          <p:cNvPr id="19" name="Text 15"/>
          <p:cNvSpPr/>
          <p:nvPr/>
        </p:nvSpPr>
        <p:spPr>
          <a:xfrm>
            <a:off x="3012380" y="3869012"/>
            <a:ext cx="5612154" cy="54864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国内癫痫治疗现状不理想，存在问题需要规范。</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存在诸多治疗误区，需要进行纠正。</a:t>
            </a:r>
            <a:endParaRPr lang="en-US" sz="1500" dirty="0"/>
          </a:p>
          <a:p>
            <a:pPr marL="0" indent="0">
              <a:lnSpc>
                <a:spcPct val="80000"/>
              </a:lnSpc>
              <a:buNone/>
            </a:pPr>
            <a:endParaRPr lang="en-US" sz="1500" dirty="0"/>
          </a:p>
        </p:txBody>
      </p:sp>
      <p:sp>
        <p:nvSpPr>
          <p:cNvPr id="20" name="Shape 16"/>
          <p:cNvSpPr/>
          <p:nvPr/>
        </p:nvSpPr>
        <p:spPr>
          <a:xfrm>
            <a:off x="2054461" y="3492353"/>
            <a:ext cx="888332" cy="728312"/>
          </a:xfrm>
          <a:custGeom>
            <a:avLst/>
            <a:gdLst/>
            <a:ahLst/>
            <a:cxnLst/>
            <a:rect l="l" t="t" r="r" b="b"/>
            <a:pathLst>
              <a:path w="888332" h="728312">
                <a:moveTo>
                  <a:pt x="0" y="0"/>
                </a:moveTo>
                <a:lnTo>
                  <a:pt x="888332" y="0"/>
                </a:lnTo>
                <a:lnTo>
                  <a:pt x="888332" y="582649"/>
                </a:lnTo>
                <a:lnTo>
                  <a:pt x="444166" y="582649"/>
                </a:lnTo>
                <a:lnTo>
                  <a:pt x="266500" y="728312"/>
                </a:lnTo>
                <a:lnTo>
                  <a:pt x="266500" y="582649"/>
                </a:lnTo>
                <a:lnTo>
                  <a:pt x="0" y="582649"/>
                </a:lnTo>
                <a:close/>
              </a:path>
            </a:pathLst>
          </a:custGeom>
          <a:solidFill>
            <a:srgbClr val="65A7B7"/>
          </a:solidFill>
        </p:spPr>
      </p:sp>
      <p:pic>
        <p:nvPicPr>
          <p:cNvPr id="21" name="Image 2" descr="/www/wwwroot/ppt/cache/2024-7-2-12/u-tyq3BJ3Q/1722918870548 - 6fSKHM12Y9.png"/>
          <p:cNvPicPr>
            <a:picLocks noChangeAspect="1"/>
          </p:cNvPicPr>
          <p:nvPr/>
        </p:nvPicPr>
        <p:blipFill>
          <a:blip r:embed="rId3"/>
          <a:stretch>
            <a:fillRect/>
          </a:stretch>
        </p:blipFill>
        <p:spPr>
          <a:xfrm>
            <a:off x="2328701" y="3599900"/>
            <a:ext cx="339852" cy="33705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治疗原则</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258312" y="972086"/>
            <a:ext cx="3237781" cy="1668479"/>
          </a:xfrm>
          <a:custGeom>
            <a:avLst/>
            <a:gdLst/>
            <a:ahLst/>
            <a:cxnLst/>
            <a:rect l="l" t="t" r="r" b="b"/>
            <a:pathLst>
              <a:path w="3237781" h="1668479">
                <a:moveTo>
                  <a:pt x="0" y="1334783"/>
                </a:moveTo>
                <a:lnTo>
                  <a:pt x="0" y="0"/>
                </a:lnTo>
                <a:lnTo>
                  <a:pt x="2904086" y="0"/>
                </a:lnTo>
                <a:lnTo>
                  <a:pt x="3237781" y="333696"/>
                </a:lnTo>
                <a:lnTo>
                  <a:pt x="3237781" y="1668479"/>
                </a:lnTo>
                <a:lnTo>
                  <a:pt x="333696" y="1668479"/>
                </a:lnTo>
                <a:close/>
              </a:path>
            </a:pathLst>
          </a:custGeom>
          <a:solidFill>
            <a:srgbClr val="FFFFFF">
              <a:alpha val="0"/>
            </a:srgbClr>
          </a:solidFill>
          <a:ln w="19050">
            <a:solidFill>
              <a:srgbClr val="000000"/>
            </a:solidFill>
            <a:prstDash val="solid"/>
          </a:ln>
        </p:spPr>
      </p:sp>
      <p:sp>
        <p:nvSpPr>
          <p:cNvPr id="7" name="Text 5"/>
          <p:cNvSpPr/>
          <p:nvPr/>
        </p:nvSpPr>
        <p:spPr>
          <a:xfrm>
            <a:off x="1568446" y="972086"/>
            <a:ext cx="2843060"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用药决策</a:t>
            </a:r>
            <a:endParaRPr lang="en-US" sz="1500" dirty="0"/>
          </a:p>
          <a:p>
            <a:pPr marL="0" indent="0">
              <a:lnSpc>
                <a:spcPct val="92000"/>
              </a:lnSpc>
              <a:spcBef>
                <a:spcPts val="375"/>
              </a:spcBef>
              <a:buNone/>
            </a:pPr>
            <a:endParaRPr lang="en-US" sz="1500" dirty="0"/>
          </a:p>
        </p:txBody>
      </p:sp>
      <p:sp>
        <p:nvSpPr>
          <p:cNvPr id="8" name="Text 6"/>
          <p:cNvSpPr/>
          <p:nvPr/>
        </p:nvSpPr>
        <p:spPr>
          <a:xfrm>
            <a:off x="1327866" y="1504574"/>
            <a:ext cx="3011472"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首次发作通常不宜用药，待下次发作时再决定。</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对于一年内发作两次以上者可考虑用药。</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9" name="Shape 7"/>
          <p:cNvSpPr/>
          <p:nvPr/>
        </p:nvSpPr>
        <p:spPr>
          <a:xfrm>
            <a:off x="885388" y="599162"/>
            <a:ext cx="745848" cy="745848"/>
          </a:xfrm>
          <a:custGeom>
            <a:avLst/>
            <a:gdLst/>
            <a:ahLst/>
            <a:cxnLst/>
            <a:rect l="l" t="t" r="r" b="b"/>
            <a:pathLst>
              <a:path w="745848" h="745848">
                <a:moveTo>
                  <a:pt x="372924" y="0"/>
                </a:moveTo>
                <a:cubicBezTo>
                  <a:pt x="578746" y="0"/>
                  <a:pt x="745848" y="167102"/>
                  <a:pt x="745848" y="372924"/>
                </a:cubicBezTo>
                <a:cubicBezTo>
                  <a:pt x="745848" y="578746"/>
                  <a:pt x="578746" y="745848"/>
                  <a:pt x="372924" y="745848"/>
                </a:cubicBezTo>
                <a:cubicBezTo>
                  <a:pt x="167102" y="745848"/>
                  <a:pt x="0" y="578746"/>
                  <a:pt x="0" y="372924"/>
                </a:cubicBezTo>
                <a:cubicBezTo>
                  <a:pt x="0" y="167102"/>
                  <a:pt x="167102" y="0"/>
                  <a:pt x="372924" y="0"/>
                </a:cubicBezTo>
                <a:close/>
              </a:path>
            </a:pathLst>
          </a:custGeom>
          <a:solidFill>
            <a:srgbClr val="65A7B7"/>
          </a:solidFill>
        </p:spPr>
      </p:sp>
      <p:sp>
        <p:nvSpPr>
          <p:cNvPr id="10" name="Text 8"/>
          <p:cNvSpPr/>
          <p:nvPr/>
        </p:nvSpPr>
        <p:spPr>
          <a:xfrm>
            <a:off x="663952" y="679478"/>
            <a:ext cx="1188720" cy="566928"/>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100" b="1" i="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1" name="Text 9"/>
          <p:cNvSpPr/>
          <p:nvPr/>
        </p:nvSpPr>
        <p:spPr>
          <a:xfrm>
            <a:off x="2248435" y="3900778"/>
            <a:ext cx="1188720" cy="566928"/>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100" b="1" i="1" dirty="0">
                <a:solidFill>
                  <a:srgbClr val="000000"/>
                </a:solidFill>
                <a:latin typeface="微软雅黑" pitchFamily="34" charset="0"/>
                <a:ea typeface="微软雅黑" pitchFamily="34" charset="-122"/>
                <a:cs typeface="微软雅黑" pitchFamily="34" charset="-120"/>
              </a:rPr>
              <a:t>02</a:t>
            </a:r>
            <a:endParaRPr lang="en-US" sz="1500" dirty="0"/>
          </a:p>
        </p:txBody>
      </p:sp>
      <p:sp>
        <p:nvSpPr>
          <p:cNvPr id="12" name="Shape 10"/>
          <p:cNvSpPr/>
          <p:nvPr/>
        </p:nvSpPr>
        <p:spPr>
          <a:xfrm>
            <a:off x="4833180" y="972086"/>
            <a:ext cx="3237781" cy="1668479"/>
          </a:xfrm>
          <a:custGeom>
            <a:avLst/>
            <a:gdLst/>
            <a:ahLst/>
            <a:cxnLst/>
            <a:rect l="l" t="t" r="r" b="b"/>
            <a:pathLst>
              <a:path w="3237781" h="1668479">
                <a:moveTo>
                  <a:pt x="0" y="1334783"/>
                </a:moveTo>
                <a:lnTo>
                  <a:pt x="0" y="0"/>
                </a:lnTo>
                <a:lnTo>
                  <a:pt x="2904086" y="0"/>
                </a:lnTo>
                <a:lnTo>
                  <a:pt x="3237781" y="333696"/>
                </a:lnTo>
                <a:lnTo>
                  <a:pt x="3237781" y="1668479"/>
                </a:lnTo>
                <a:lnTo>
                  <a:pt x="333696" y="1668479"/>
                </a:lnTo>
                <a:close/>
              </a:path>
            </a:pathLst>
          </a:custGeom>
          <a:solidFill>
            <a:srgbClr val="FFFFFF">
              <a:alpha val="0"/>
            </a:srgbClr>
          </a:solidFill>
          <a:ln w="19050">
            <a:solidFill>
              <a:srgbClr val="000000"/>
            </a:solidFill>
            <a:prstDash val="solid"/>
          </a:ln>
        </p:spPr>
      </p:sp>
      <p:sp>
        <p:nvSpPr>
          <p:cNvPr id="13" name="Text 11"/>
          <p:cNvSpPr/>
          <p:nvPr/>
        </p:nvSpPr>
        <p:spPr>
          <a:xfrm>
            <a:off x="5143314" y="972086"/>
            <a:ext cx="2843060"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药物选择</a:t>
            </a:r>
            <a:endParaRPr lang="en-US" sz="1500" dirty="0"/>
          </a:p>
          <a:p>
            <a:pPr marL="0" indent="0">
              <a:lnSpc>
                <a:spcPct val="92000"/>
              </a:lnSpc>
              <a:spcBef>
                <a:spcPts val="375"/>
              </a:spcBef>
              <a:buNone/>
            </a:pPr>
            <a:endParaRPr lang="en-US" sz="1500" dirty="0"/>
          </a:p>
        </p:txBody>
      </p:sp>
      <p:sp>
        <p:nvSpPr>
          <p:cNvPr id="14" name="Text 12"/>
          <p:cNvSpPr/>
          <p:nvPr/>
        </p:nvSpPr>
        <p:spPr>
          <a:xfrm>
            <a:off x="4902735" y="1504574"/>
            <a:ext cx="3011472" cy="109728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根据癫痫发作类型选择合适的抗癫痫药物。</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由专业医生指导，选用有效、安全、价廉的药物。</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15" name="Shape 13"/>
          <p:cNvSpPr/>
          <p:nvPr/>
        </p:nvSpPr>
        <p:spPr>
          <a:xfrm>
            <a:off x="4460257" y="599162"/>
            <a:ext cx="745848" cy="745848"/>
          </a:xfrm>
          <a:custGeom>
            <a:avLst/>
            <a:gdLst/>
            <a:ahLst/>
            <a:cxnLst/>
            <a:rect l="l" t="t" r="r" b="b"/>
            <a:pathLst>
              <a:path w="745848" h="745848">
                <a:moveTo>
                  <a:pt x="372924" y="0"/>
                </a:moveTo>
                <a:cubicBezTo>
                  <a:pt x="578746" y="0"/>
                  <a:pt x="745848" y="167102"/>
                  <a:pt x="745848" y="372924"/>
                </a:cubicBezTo>
                <a:cubicBezTo>
                  <a:pt x="745848" y="578746"/>
                  <a:pt x="578746" y="745848"/>
                  <a:pt x="372924" y="745848"/>
                </a:cubicBezTo>
                <a:cubicBezTo>
                  <a:pt x="167102" y="745848"/>
                  <a:pt x="0" y="578746"/>
                  <a:pt x="0" y="372924"/>
                </a:cubicBezTo>
                <a:cubicBezTo>
                  <a:pt x="0" y="167102"/>
                  <a:pt x="167102" y="0"/>
                  <a:pt x="372924" y="0"/>
                </a:cubicBezTo>
                <a:close/>
              </a:path>
            </a:pathLst>
          </a:custGeom>
          <a:solidFill>
            <a:srgbClr val="65A7B7"/>
          </a:solidFill>
        </p:spPr>
      </p:sp>
      <p:sp>
        <p:nvSpPr>
          <p:cNvPr id="16" name="Text 14"/>
          <p:cNvSpPr/>
          <p:nvPr/>
        </p:nvSpPr>
        <p:spPr>
          <a:xfrm>
            <a:off x="4177860" y="679478"/>
            <a:ext cx="1249680" cy="566928"/>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100" b="1" i="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7" name="Shape 15"/>
          <p:cNvSpPr/>
          <p:nvPr/>
        </p:nvSpPr>
        <p:spPr>
          <a:xfrm>
            <a:off x="4833180" y="2752232"/>
            <a:ext cx="3237781" cy="1668479"/>
          </a:xfrm>
          <a:custGeom>
            <a:avLst/>
            <a:gdLst/>
            <a:ahLst/>
            <a:cxnLst/>
            <a:rect l="l" t="t" r="r" b="b"/>
            <a:pathLst>
              <a:path w="3237781" h="1668479">
                <a:moveTo>
                  <a:pt x="0" y="1334783"/>
                </a:moveTo>
                <a:lnTo>
                  <a:pt x="0" y="0"/>
                </a:lnTo>
                <a:lnTo>
                  <a:pt x="2904086" y="0"/>
                </a:lnTo>
                <a:lnTo>
                  <a:pt x="3237781" y="333696"/>
                </a:lnTo>
                <a:lnTo>
                  <a:pt x="3237781" y="1668479"/>
                </a:lnTo>
                <a:lnTo>
                  <a:pt x="333696" y="1668479"/>
                </a:lnTo>
                <a:close/>
              </a:path>
            </a:pathLst>
          </a:custGeom>
          <a:solidFill>
            <a:srgbClr val="FFFFFF">
              <a:alpha val="0"/>
            </a:srgbClr>
          </a:solidFill>
          <a:ln w="19050">
            <a:solidFill>
              <a:srgbClr val="000000"/>
            </a:solidFill>
            <a:prstDash val="solid"/>
          </a:ln>
        </p:spPr>
      </p:sp>
      <p:sp>
        <p:nvSpPr>
          <p:cNvPr id="18" name="Text 16"/>
          <p:cNvSpPr/>
          <p:nvPr/>
        </p:nvSpPr>
        <p:spPr>
          <a:xfrm>
            <a:off x="4902735" y="2752232"/>
            <a:ext cx="3083640"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个体化治疗</a:t>
            </a:r>
            <a:endParaRPr lang="en-US" sz="1500" dirty="0"/>
          </a:p>
          <a:p>
            <a:pPr marL="0" indent="0">
              <a:lnSpc>
                <a:spcPct val="92000"/>
              </a:lnSpc>
              <a:spcBef>
                <a:spcPts val="375"/>
              </a:spcBef>
              <a:buNone/>
            </a:pPr>
            <a:endParaRPr lang="en-US" sz="1500" dirty="0"/>
          </a:p>
        </p:txBody>
      </p:sp>
      <p:sp>
        <p:nvSpPr>
          <p:cNvPr id="19" name="Text 17"/>
          <p:cNvSpPr/>
          <p:nvPr/>
        </p:nvSpPr>
        <p:spPr>
          <a:xfrm>
            <a:off x="4902735" y="3284719"/>
            <a:ext cx="3011472" cy="91440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根据患者个体差异调整药物剂量。</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监控疗效及药物副作用，及时调整治疗方案。</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20" name="Shape 18"/>
          <p:cNvSpPr/>
          <p:nvPr/>
        </p:nvSpPr>
        <p:spPr>
          <a:xfrm>
            <a:off x="7839182" y="3922985"/>
            <a:ext cx="745848" cy="745848"/>
          </a:xfrm>
          <a:custGeom>
            <a:avLst/>
            <a:gdLst/>
            <a:ahLst/>
            <a:cxnLst/>
            <a:rect l="l" t="t" r="r" b="b"/>
            <a:pathLst>
              <a:path w="745848" h="745848">
                <a:moveTo>
                  <a:pt x="372924" y="0"/>
                </a:moveTo>
                <a:cubicBezTo>
                  <a:pt x="578746" y="0"/>
                  <a:pt x="745848" y="167102"/>
                  <a:pt x="745848" y="372924"/>
                </a:cubicBezTo>
                <a:cubicBezTo>
                  <a:pt x="745848" y="578746"/>
                  <a:pt x="578746" y="745848"/>
                  <a:pt x="372924" y="745848"/>
                </a:cubicBezTo>
                <a:cubicBezTo>
                  <a:pt x="167102" y="745848"/>
                  <a:pt x="0" y="578746"/>
                  <a:pt x="0" y="372924"/>
                </a:cubicBezTo>
                <a:cubicBezTo>
                  <a:pt x="0" y="167102"/>
                  <a:pt x="167102" y="0"/>
                  <a:pt x="372924" y="0"/>
                </a:cubicBezTo>
                <a:close/>
              </a:path>
            </a:pathLst>
          </a:custGeom>
          <a:solidFill>
            <a:srgbClr val="65A7B7"/>
          </a:solidFill>
        </p:spPr>
      </p:sp>
      <p:sp>
        <p:nvSpPr>
          <p:cNvPr id="21" name="Text 19"/>
          <p:cNvSpPr/>
          <p:nvPr/>
        </p:nvSpPr>
        <p:spPr>
          <a:xfrm>
            <a:off x="7582476" y="4003301"/>
            <a:ext cx="1214846" cy="566928"/>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100" b="1" i="1" dirty="0">
                <a:solidFill>
                  <a:srgbClr val="FFFFFF"/>
                </a:solidFill>
                <a:latin typeface="微软雅黑" pitchFamily="34" charset="0"/>
                <a:ea typeface="微软雅黑" pitchFamily="34" charset="-122"/>
                <a:cs typeface="微软雅黑" pitchFamily="34" charset="-120"/>
              </a:rPr>
              <a:t>04</a:t>
            </a:r>
            <a:endParaRPr lang="en-US" sz="1500" dirty="0"/>
          </a:p>
        </p:txBody>
      </p:sp>
      <p:sp>
        <p:nvSpPr>
          <p:cNvPr id="22" name="Shape 20"/>
          <p:cNvSpPr/>
          <p:nvPr/>
        </p:nvSpPr>
        <p:spPr>
          <a:xfrm rot="-10800000">
            <a:off x="1258312" y="2783619"/>
            <a:ext cx="3237781" cy="1668479"/>
          </a:xfrm>
          <a:custGeom>
            <a:avLst/>
            <a:gdLst/>
            <a:ahLst/>
            <a:cxnLst/>
            <a:rect l="l" t="t" r="r" b="b"/>
            <a:pathLst>
              <a:path w="3237781" h="1668479">
                <a:moveTo>
                  <a:pt x="0" y="1334783"/>
                </a:moveTo>
                <a:lnTo>
                  <a:pt x="0" y="0"/>
                </a:lnTo>
                <a:lnTo>
                  <a:pt x="2904086" y="0"/>
                </a:lnTo>
                <a:lnTo>
                  <a:pt x="3237781" y="333696"/>
                </a:lnTo>
                <a:lnTo>
                  <a:pt x="3237781" y="1668479"/>
                </a:lnTo>
                <a:lnTo>
                  <a:pt x="333696" y="1668479"/>
                </a:lnTo>
                <a:close/>
              </a:path>
            </a:pathLst>
          </a:custGeom>
          <a:solidFill>
            <a:srgbClr val="FFFFFF">
              <a:alpha val="0"/>
            </a:srgbClr>
          </a:solidFill>
          <a:ln w="19050">
            <a:solidFill>
              <a:srgbClr val="000000"/>
            </a:solidFill>
            <a:prstDash val="solid"/>
          </a:ln>
        </p:spPr>
      </p:sp>
      <p:sp>
        <p:nvSpPr>
          <p:cNvPr id="23" name="Text 21"/>
          <p:cNvSpPr/>
          <p:nvPr/>
        </p:nvSpPr>
        <p:spPr>
          <a:xfrm>
            <a:off x="1327866" y="2783619"/>
            <a:ext cx="3083640" cy="649224"/>
          </a:xfrm>
          <a:prstGeom prst="rect">
            <a:avLst/>
          </a:prstGeom>
          <a:noFill/>
        </p:spPr>
        <p:txBody>
          <a:bodyPr wrap="square" lIns="127000" tIns="127000" rIns="127000" bIns="127000" rtlCol="0" anchor="t">
            <a:spAutoFit/>
          </a:bodyPr>
          <a:lstStyle/>
          <a:p>
            <a:pPr marL="0" indent="0">
              <a:lnSpc>
                <a:spcPct val="92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单药治疗</a:t>
            </a:r>
            <a:endParaRPr lang="en-US" sz="1500" dirty="0"/>
          </a:p>
          <a:p>
            <a:pPr marL="0" indent="0">
              <a:lnSpc>
                <a:spcPct val="92000"/>
              </a:lnSpc>
              <a:spcBef>
                <a:spcPts val="375"/>
              </a:spcBef>
              <a:buNone/>
            </a:pPr>
            <a:endParaRPr lang="en-US" sz="1500" dirty="0"/>
          </a:p>
        </p:txBody>
      </p:sp>
      <p:sp>
        <p:nvSpPr>
          <p:cNvPr id="24" name="Text 22"/>
          <p:cNvSpPr/>
          <p:nvPr/>
        </p:nvSpPr>
        <p:spPr>
          <a:xfrm>
            <a:off x="1422693" y="3316107"/>
            <a:ext cx="2916646" cy="914400"/>
          </a:xfrm>
          <a:prstGeom prst="rect">
            <a:avLst/>
          </a:prstGeom>
          <a:noFill/>
        </p:spPr>
        <p:txBody>
          <a:bodyPr wrap="square" lIns="127000" tIns="127000" rIns="127000" bIns="127000" rtlCol="0" anchor="t">
            <a:spAutoFit/>
          </a:bodyPr>
          <a:lstStyle/>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尽量采用单药治疗，避免多种药物联合应用的副作用。</a:t>
            </a:r>
            <a:endParaRPr lang="en-US" sz="1500" dirty="0"/>
          </a:p>
          <a:p>
            <a:pPr marL="0" indent="0">
              <a:lnSpc>
                <a:spcPct val="80000"/>
              </a:lnSpc>
              <a:buNone/>
            </a:pPr>
            <a:r>
              <a:rPr lang="en-US" sz="900" dirty="0">
                <a:solidFill>
                  <a:srgbClr val="000000"/>
                </a:solidFill>
                <a:latin typeface="微软雅黑" pitchFamily="34" charset="0"/>
                <a:ea typeface="微软雅黑" pitchFamily="34" charset="-122"/>
                <a:cs typeface="微软雅黑" pitchFamily="34" charset="-120"/>
              </a:rPr>
              <a:t>单药治疗应从小剂量开始，逐渐增加至有效剂量。</a:t>
            </a:r>
            <a:endParaRPr lang="en-US" sz="1500" dirty="0"/>
          </a:p>
          <a:p>
            <a:pPr marL="0" indent="0">
              <a:lnSpc>
                <a:spcPct val="80000"/>
              </a:lnSpc>
              <a:buNone/>
            </a:pPr>
            <a:endParaRPr lang="en-US" sz="1500" dirty="0"/>
          </a:p>
          <a:p>
            <a:pPr marL="0" indent="0">
              <a:lnSpc>
                <a:spcPct val="80000"/>
              </a:lnSpc>
              <a:buNone/>
            </a:pPr>
            <a:endParaRPr lang="en-US" sz="1500" dirty="0"/>
          </a:p>
          <a:p>
            <a:pPr marL="0" indent="0">
              <a:lnSpc>
                <a:spcPct val="80000"/>
              </a:lnSpc>
              <a:buNone/>
            </a:pPr>
            <a:endParaRPr lang="en-US" sz="1500" dirty="0"/>
          </a:p>
        </p:txBody>
      </p:sp>
      <p:sp>
        <p:nvSpPr>
          <p:cNvPr id="25" name="Shape 23"/>
          <p:cNvSpPr/>
          <p:nvPr/>
        </p:nvSpPr>
        <p:spPr>
          <a:xfrm>
            <a:off x="898451" y="3900778"/>
            <a:ext cx="745848" cy="745848"/>
          </a:xfrm>
          <a:custGeom>
            <a:avLst/>
            <a:gdLst/>
            <a:ahLst/>
            <a:cxnLst/>
            <a:rect l="l" t="t" r="r" b="b"/>
            <a:pathLst>
              <a:path w="745848" h="745848">
                <a:moveTo>
                  <a:pt x="372924" y="0"/>
                </a:moveTo>
                <a:cubicBezTo>
                  <a:pt x="578746" y="0"/>
                  <a:pt x="745848" y="167102"/>
                  <a:pt x="745848" y="372924"/>
                </a:cubicBezTo>
                <a:cubicBezTo>
                  <a:pt x="745848" y="578746"/>
                  <a:pt x="578746" y="745848"/>
                  <a:pt x="372924" y="745848"/>
                </a:cubicBezTo>
                <a:cubicBezTo>
                  <a:pt x="167102" y="745848"/>
                  <a:pt x="0" y="578746"/>
                  <a:pt x="0" y="372924"/>
                </a:cubicBezTo>
                <a:cubicBezTo>
                  <a:pt x="0" y="167102"/>
                  <a:pt x="167102" y="0"/>
                  <a:pt x="372924" y="0"/>
                </a:cubicBezTo>
                <a:close/>
              </a:path>
            </a:pathLst>
          </a:custGeom>
          <a:solidFill>
            <a:srgbClr val="65A7B7"/>
          </a:solidFill>
        </p:spPr>
      </p:sp>
      <p:sp>
        <p:nvSpPr>
          <p:cNvPr id="26" name="Text 24"/>
          <p:cNvSpPr/>
          <p:nvPr/>
        </p:nvSpPr>
        <p:spPr>
          <a:xfrm>
            <a:off x="650889" y="3981094"/>
            <a:ext cx="1214846" cy="566928"/>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2100" b="1" i="1" dirty="0">
                <a:solidFill>
                  <a:srgbClr val="FFFFFF"/>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治疗中的常见问题</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573683" y="1769148"/>
            <a:ext cx="1934807" cy="2594187"/>
          </a:xfrm>
          <a:custGeom>
            <a:avLst/>
            <a:gdLst/>
            <a:ahLst/>
            <a:cxnLst/>
            <a:rect l="l" t="t" r="r" b="b"/>
            <a:pathLst>
              <a:path w="1934807" h="2594187">
                <a:moveTo>
                  <a:pt x="241851" y="0"/>
                </a:moveTo>
                <a:lnTo>
                  <a:pt x="1692956" y="0"/>
                </a:lnTo>
                <a:quadBezTo>
                  <a:pt x="1934807" y="0"/>
                  <a:pt x="1934807" y="241851"/>
                </a:quadBezTo>
                <a:lnTo>
                  <a:pt x="1934807" y="2352336"/>
                </a:lnTo>
                <a:quadBezTo>
                  <a:pt x="1934807" y="2594187"/>
                  <a:pt x="1692956" y="2594187"/>
                </a:quadBezTo>
                <a:lnTo>
                  <a:pt x="241851" y="2594187"/>
                </a:lnTo>
                <a:quadBezTo>
                  <a:pt x="0" y="2594187"/>
                  <a:pt x="0" y="2352336"/>
                </a:quadBezTo>
                <a:lnTo>
                  <a:pt x="0" y="241851"/>
                </a:lnTo>
                <a:quadBezTo>
                  <a:pt x="0" y="0"/>
                  <a:pt x="241851" y="0"/>
                </a:quadBezTo>
                <a:close/>
              </a:path>
            </a:pathLst>
          </a:custGeom>
          <a:solidFill>
            <a:srgbClr val="FFFFFF">
              <a:alpha val="0"/>
            </a:srgbClr>
          </a:solidFill>
          <a:ln w="19050">
            <a:solidFill>
              <a:srgbClr val="000000"/>
            </a:solidFill>
            <a:prstDash val="solid"/>
          </a:ln>
        </p:spPr>
      </p:sp>
      <p:sp>
        <p:nvSpPr>
          <p:cNvPr id="7" name="Text 5"/>
          <p:cNvSpPr/>
          <p:nvPr/>
        </p:nvSpPr>
        <p:spPr>
          <a:xfrm>
            <a:off x="619403" y="1835434"/>
            <a:ext cx="1836879" cy="932688"/>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药物选择不当</a:t>
            </a:r>
            <a:endParaRPr lang="en-US" sz="1500" dirty="0"/>
          </a:p>
          <a:p>
            <a:pPr marL="0" indent="0">
              <a:lnSpc>
                <a:spcPct val="96000"/>
              </a:lnSpc>
              <a:spcBef>
                <a:spcPts val="375"/>
              </a:spcBef>
              <a:buNone/>
            </a:pPr>
            <a:endParaRPr lang="en-US" sz="1500" dirty="0"/>
          </a:p>
          <a:p>
            <a:pPr marL="0" indent="0">
              <a:lnSpc>
                <a:spcPct val="96000"/>
              </a:lnSpc>
              <a:spcBef>
                <a:spcPts val="375"/>
              </a:spcBef>
              <a:buNone/>
            </a:pPr>
            <a:endParaRPr lang="en-US" sz="1500" dirty="0"/>
          </a:p>
        </p:txBody>
      </p:sp>
      <p:sp>
        <p:nvSpPr>
          <p:cNvPr id="8" name="Text 6"/>
          <p:cNvSpPr/>
          <p:nvPr/>
        </p:nvSpPr>
        <p:spPr>
          <a:xfrm>
            <a:off x="610259" y="2621818"/>
            <a:ext cx="183687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国内对发作类型及综合征的判断重视不足。</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部分医生习惯于对所有类型的发作使用同一种药物。</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9" name="Shape 7"/>
          <p:cNvSpPr/>
          <p:nvPr/>
        </p:nvSpPr>
        <p:spPr>
          <a:xfrm>
            <a:off x="-34245" y="1254655"/>
            <a:ext cx="9187031" cy="0"/>
          </a:xfrm>
          <a:custGeom>
            <a:avLst/>
            <a:gdLst/>
            <a:ahLst/>
            <a:cxnLst/>
            <a:rect l="l" t="t" r="r" b="b"/>
            <a:pathLst>
              <a:path w="9187031">
                <a:moveTo>
                  <a:pt x="0" y="0"/>
                </a:moveTo>
                <a:lnTo>
                  <a:pt x="9187031" y="0"/>
                </a:lnTo>
              </a:path>
            </a:pathLst>
          </a:custGeom>
          <a:noFill/>
          <a:ln w="76200">
            <a:solidFill>
              <a:srgbClr val="65A7B7"/>
            </a:solidFill>
            <a:prstDash val="solid"/>
            <a:headEnd type="none"/>
            <a:tailEnd type="none"/>
          </a:ln>
        </p:spPr>
      </p:sp>
      <p:sp>
        <p:nvSpPr>
          <p:cNvPr id="10" name="Shape 8"/>
          <p:cNvSpPr/>
          <p:nvPr/>
        </p:nvSpPr>
        <p:spPr>
          <a:xfrm>
            <a:off x="1230846" y="989906"/>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1" name="Text 9"/>
          <p:cNvSpPr/>
          <p:nvPr/>
        </p:nvSpPr>
        <p:spPr>
          <a:xfrm>
            <a:off x="961194" y="1061506"/>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2" name="Shape 10"/>
          <p:cNvSpPr/>
          <p:nvPr/>
        </p:nvSpPr>
        <p:spPr>
          <a:xfrm>
            <a:off x="2608223" y="1769148"/>
            <a:ext cx="1934807" cy="2594187"/>
          </a:xfrm>
          <a:custGeom>
            <a:avLst/>
            <a:gdLst/>
            <a:ahLst/>
            <a:cxnLst/>
            <a:rect l="l" t="t" r="r" b="b"/>
            <a:pathLst>
              <a:path w="1934807" h="2594187">
                <a:moveTo>
                  <a:pt x="241851" y="0"/>
                </a:moveTo>
                <a:lnTo>
                  <a:pt x="1692956" y="0"/>
                </a:lnTo>
                <a:quadBezTo>
                  <a:pt x="1934807" y="0"/>
                  <a:pt x="1934807" y="241851"/>
                </a:quadBezTo>
                <a:lnTo>
                  <a:pt x="1934807" y="2352336"/>
                </a:lnTo>
                <a:quadBezTo>
                  <a:pt x="1934807" y="2594187"/>
                  <a:pt x="1692956" y="2594187"/>
                </a:quadBezTo>
                <a:lnTo>
                  <a:pt x="241851" y="2594187"/>
                </a:lnTo>
                <a:quadBezTo>
                  <a:pt x="0" y="2594187"/>
                  <a:pt x="0" y="2352336"/>
                </a:quadBezTo>
                <a:lnTo>
                  <a:pt x="0" y="241851"/>
                </a:lnTo>
                <a:quadBezTo>
                  <a:pt x="0" y="0"/>
                  <a:pt x="241851" y="0"/>
                </a:quadBezTo>
                <a:close/>
              </a:path>
            </a:pathLst>
          </a:custGeom>
          <a:solidFill>
            <a:srgbClr val="FFFFFF">
              <a:alpha val="0"/>
            </a:srgbClr>
          </a:solidFill>
          <a:ln w="19050">
            <a:solidFill>
              <a:srgbClr val="000000"/>
            </a:solidFill>
            <a:prstDash val="solid"/>
          </a:ln>
        </p:spPr>
      </p:sp>
      <p:sp>
        <p:nvSpPr>
          <p:cNvPr id="13" name="Text 11"/>
          <p:cNvSpPr/>
          <p:nvPr/>
        </p:nvSpPr>
        <p:spPr>
          <a:xfrm>
            <a:off x="2653943" y="1835434"/>
            <a:ext cx="1836879" cy="932688"/>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用药剂量问题</a:t>
            </a:r>
            <a:endParaRPr lang="en-US" sz="1500" dirty="0"/>
          </a:p>
          <a:p>
            <a:pPr marL="0" indent="0">
              <a:lnSpc>
                <a:spcPct val="96000"/>
              </a:lnSpc>
              <a:spcBef>
                <a:spcPts val="375"/>
              </a:spcBef>
              <a:buNone/>
            </a:pPr>
            <a:endParaRPr lang="en-US" sz="1500" dirty="0"/>
          </a:p>
          <a:p>
            <a:pPr marL="0" indent="0">
              <a:lnSpc>
                <a:spcPct val="96000"/>
              </a:lnSpc>
              <a:spcBef>
                <a:spcPts val="375"/>
              </a:spcBef>
              <a:buNone/>
            </a:pPr>
            <a:endParaRPr lang="en-US" sz="1500" dirty="0"/>
          </a:p>
        </p:txBody>
      </p:sp>
      <p:sp>
        <p:nvSpPr>
          <p:cNvPr id="14" name="Text 12"/>
          <p:cNvSpPr/>
          <p:nvPr/>
        </p:nvSpPr>
        <p:spPr>
          <a:xfrm>
            <a:off x="2644799" y="2621818"/>
            <a:ext cx="183687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误将“有效浓度”当作“目标浓度”。</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患者对抗痫药物的反应个体差异大。</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15" name="Shape 13"/>
          <p:cNvSpPr/>
          <p:nvPr/>
        </p:nvSpPr>
        <p:spPr>
          <a:xfrm>
            <a:off x="3265386" y="989906"/>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6" name="Text 14"/>
          <p:cNvSpPr/>
          <p:nvPr/>
        </p:nvSpPr>
        <p:spPr>
          <a:xfrm>
            <a:off x="2995734" y="1061506"/>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7" name="Shape 15"/>
          <p:cNvSpPr/>
          <p:nvPr/>
        </p:nvSpPr>
        <p:spPr>
          <a:xfrm>
            <a:off x="4642763" y="1769148"/>
            <a:ext cx="1934807" cy="2594187"/>
          </a:xfrm>
          <a:custGeom>
            <a:avLst/>
            <a:gdLst/>
            <a:ahLst/>
            <a:cxnLst/>
            <a:rect l="l" t="t" r="r" b="b"/>
            <a:pathLst>
              <a:path w="1934807" h="2594187">
                <a:moveTo>
                  <a:pt x="241851" y="0"/>
                </a:moveTo>
                <a:lnTo>
                  <a:pt x="1692956" y="0"/>
                </a:lnTo>
                <a:quadBezTo>
                  <a:pt x="1934807" y="0"/>
                  <a:pt x="1934807" y="241851"/>
                </a:quadBezTo>
                <a:lnTo>
                  <a:pt x="1934807" y="2352336"/>
                </a:lnTo>
                <a:quadBezTo>
                  <a:pt x="1934807" y="2594187"/>
                  <a:pt x="1692956" y="2594187"/>
                </a:quadBezTo>
                <a:lnTo>
                  <a:pt x="241851" y="2594187"/>
                </a:lnTo>
                <a:quadBezTo>
                  <a:pt x="0" y="2594187"/>
                  <a:pt x="0" y="2352336"/>
                </a:quadBezTo>
                <a:lnTo>
                  <a:pt x="0" y="241851"/>
                </a:lnTo>
                <a:quadBezTo>
                  <a:pt x="0" y="0"/>
                  <a:pt x="241851" y="0"/>
                </a:quadBezTo>
                <a:close/>
              </a:path>
            </a:pathLst>
          </a:custGeom>
          <a:solidFill>
            <a:srgbClr val="FFFFFF">
              <a:alpha val="0"/>
            </a:srgbClr>
          </a:solidFill>
          <a:ln w="19050">
            <a:solidFill>
              <a:srgbClr val="000000"/>
            </a:solidFill>
            <a:prstDash val="solid"/>
          </a:ln>
        </p:spPr>
      </p:sp>
      <p:sp>
        <p:nvSpPr>
          <p:cNvPr id="18" name="Text 16"/>
          <p:cNvSpPr/>
          <p:nvPr/>
        </p:nvSpPr>
        <p:spPr>
          <a:xfrm>
            <a:off x="4688483" y="1835434"/>
            <a:ext cx="1836879" cy="932688"/>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多药治疗问题</a:t>
            </a:r>
            <a:endParaRPr lang="en-US" sz="1500" dirty="0"/>
          </a:p>
          <a:p>
            <a:pPr marL="0" indent="0">
              <a:lnSpc>
                <a:spcPct val="96000"/>
              </a:lnSpc>
              <a:spcBef>
                <a:spcPts val="375"/>
              </a:spcBef>
              <a:buNone/>
            </a:pPr>
            <a:endParaRPr lang="en-US" sz="1500" dirty="0"/>
          </a:p>
          <a:p>
            <a:pPr marL="0" indent="0">
              <a:lnSpc>
                <a:spcPct val="96000"/>
              </a:lnSpc>
              <a:spcBef>
                <a:spcPts val="375"/>
              </a:spcBef>
              <a:buNone/>
            </a:pPr>
            <a:endParaRPr lang="en-US" sz="1500" dirty="0"/>
          </a:p>
        </p:txBody>
      </p:sp>
      <p:sp>
        <p:nvSpPr>
          <p:cNvPr id="19" name="Text 17"/>
          <p:cNvSpPr/>
          <p:nvPr/>
        </p:nvSpPr>
        <p:spPr>
          <a:xfrm>
            <a:off x="4679339" y="2621818"/>
            <a:ext cx="183687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首选单药治疗，避免不合理的多药治疗。</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多药联合应用需谨慎，避免超过三种药物。</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20" name="Shape 18"/>
          <p:cNvSpPr/>
          <p:nvPr/>
        </p:nvSpPr>
        <p:spPr>
          <a:xfrm>
            <a:off x="5299926" y="989906"/>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21" name="Text 19"/>
          <p:cNvSpPr/>
          <p:nvPr/>
        </p:nvSpPr>
        <p:spPr>
          <a:xfrm>
            <a:off x="5030274" y="1061506"/>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03</a:t>
            </a:r>
            <a:endParaRPr lang="en-US" sz="1500" dirty="0"/>
          </a:p>
        </p:txBody>
      </p:sp>
      <p:sp>
        <p:nvSpPr>
          <p:cNvPr id="22" name="Shape 20"/>
          <p:cNvSpPr/>
          <p:nvPr/>
        </p:nvSpPr>
        <p:spPr>
          <a:xfrm>
            <a:off x="6654443" y="1769148"/>
            <a:ext cx="1934807" cy="2594187"/>
          </a:xfrm>
          <a:custGeom>
            <a:avLst/>
            <a:gdLst/>
            <a:ahLst/>
            <a:cxnLst/>
            <a:rect l="l" t="t" r="r" b="b"/>
            <a:pathLst>
              <a:path w="1934807" h="2594187">
                <a:moveTo>
                  <a:pt x="241851" y="0"/>
                </a:moveTo>
                <a:lnTo>
                  <a:pt x="1692956" y="0"/>
                </a:lnTo>
                <a:quadBezTo>
                  <a:pt x="1934807" y="0"/>
                  <a:pt x="1934807" y="241851"/>
                </a:quadBezTo>
                <a:lnTo>
                  <a:pt x="1934807" y="2352336"/>
                </a:lnTo>
                <a:quadBezTo>
                  <a:pt x="1934807" y="2594187"/>
                  <a:pt x="1692956" y="2594187"/>
                </a:quadBezTo>
                <a:lnTo>
                  <a:pt x="241851" y="2594187"/>
                </a:lnTo>
                <a:quadBezTo>
                  <a:pt x="0" y="2594187"/>
                  <a:pt x="0" y="2352336"/>
                </a:quadBezTo>
                <a:lnTo>
                  <a:pt x="0" y="241851"/>
                </a:lnTo>
                <a:quadBezTo>
                  <a:pt x="0" y="0"/>
                  <a:pt x="241851" y="0"/>
                </a:quadBezTo>
                <a:close/>
              </a:path>
            </a:pathLst>
          </a:custGeom>
          <a:solidFill>
            <a:srgbClr val="FFFFFF">
              <a:alpha val="0"/>
            </a:srgbClr>
          </a:solidFill>
          <a:ln w="19050">
            <a:solidFill>
              <a:srgbClr val="000000"/>
            </a:solidFill>
            <a:prstDash val="solid"/>
          </a:ln>
        </p:spPr>
      </p:sp>
      <p:sp>
        <p:nvSpPr>
          <p:cNvPr id="23" name="Text 21"/>
          <p:cNvSpPr/>
          <p:nvPr/>
        </p:nvSpPr>
        <p:spPr>
          <a:xfrm>
            <a:off x="6700163" y="1835434"/>
            <a:ext cx="1836879" cy="932688"/>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服药不规范</a:t>
            </a:r>
            <a:endParaRPr lang="en-US" sz="1500" dirty="0"/>
          </a:p>
          <a:p>
            <a:pPr marL="0" indent="0">
              <a:lnSpc>
                <a:spcPct val="96000"/>
              </a:lnSpc>
              <a:spcBef>
                <a:spcPts val="375"/>
              </a:spcBef>
              <a:buNone/>
            </a:pPr>
            <a:endParaRPr lang="en-US" sz="1500" dirty="0"/>
          </a:p>
          <a:p>
            <a:pPr marL="0" indent="0">
              <a:lnSpc>
                <a:spcPct val="96000"/>
              </a:lnSpc>
              <a:spcBef>
                <a:spcPts val="375"/>
              </a:spcBef>
              <a:buNone/>
            </a:pPr>
            <a:endParaRPr lang="en-US" sz="1500" dirty="0"/>
          </a:p>
        </p:txBody>
      </p:sp>
      <p:sp>
        <p:nvSpPr>
          <p:cNvPr id="24" name="Text 22"/>
          <p:cNvSpPr/>
          <p:nvPr/>
        </p:nvSpPr>
        <p:spPr>
          <a:xfrm>
            <a:off x="6691019" y="2621818"/>
            <a:ext cx="183687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频繁换药、不规律服药影响治疗效果。</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长期规则用药才能保持稳态有效浓度。</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25" name="Shape 23"/>
          <p:cNvSpPr/>
          <p:nvPr/>
        </p:nvSpPr>
        <p:spPr>
          <a:xfrm>
            <a:off x="7311606" y="989906"/>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26" name="Text 24"/>
          <p:cNvSpPr/>
          <p:nvPr/>
        </p:nvSpPr>
        <p:spPr>
          <a:xfrm>
            <a:off x="7041954" y="1061506"/>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04</a:t>
            </a:r>
            <a:endParaRPr lang="en-US" sz="1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87733" y="96435"/>
            <a:ext cx="1456267" cy="286512"/>
          </a:xfrm>
          <a:custGeom>
            <a:avLst/>
            <a:gdLst/>
            <a:ahLst/>
            <a:cxnLst/>
            <a:rect l="l" t="t" r="r" b="b"/>
            <a:pathLst>
              <a:path w="1456267" h="286512">
                <a:moveTo>
                  <a:pt x="0" y="0"/>
                </a:moveTo>
                <a:lnTo>
                  <a:pt x="1456267" y="0"/>
                </a:lnTo>
                <a:lnTo>
                  <a:pt x="1456267" y="286512"/>
                </a:lnTo>
                <a:lnTo>
                  <a:pt x="0" y="286512"/>
                </a:lnTo>
                <a:close/>
              </a:path>
            </a:pathLst>
          </a:custGeom>
          <a:solidFill>
            <a:srgbClr val="65A7B7"/>
          </a:solidFill>
        </p:spPr>
      </p:sp>
      <p:sp>
        <p:nvSpPr>
          <p:cNvPr id="3" name="Text 1"/>
          <p:cNvSpPr/>
          <p:nvPr/>
        </p:nvSpPr>
        <p:spPr>
          <a:xfrm>
            <a:off x="430445" y="53763"/>
            <a:ext cx="2004907" cy="365760"/>
          </a:xfrm>
          <a:prstGeom prst="rect">
            <a:avLst/>
          </a:prstGeom>
          <a:noFill/>
        </p:spPr>
        <p:txBody>
          <a:bodyPr wrap="square" lIns="127000" tIns="127000" rIns="127000" bIns="127000" rtlCol="0" anchor="t">
            <a:spAutoFit/>
          </a:bodyPr>
          <a:lstStyle/>
          <a:p>
            <a:pPr marL="0" indent="0">
              <a:lnSpc>
                <a:spcPct val="80000"/>
              </a:lnSpc>
              <a:buNone/>
            </a:pPr>
            <a:r>
              <a:rPr lang="en-US" sz="1050" b="1" dirty="0">
                <a:solidFill>
                  <a:srgbClr val="000000"/>
                </a:solidFill>
                <a:latin typeface="微软雅黑" pitchFamily="34" charset="0"/>
                <a:ea typeface="微软雅黑" pitchFamily="34" charset="-122"/>
                <a:cs typeface="微软雅黑" pitchFamily="34" charset="-120"/>
              </a:rPr>
              <a:t>治疗误区</a:t>
            </a:r>
            <a:endParaRPr lang="en-US" sz="1500" dirty="0"/>
          </a:p>
        </p:txBody>
      </p:sp>
      <p:sp>
        <p:nvSpPr>
          <p:cNvPr id="4" name="Shape 2"/>
          <p:cNvSpPr/>
          <p:nvPr/>
        </p:nvSpPr>
        <p:spPr>
          <a:xfrm>
            <a:off x="-33867" y="109643"/>
            <a:ext cx="7870613" cy="0"/>
          </a:xfrm>
          <a:custGeom>
            <a:avLst/>
            <a:gdLst/>
            <a:ahLst/>
            <a:cxnLst/>
            <a:rect l="l" t="t" r="r" b="b"/>
            <a:pathLst>
              <a:path w="7870613">
                <a:moveTo>
                  <a:pt x="7870613" y="0"/>
                </a:moveTo>
                <a:lnTo>
                  <a:pt x="0" y="0"/>
                </a:lnTo>
              </a:path>
            </a:pathLst>
          </a:custGeom>
          <a:noFill/>
          <a:ln w="19050">
            <a:solidFill>
              <a:srgbClr val="65A7B7"/>
            </a:solidFill>
            <a:prstDash val="solid"/>
            <a:headEnd type="none"/>
            <a:tailEnd type="none"/>
          </a:ln>
        </p:spPr>
      </p:sp>
      <p:sp>
        <p:nvSpPr>
          <p:cNvPr id="5" name="Shape 3"/>
          <p:cNvSpPr/>
          <p:nvPr/>
        </p:nvSpPr>
        <p:spPr>
          <a:xfrm rot="-5400000" flipH="1" flipV="1">
            <a:off x="77412" y="-10102"/>
            <a:ext cx="262021" cy="493384"/>
          </a:xfrm>
          <a:custGeom>
            <a:avLst/>
            <a:gdLst/>
            <a:ahLst/>
            <a:cxnLst/>
            <a:rect l="l" t="t" r="r" b="b"/>
            <a:pathLst>
              <a:path w="262021" h="493384">
                <a:moveTo>
                  <a:pt x="0" y="0"/>
                </a:moveTo>
                <a:lnTo>
                  <a:pt x="262021" y="246692"/>
                </a:lnTo>
                <a:lnTo>
                  <a:pt x="262021" y="493384"/>
                </a:lnTo>
                <a:lnTo>
                  <a:pt x="0" y="493384"/>
                </a:lnTo>
                <a:lnTo>
                  <a:pt x="0" y="0"/>
                </a:lnTo>
                <a:close/>
              </a:path>
            </a:pathLst>
          </a:custGeom>
          <a:solidFill>
            <a:srgbClr val="65A7B7"/>
          </a:solidFill>
        </p:spPr>
      </p:sp>
      <p:sp>
        <p:nvSpPr>
          <p:cNvPr id="6" name="Shape 4"/>
          <p:cNvSpPr/>
          <p:nvPr/>
        </p:nvSpPr>
        <p:spPr>
          <a:xfrm>
            <a:off x="1349399" y="1738668"/>
            <a:ext cx="2102447" cy="2594187"/>
          </a:xfrm>
          <a:custGeom>
            <a:avLst/>
            <a:gdLst/>
            <a:ahLst/>
            <a:cxnLst/>
            <a:rect l="l" t="t" r="r" b="b"/>
            <a:pathLst>
              <a:path w="2102447" h="2594187">
                <a:moveTo>
                  <a:pt x="262806" y="0"/>
                </a:moveTo>
                <a:lnTo>
                  <a:pt x="1839641" y="0"/>
                </a:lnTo>
                <a:quadBezTo>
                  <a:pt x="2102447" y="0"/>
                  <a:pt x="2102447" y="262806"/>
                </a:quadBezTo>
                <a:lnTo>
                  <a:pt x="2102447" y="2331381"/>
                </a:lnTo>
                <a:quadBezTo>
                  <a:pt x="2102447" y="2594187"/>
                  <a:pt x="1839641" y="2594187"/>
                </a:quadBezTo>
                <a:lnTo>
                  <a:pt x="262806" y="2594187"/>
                </a:lnTo>
                <a:quadBezTo>
                  <a:pt x="0" y="2594187"/>
                  <a:pt x="0" y="2331381"/>
                </a:quadBezTo>
                <a:lnTo>
                  <a:pt x="0" y="262806"/>
                </a:lnTo>
                <a:quadBezTo>
                  <a:pt x="0" y="0"/>
                  <a:pt x="262806" y="0"/>
                </a:quadBezTo>
                <a:close/>
              </a:path>
            </a:pathLst>
          </a:custGeom>
          <a:solidFill>
            <a:srgbClr val="FFFFFF">
              <a:alpha val="0"/>
            </a:srgbClr>
          </a:solidFill>
          <a:ln w="19050">
            <a:solidFill>
              <a:srgbClr val="000000"/>
            </a:solidFill>
            <a:prstDash val="solid"/>
          </a:ln>
        </p:spPr>
      </p:sp>
      <p:sp>
        <p:nvSpPr>
          <p:cNvPr id="7" name="Text 5"/>
          <p:cNvSpPr/>
          <p:nvPr/>
        </p:nvSpPr>
        <p:spPr>
          <a:xfrm>
            <a:off x="1385975" y="1804954"/>
            <a:ext cx="2019759" cy="667512"/>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中药与西药混合使用</a:t>
            </a:r>
            <a:endParaRPr lang="en-US" sz="1500" dirty="0"/>
          </a:p>
          <a:p>
            <a:pPr marL="0" indent="0">
              <a:lnSpc>
                <a:spcPct val="96000"/>
              </a:lnSpc>
              <a:spcBef>
                <a:spcPts val="375"/>
              </a:spcBef>
              <a:buNone/>
            </a:pPr>
            <a:endParaRPr lang="en-US" sz="1500" dirty="0"/>
          </a:p>
        </p:txBody>
      </p:sp>
      <p:sp>
        <p:nvSpPr>
          <p:cNvPr id="8" name="Text 6"/>
          <p:cNvSpPr/>
          <p:nvPr/>
        </p:nvSpPr>
        <p:spPr>
          <a:xfrm>
            <a:off x="1385975" y="2472466"/>
            <a:ext cx="201975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以纯中药名义暗中加用西药，侵犯患者知情权。</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这种做法可能延误治疗，增加不良反应风险。</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9" name="Shape 7"/>
          <p:cNvSpPr/>
          <p:nvPr/>
        </p:nvSpPr>
        <p:spPr>
          <a:xfrm>
            <a:off x="-25101" y="1254655"/>
            <a:ext cx="9187031" cy="0"/>
          </a:xfrm>
          <a:custGeom>
            <a:avLst/>
            <a:gdLst/>
            <a:ahLst/>
            <a:cxnLst/>
            <a:rect l="l" t="t" r="r" b="b"/>
            <a:pathLst>
              <a:path w="9187031">
                <a:moveTo>
                  <a:pt x="0" y="0"/>
                </a:moveTo>
                <a:lnTo>
                  <a:pt x="9187031" y="0"/>
                </a:lnTo>
              </a:path>
            </a:pathLst>
          </a:custGeom>
          <a:noFill/>
          <a:ln w="76200">
            <a:solidFill>
              <a:srgbClr val="65A7B7"/>
            </a:solidFill>
            <a:prstDash val="solid"/>
            <a:headEnd type="none"/>
            <a:tailEnd type="none"/>
          </a:ln>
        </p:spPr>
      </p:sp>
      <p:sp>
        <p:nvSpPr>
          <p:cNvPr id="10" name="Shape 8"/>
          <p:cNvSpPr/>
          <p:nvPr/>
        </p:nvSpPr>
        <p:spPr>
          <a:xfrm>
            <a:off x="2097524" y="1003622"/>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1" name="Text 9"/>
          <p:cNvSpPr/>
          <p:nvPr/>
        </p:nvSpPr>
        <p:spPr>
          <a:xfrm>
            <a:off x="1827873" y="1075222"/>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01</a:t>
            </a:r>
            <a:endParaRPr lang="en-US" sz="1500" dirty="0"/>
          </a:p>
        </p:txBody>
      </p:sp>
      <p:sp>
        <p:nvSpPr>
          <p:cNvPr id="12" name="Shape 10"/>
          <p:cNvSpPr/>
          <p:nvPr/>
        </p:nvSpPr>
        <p:spPr>
          <a:xfrm>
            <a:off x="3600565" y="1738668"/>
            <a:ext cx="2102447" cy="2594187"/>
          </a:xfrm>
          <a:custGeom>
            <a:avLst/>
            <a:gdLst/>
            <a:ahLst/>
            <a:cxnLst/>
            <a:rect l="l" t="t" r="r" b="b"/>
            <a:pathLst>
              <a:path w="2102447" h="2594187">
                <a:moveTo>
                  <a:pt x="262806" y="0"/>
                </a:moveTo>
                <a:lnTo>
                  <a:pt x="1839641" y="0"/>
                </a:lnTo>
                <a:quadBezTo>
                  <a:pt x="2102447" y="0"/>
                  <a:pt x="2102447" y="262806"/>
                </a:quadBezTo>
                <a:lnTo>
                  <a:pt x="2102447" y="2331381"/>
                </a:lnTo>
                <a:quadBezTo>
                  <a:pt x="2102447" y="2594187"/>
                  <a:pt x="1839641" y="2594187"/>
                </a:quadBezTo>
                <a:lnTo>
                  <a:pt x="262806" y="2594187"/>
                </a:lnTo>
                <a:quadBezTo>
                  <a:pt x="0" y="2594187"/>
                  <a:pt x="0" y="2331381"/>
                </a:quadBezTo>
                <a:lnTo>
                  <a:pt x="0" y="262806"/>
                </a:lnTo>
                <a:quadBezTo>
                  <a:pt x="0" y="0"/>
                  <a:pt x="262806" y="0"/>
                </a:quadBezTo>
                <a:close/>
              </a:path>
            </a:pathLst>
          </a:custGeom>
          <a:solidFill>
            <a:srgbClr val="FFFFFF">
              <a:alpha val="0"/>
            </a:srgbClr>
          </a:solidFill>
          <a:ln w="19050">
            <a:solidFill>
              <a:srgbClr val="000000"/>
            </a:solidFill>
            <a:prstDash val="solid"/>
          </a:ln>
        </p:spPr>
      </p:sp>
      <p:sp>
        <p:nvSpPr>
          <p:cNvPr id="13" name="Text 11"/>
          <p:cNvSpPr/>
          <p:nvPr/>
        </p:nvSpPr>
        <p:spPr>
          <a:xfrm>
            <a:off x="3637141" y="1804954"/>
            <a:ext cx="2019759" cy="667512"/>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突然停药</a:t>
            </a:r>
            <a:endParaRPr lang="en-US" sz="1500" dirty="0"/>
          </a:p>
          <a:p>
            <a:pPr marL="0" indent="0">
              <a:lnSpc>
                <a:spcPct val="96000"/>
              </a:lnSpc>
              <a:spcBef>
                <a:spcPts val="375"/>
              </a:spcBef>
              <a:buNone/>
            </a:pPr>
            <a:endParaRPr lang="en-US" sz="1500" dirty="0"/>
          </a:p>
        </p:txBody>
      </p:sp>
      <p:sp>
        <p:nvSpPr>
          <p:cNvPr id="14" name="Text 12"/>
          <p:cNvSpPr/>
          <p:nvPr/>
        </p:nvSpPr>
        <p:spPr>
          <a:xfrm>
            <a:off x="3637141" y="2472466"/>
            <a:ext cx="201975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突然停药可能导致癫痫复发或癫痫持续状态。</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应遵循逐渐减量停药的原则。</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15" name="Shape 13"/>
          <p:cNvSpPr/>
          <p:nvPr/>
        </p:nvSpPr>
        <p:spPr>
          <a:xfrm>
            <a:off x="4348690" y="1003622"/>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16" name="Text 14"/>
          <p:cNvSpPr/>
          <p:nvPr/>
        </p:nvSpPr>
        <p:spPr>
          <a:xfrm>
            <a:off x="4079038" y="1075222"/>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02</a:t>
            </a:r>
            <a:endParaRPr lang="en-US" sz="1500" dirty="0"/>
          </a:p>
        </p:txBody>
      </p:sp>
      <p:sp>
        <p:nvSpPr>
          <p:cNvPr id="17" name="Shape 15"/>
          <p:cNvSpPr/>
          <p:nvPr/>
        </p:nvSpPr>
        <p:spPr>
          <a:xfrm>
            <a:off x="5825605" y="1738668"/>
            <a:ext cx="2102447" cy="2594187"/>
          </a:xfrm>
          <a:custGeom>
            <a:avLst/>
            <a:gdLst/>
            <a:ahLst/>
            <a:cxnLst/>
            <a:rect l="l" t="t" r="r" b="b"/>
            <a:pathLst>
              <a:path w="2102447" h="2594187">
                <a:moveTo>
                  <a:pt x="262806" y="0"/>
                </a:moveTo>
                <a:lnTo>
                  <a:pt x="1839641" y="0"/>
                </a:lnTo>
                <a:quadBezTo>
                  <a:pt x="2102447" y="0"/>
                  <a:pt x="2102447" y="262806"/>
                </a:quadBezTo>
                <a:lnTo>
                  <a:pt x="2102447" y="2331381"/>
                </a:lnTo>
                <a:quadBezTo>
                  <a:pt x="2102447" y="2594187"/>
                  <a:pt x="1839641" y="2594187"/>
                </a:quadBezTo>
                <a:lnTo>
                  <a:pt x="262806" y="2594187"/>
                </a:lnTo>
                <a:quadBezTo>
                  <a:pt x="0" y="2594187"/>
                  <a:pt x="0" y="2331381"/>
                </a:quadBezTo>
                <a:lnTo>
                  <a:pt x="0" y="262806"/>
                </a:lnTo>
                <a:quadBezTo>
                  <a:pt x="0" y="0"/>
                  <a:pt x="262806" y="0"/>
                </a:quadBezTo>
                <a:close/>
              </a:path>
            </a:pathLst>
          </a:custGeom>
          <a:solidFill>
            <a:srgbClr val="FFFFFF">
              <a:alpha val="0"/>
            </a:srgbClr>
          </a:solidFill>
          <a:ln w="19050">
            <a:solidFill>
              <a:srgbClr val="000000"/>
            </a:solidFill>
            <a:prstDash val="solid"/>
          </a:ln>
        </p:spPr>
      </p:sp>
      <p:sp>
        <p:nvSpPr>
          <p:cNvPr id="18" name="Text 16"/>
          <p:cNvSpPr/>
          <p:nvPr/>
        </p:nvSpPr>
        <p:spPr>
          <a:xfrm>
            <a:off x="5862181" y="1804954"/>
            <a:ext cx="2019759" cy="667512"/>
          </a:xfrm>
          <a:prstGeom prst="rect">
            <a:avLst/>
          </a:prstGeom>
          <a:noFill/>
        </p:spPr>
        <p:txBody>
          <a:bodyPr wrap="square" lIns="127000" tIns="127000" rIns="127000" bIns="127000" rtlCol="0" anchor="t">
            <a:spAutoFit/>
          </a:bodyPr>
          <a:lstStyle/>
          <a:p>
            <a:pPr marL="0" indent="0" algn="ctr">
              <a:lnSpc>
                <a:spcPct val="96000"/>
              </a:lnSpc>
              <a:spcBef>
                <a:spcPts val="375"/>
              </a:spcBef>
              <a:buNone/>
            </a:pPr>
            <a:r>
              <a:rPr lang="en-US" sz="1050" b="1" dirty="0">
                <a:solidFill>
                  <a:srgbClr val="000000"/>
                </a:solidFill>
                <a:latin typeface="微软雅黑" pitchFamily="34" charset="0"/>
                <a:ea typeface="微软雅黑" pitchFamily="34" charset="-122"/>
                <a:cs typeface="微软雅黑" pitchFamily="34" charset="-120"/>
              </a:rPr>
              <a:t>速治癫痫的宣传</a:t>
            </a:r>
            <a:endParaRPr lang="en-US" sz="1500" dirty="0"/>
          </a:p>
          <a:p>
            <a:pPr marL="0" indent="0">
              <a:lnSpc>
                <a:spcPct val="96000"/>
              </a:lnSpc>
              <a:spcBef>
                <a:spcPts val="375"/>
              </a:spcBef>
              <a:buNone/>
            </a:pPr>
            <a:endParaRPr lang="en-US" sz="1500" dirty="0"/>
          </a:p>
        </p:txBody>
      </p:sp>
      <p:sp>
        <p:nvSpPr>
          <p:cNvPr id="19" name="Text 17"/>
          <p:cNvSpPr/>
          <p:nvPr/>
        </p:nvSpPr>
        <p:spPr>
          <a:xfrm>
            <a:off x="5862181" y="2472466"/>
            <a:ext cx="2019759" cy="173736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癫痫非不治之症，也非短期可治愈的疾病。</a:t>
            </a:r>
            <a:endParaRPr lang="en-US" sz="1500" dirty="0"/>
          </a:p>
          <a:p>
            <a:pPr marL="0" indent="0">
              <a:lnSpc>
                <a:spcPct val="120000"/>
              </a:lnSpc>
              <a:spcBef>
                <a:spcPts val="375"/>
              </a:spcBef>
              <a:buNone/>
            </a:pPr>
            <a:r>
              <a:rPr lang="en-US" sz="900" dirty="0">
                <a:solidFill>
                  <a:srgbClr val="706E6E"/>
                </a:solidFill>
                <a:latin typeface="微软雅黑" pitchFamily="34" charset="0"/>
                <a:ea typeface="微软雅黑" pitchFamily="34" charset="-122"/>
                <a:cs typeface="微软雅黑" pitchFamily="34" charset="-120"/>
              </a:rPr>
              <a:t>应重视正规治疗，避免相信不可信的广告宣传。</a:t>
            </a: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a:p>
            <a:pPr marL="0" indent="0">
              <a:lnSpc>
                <a:spcPct val="120000"/>
              </a:lnSpc>
              <a:spcBef>
                <a:spcPts val="375"/>
              </a:spcBef>
              <a:buNone/>
            </a:pPr>
            <a:endParaRPr lang="en-US" sz="1500" dirty="0"/>
          </a:p>
        </p:txBody>
      </p:sp>
      <p:sp>
        <p:nvSpPr>
          <p:cNvPr id="20" name="Shape 18"/>
          <p:cNvSpPr/>
          <p:nvPr/>
        </p:nvSpPr>
        <p:spPr>
          <a:xfrm>
            <a:off x="6573730" y="1003622"/>
            <a:ext cx="618688" cy="618688"/>
          </a:xfrm>
          <a:custGeom>
            <a:avLst/>
            <a:gdLst/>
            <a:ahLst/>
            <a:cxnLst/>
            <a:rect l="l" t="t" r="r" b="b"/>
            <a:pathLst>
              <a:path w="618688" h="618688">
                <a:moveTo>
                  <a:pt x="309344" y="0"/>
                </a:moveTo>
                <a:cubicBezTo>
                  <a:pt x="480076" y="0"/>
                  <a:pt x="618688" y="138612"/>
                  <a:pt x="618688" y="309344"/>
                </a:cubicBezTo>
                <a:cubicBezTo>
                  <a:pt x="618688" y="480076"/>
                  <a:pt x="480076" y="618688"/>
                  <a:pt x="309344" y="618688"/>
                </a:cubicBezTo>
                <a:cubicBezTo>
                  <a:pt x="138612" y="618688"/>
                  <a:pt x="0" y="480076"/>
                  <a:pt x="0" y="309344"/>
                </a:cubicBezTo>
                <a:cubicBezTo>
                  <a:pt x="0" y="138612"/>
                  <a:pt x="138612" y="0"/>
                  <a:pt x="309344" y="0"/>
                </a:cubicBezTo>
                <a:close/>
              </a:path>
            </a:pathLst>
          </a:custGeom>
          <a:solidFill>
            <a:srgbClr val="65A7B7"/>
          </a:solidFill>
        </p:spPr>
      </p:sp>
      <p:sp>
        <p:nvSpPr>
          <p:cNvPr id="21" name="Text 19"/>
          <p:cNvSpPr/>
          <p:nvPr/>
        </p:nvSpPr>
        <p:spPr>
          <a:xfrm>
            <a:off x="6304078" y="1075222"/>
            <a:ext cx="1159784" cy="457200"/>
          </a:xfrm>
          <a:prstGeom prst="rect">
            <a:avLst/>
          </a:prstGeom>
          <a:noFill/>
        </p:spPr>
        <p:txBody>
          <a:bodyPr wrap="square" lIns="127000" tIns="127000" rIns="127000" bIns="127000" rtlCol="0" anchor="t">
            <a:spAutoFit/>
          </a:bodyPr>
          <a:lstStyle/>
          <a:p>
            <a:pPr marL="0" indent="0" algn="ctr">
              <a:lnSpc>
                <a:spcPct val="120000"/>
              </a:lnSpc>
              <a:spcBef>
                <a:spcPts val="375"/>
              </a:spcBef>
              <a:buNone/>
            </a:pPr>
            <a:r>
              <a:rPr lang="en-US" sz="1350" b="1" dirty="0">
                <a:solidFill>
                  <a:srgbClr val="FFFFFF"/>
                </a:solidFill>
                <a:latin typeface="微软雅黑" pitchFamily="34" charset="0"/>
                <a:ea typeface="微软雅黑" pitchFamily="34" charset="-122"/>
                <a:cs typeface="微软雅黑" pitchFamily="34" charset="-120"/>
              </a:rPr>
              <a:t>03</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www/wwwroot/ppt/cache/2024-7-2-12/u-tyq3BJ3Q/1722918870565 - TDDHyTZwlH.png"/>
          <p:cNvPicPr>
            <a:picLocks noChangeAspect="1"/>
          </p:cNvPicPr>
          <p:nvPr/>
        </p:nvPicPr>
        <p:blipFill>
          <a:blip r:embed="rId1"/>
          <a:stretch>
            <a:fillRect/>
          </a:stretch>
        </p:blipFill>
        <p:spPr>
          <a:xfrm>
            <a:off x="-155650" y="4038223"/>
            <a:ext cx="1643416" cy="1571019"/>
          </a:xfrm>
          <a:prstGeom prst="rect">
            <a:avLst/>
          </a:prstGeom>
        </p:spPr>
      </p:pic>
      <p:pic>
        <p:nvPicPr>
          <p:cNvPr id="3" name="Image 1" descr="/www/wwwroot/ppt/cache/2024-7-2-12/u-tyq3BJ3Q/1722918870570 - mp9HEthu_t.png"/>
          <p:cNvPicPr>
            <a:picLocks noChangeAspect="1"/>
          </p:cNvPicPr>
          <p:nvPr/>
        </p:nvPicPr>
        <p:blipFill>
          <a:blip r:embed="rId2"/>
          <a:stretch>
            <a:fillRect/>
          </a:stretch>
        </p:blipFill>
        <p:spPr>
          <a:xfrm rot="3287429">
            <a:off x="-747298" y="3394746"/>
            <a:ext cx="1346260" cy="1286954"/>
          </a:xfrm>
          <a:prstGeom prst="rect">
            <a:avLst/>
          </a:prstGeom>
        </p:spPr>
      </p:pic>
      <p:pic>
        <p:nvPicPr>
          <p:cNvPr id="4" name="Image 2" descr="/www/wwwroot/ppt/cache/2024-7-2-12/u-tyq3BJ3Q/1722918870587 - B_ZFgZw_bM.png"/>
          <p:cNvPicPr>
            <a:picLocks noChangeAspect="1"/>
          </p:cNvPicPr>
          <p:nvPr/>
        </p:nvPicPr>
        <p:blipFill>
          <a:blip r:embed="rId3"/>
          <a:stretch>
            <a:fillRect/>
          </a:stretch>
        </p:blipFill>
        <p:spPr>
          <a:xfrm>
            <a:off x="4167188" y="0"/>
            <a:ext cx="9144000" cy="5143500"/>
          </a:xfrm>
          <a:prstGeom prst="rect">
            <a:avLst/>
          </a:prstGeom>
        </p:spPr>
      </p:pic>
      <p:sp>
        <p:nvSpPr>
          <p:cNvPr id="5" name="Text 0"/>
          <p:cNvSpPr/>
          <p:nvPr/>
        </p:nvSpPr>
        <p:spPr>
          <a:xfrm>
            <a:off x="773368" y="1067947"/>
            <a:ext cx="5959273" cy="758952"/>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3150" b="1" kern="0" spc="375" dirty="0">
                <a:solidFill>
                  <a:srgbClr val="21869F"/>
                </a:solidFill>
                <a:latin typeface="微软雅黑" pitchFamily="34" charset="0"/>
                <a:ea typeface="微软雅黑" pitchFamily="34" charset="-122"/>
                <a:cs typeface="微软雅黑" pitchFamily="34" charset="-120"/>
              </a:rPr>
              <a:t>THANK YOU</a:t>
            </a:r>
            <a:endParaRPr lang="en-US" sz="1500" dirty="0"/>
          </a:p>
        </p:txBody>
      </p:sp>
      <p:pic>
        <p:nvPicPr>
          <p:cNvPr id="6" name="Image 3" descr="/www/wwwroot/ppt/cache/2024-7-2-12/u-tyq3BJ3Q/1722918870588 - bwoWSSi7L2.png"/>
          <p:cNvPicPr>
            <a:picLocks noChangeAspect="1"/>
          </p:cNvPicPr>
          <p:nvPr/>
        </p:nvPicPr>
        <p:blipFill>
          <a:blip r:embed="rId4">
            <a:alphaModFix amt="85000"/>
          </a:blip>
          <a:stretch>
            <a:fillRect/>
          </a:stretch>
        </p:blipFill>
        <p:spPr>
          <a:xfrm>
            <a:off x="8533997" y="0"/>
            <a:ext cx="268224" cy="556565"/>
          </a:xfrm>
          <a:prstGeom prst="rect">
            <a:avLst/>
          </a:prstGeom>
        </p:spPr>
      </p:pic>
      <p:pic>
        <p:nvPicPr>
          <p:cNvPr id="7" name="Image 4" descr="/www/wwwroot/ppt/cache/2024-7-2-12/u-tyq3BJ3Q/1722918870589 - v3Xt5W4VS_.png"/>
          <p:cNvPicPr>
            <a:picLocks noChangeAspect="1"/>
          </p:cNvPicPr>
          <p:nvPr/>
        </p:nvPicPr>
        <p:blipFill>
          <a:blip r:embed="rId5"/>
          <a:stretch>
            <a:fillRect/>
          </a:stretch>
        </p:blipFill>
        <p:spPr>
          <a:xfrm flipH="1" flipV="1">
            <a:off x="8490582" y="4503462"/>
            <a:ext cx="311638" cy="311638"/>
          </a:xfrm>
          <a:prstGeom prst="rect">
            <a:avLst/>
          </a:prstGeom>
        </p:spPr>
      </p:pic>
      <p:pic>
        <p:nvPicPr>
          <p:cNvPr id="8" name="Image 5" descr="/www/wwwroot/ppt/cache/2024-7-2-12/u-tyq3BJ3Q/1722918870591 - 3kt48uwgq_.png"/>
          <p:cNvPicPr>
            <a:picLocks noChangeAspect="1"/>
          </p:cNvPicPr>
          <p:nvPr/>
        </p:nvPicPr>
        <p:blipFill>
          <a:blip r:embed="rId6"/>
          <a:stretch>
            <a:fillRect/>
          </a:stretch>
        </p:blipFill>
        <p:spPr>
          <a:xfrm>
            <a:off x="898159" y="1965970"/>
            <a:ext cx="2485305" cy="81221"/>
          </a:xfrm>
          <a:prstGeom prst="rect">
            <a:avLst/>
          </a:prstGeom>
        </p:spPr>
      </p:pic>
      <p:pic>
        <p:nvPicPr>
          <p:cNvPr id="9" name="Image 6" descr="/www/wwwroot/ppt/cache/2024-7-2-12/u-tyq3BJ3Q/1722918870593 - lsx1MZW50t.png"/>
          <p:cNvPicPr>
            <a:picLocks noChangeAspect="1"/>
          </p:cNvPicPr>
          <p:nvPr/>
        </p:nvPicPr>
        <p:blipFill>
          <a:blip r:embed="rId7"/>
          <a:stretch>
            <a:fillRect/>
          </a:stretch>
        </p:blipFill>
        <p:spPr>
          <a:xfrm>
            <a:off x="666058" y="1081139"/>
            <a:ext cx="580859" cy="555270"/>
          </a:xfrm>
          <a:prstGeom prst="rect">
            <a:avLst/>
          </a:prstGeom>
        </p:spPr>
      </p:pic>
      <p:pic>
        <p:nvPicPr>
          <p:cNvPr id="10" name="Image 7" descr="/www/wwwroot/ppt/cache/2024-7-2-12/u-tyq3BJ3Q/1722918870596 - 1esuwOSqS3.png"/>
          <p:cNvPicPr>
            <a:picLocks noChangeAspect="1"/>
          </p:cNvPicPr>
          <p:nvPr/>
        </p:nvPicPr>
        <p:blipFill>
          <a:blip r:embed="rId8"/>
          <a:stretch>
            <a:fillRect/>
          </a:stretch>
        </p:blipFill>
        <p:spPr>
          <a:xfrm>
            <a:off x="839690" y="4061083"/>
            <a:ext cx="2363679" cy="442379"/>
          </a:xfrm>
          <a:prstGeom prst="rect">
            <a:avLst/>
          </a:prstGeom>
        </p:spPr>
      </p:pic>
      <p:sp>
        <p:nvSpPr>
          <p:cNvPr id="11" name="Text 1"/>
          <p:cNvSpPr/>
          <p:nvPr/>
        </p:nvSpPr>
        <p:spPr>
          <a:xfrm>
            <a:off x="1258540" y="4038223"/>
            <a:ext cx="1944829" cy="447040"/>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1050" b="1" dirty="0">
                <a:solidFill>
                  <a:srgbClr val="FFFFFF"/>
                </a:solidFill>
                <a:latin typeface="微软雅黑" pitchFamily="34" charset="0"/>
                <a:ea typeface="微软雅黑" pitchFamily="34" charset="-122"/>
                <a:cs typeface="微软雅黑" pitchFamily="34" charset="-120"/>
              </a:rPr>
              <a:t>主讲人：</a:t>
            </a:r>
            <a:endParaRPr lang="en-US" sz="1500" dirty="0"/>
          </a:p>
        </p:txBody>
      </p:sp>
      <p:sp>
        <p:nvSpPr>
          <p:cNvPr id="12" name="Text 2"/>
          <p:cNvSpPr/>
          <p:nvPr/>
        </p:nvSpPr>
        <p:spPr>
          <a:xfrm>
            <a:off x="839690" y="2148375"/>
            <a:ext cx="5430953" cy="941832"/>
          </a:xfrm>
          <a:prstGeom prst="rect">
            <a:avLst/>
          </a:prstGeom>
          <a:noFill/>
        </p:spPr>
        <p:txBody>
          <a:bodyPr wrap="square" lIns="127000" tIns="127000" rIns="127000" bIns="127000" rtlCol="0" anchor="t">
            <a:spAutoFit/>
          </a:bodyPr>
          <a:lstStyle/>
          <a:p>
            <a:pPr marL="0" indent="0">
              <a:lnSpc>
                <a:spcPct val="120000"/>
              </a:lnSpc>
              <a:spcBef>
                <a:spcPts val="375"/>
              </a:spcBef>
              <a:buNone/>
            </a:pPr>
            <a:r>
              <a:rPr lang="en-US" sz="2400" b="1" kern="0" spc="375" dirty="0">
                <a:solidFill>
                  <a:srgbClr val="21869F"/>
                </a:solidFill>
                <a:latin typeface="微软雅黑" pitchFamily="34" charset="0"/>
                <a:ea typeface="微软雅黑" pitchFamily="34" charset="-122"/>
                <a:cs typeface="微软雅黑" pitchFamily="34" charset="-120"/>
              </a:rPr>
              <a:t>感谢您的观看！</a:t>
            </a:r>
            <a:endParaRPr lang="en-US" sz="1500" dirty="0"/>
          </a:p>
          <a:p>
            <a:pPr marL="0" indent="0">
              <a:lnSpc>
                <a:spcPct val="120000"/>
              </a:lnSpc>
              <a:spcBef>
                <a:spcPts val="375"/>
              </a:spcBef>
              <a:buNone/>
            </a:pPr>
            <a:endParaRPr lang="en-US" sz="1500" dirty="0"/>
          </a:p>
        </p:txBody>
      </p:sp>
    </p:spTree>
  </p:cSld>
  <p:clrMapOvr>
    <a:masterClrMapping/>
  </p:clrMapOvr>
</p:sld>
</file>

<file path=ppt/tags/tag1.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4648</Words>
  <Application>WPS 表格</Application>
  <PresentationFormat>On-screen Show (16:9)</PresentationFormat>
  <Paragraphs>990</Paragraphs>
  <Slides>31</Slides>
  <Notes>32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Arial</vt:lpstr>
      <vt:lpstr>宋体</vt:lpstr>
      <vt:lpstr>Wingdings</vt:lpstr>
      <vt:lpstr>微软雅黑</vt:lpstr>
      <vt:lpstr>汉仪旗黑</vt:lpstr>
      <vt:lpstr>微软雅黑</vt:lpstr>
      <vt:lpstr>微软雅黑</vt:lpstr>
      <vt:lpstr>Calibri</vt:lpstr>
      <vt:lpstr>Helvetica Neue</vt:lpstr>
      <vt:lpstr>宋体</vt:lpstr>
      <vt:lpstr>Arial Unicode MS</vt:lpstr>
      <vt:lpstr>汉仪书宋二KW</vt:lpstr>
      <vt:lpstr>等线</vt:lpstr>
      <vt:lpstr>汉仪中等线KW</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8237476979</cp:lastModifiedBy>
  <cp:revision>4</cp:revision>
  <dcterms:created xsi:type="dcterms:W3CDTF">2024-08-06T08:49:32Z</dcterms:created>
  <dcterms:modified xsi:type="dcterms:W3CDTF">2024-08-06T08:49:32Z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B99DB23DE7335D339BE3B1662BF7F34F_43</vt:lpwstr>
  </property>
  <property fmtid="{D5CDD505-2E9C-101B-9397-08002B2CF9AE}" pid="3" name="KSOProductBuildVer">
    <vt:lpwstr>2052-6.7.1.8828</vt:lpwstr>
  </property>
</Properties>
</file>