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276" r:id="rId1"/>
    <p:sldMasterId id="2147498313" r:id="rId2"/>
  </p:sldMasterIdLst>
  <p:notesMasterIdLst>
    <p:notesMasterId r:id="rId3"/>
  </p:notesMasterIdLst>
  <p:sldIdLst>
    <p:sldId id="7101" r:id="rId4"/>
    <p:sldId id="7106" r:id="rId5"/>
    <p:sldId id="7110" r:id="rId6"/>
    <p:sldId id="7113" r:id="rId7"/>
    <p:sldId id="7116" r:id="rId8"/>
    <p:sldId id="7119" r:id="rId9"/>
    <p:sldId id="7122" r:id="rId10"/>
    <p:sldId id="7125" r:id="rId11"/>
    <p:sldId id="7128" r:id="rId12"/>
    <p:sldId id="7131" r:id="rId13"/>
    <p:sldId id="7134" r:id="rId14"/>
    <p:sldId id="7137" r:id="rId15"/>
    <p:sldId id="7140" r:id="rId16"/>
    <p:sldId id="7143" r:id="rId17"/>
    <p:sldId id="7146" r:id="rId18"/>
    <p:sldId id="7149" r:id="rId19"/>
    <p:sldId id="7152" r:id="rId20"/>
    <p:sldId id="7155" r:id="rId21"/>
    <p:sldId id="7158" r:id="rId22"/>
    <p:sldId id="7161" r:id="rId23"/>
    <p:sldId id="7164" r:id="rId24"/>
    <p:sldId id="7167" r:id="rId25"/>
    <p:sldId id="7170" r:id="rId26"/>
    <p:sldId id="7173" r:id="rId27"/>
    <p:sldId id="7176" r:id="rId28"/>
    <p:sldId id="7179" r:id="rId29"/>
    <p:sldId id="7182" r:id="rId30"/>
    <p:sldId id="7185" r:id="rId31"/>
    <p:sldId id="7188" r:id="rId32"/>
    <p:sldId id="7191" r:id="rId33"/>
    <p:sldId id="7194" r:id="rId34"/>
    <p:sldId id="7197" r:id="rId35"/>
    <p:sldId id="7201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277" r:id="rId1"/>
    <p:sldLayoutId id="2147498278" r:id="rId2"/>
    <p:sldLayoutId id="2147498279" r:id="rId3"/>
    <p:sldLayoutId id="2147498280" r:id="rId4"/>
    <p:sldLayoutId id="2147498281" r:id="rId5"/>
    <p:sldLayoutId id="2147498282" r:id="rId6"/>
    <p:sldLayoutId id="2147498283" r:id="rId7"/>
    <p:sldLayoutId id="2147498284" r:id="rId8"/>
    <p:sldLayoutId id="2147498285" r:id="rId9"/>
    <p:sldLayoutId id="2147498286" r:id="rId10"/>
    <p:sldLayoutId id="21474982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8314" r:id="rId1"/>
    <p:sldLayoutId id="2147498315" r:id="rId2"/>
    <p:sldLayoutId id="2147498316" r:id="rId3"/>
    <p:sldLayoutId id="2147498317" r:id="rId4"/>
    <p:sldLayoutId id="2147498318" r:id="rId5"/>
    <p:sldLayoutId id="2147498319" r:id="rId6"/>
    <p:sldLayoutId id="2147498320" r:id="rId7"/>
    <p:sldLayoutId id="2147498321" r:id="rId8"/>
    <p:sldLayoutId id="2147498322" r:id="rId9"/>
    <p:sldLayoutId id="2147498323" r:id="rId10"/>
    <p:sldLayoutId id="214749832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tags" Target="../tags/tag242.xml"/><Relationship Id="rId22" Type="http://schemas.openxmlformats.org/officeDocument/2006/relationships/tags" Target="../tags/tag243.xml"/><Relationship Id="rId23" Type="http://schemas.openxmlformats.org/officeDocument/2006/relationships/tags" Target="../tags/tag244.xml"/><Relationship Id="rId24" Type="http://schemas.openxmlformats.org/officeDocument/2006/relationships/tags" Target="../tags/tag245.xml"/><Relationship Id="rId25" Type="http://schemas.openxmlformats.org/officeDocument/2006/relationships/tags" Target="../tags/tag246.xml"/><Relationship Id="rId26" Type="http://schemas.openxmlformats.org/officeDocument/2006/relationships/tags" Target="../tags/tag247.xml"/><Relationship Id="rId27" Type="http://schemas.openxmlformats.org/officeDocument/2006/relationships/tags" Target="../tags/tag248.xml"/><Relationship Id="rId28" Type="http://schemas.openxmlformats.org/officeDocument/2006/relationships/tags" Target="../tags/tag249.xml"/><Relationship Id="rId29" Type="http://schemas.openxmlformats.org/officeDocument/2006/relationships/tags" Target="../tags/tag250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20" Type="http://schemas.openxmlformats.org/officeDocument/2006/relationships/tags" Target="../tags/tag286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tags" Target="../tags/tag381.xml"/><Relationship Id="rId14" Type="http://schemas.openxmlformats.org/officeDocument/2006/relationships/tags" Target="../tags/tag382.xml"/><Relationship Id="rId15" Type="http://schemas.openxmlformats.org/officeDocument/2006/relationships/tags" Target="../tags/tag383.xml"/><Relationship Id="rId16" Type="http://schemas.openxmlformats.org/officeDocument/2006/relationships/tags" Target="../tags/tag38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tags" Target="../tags/tag427.xml"/><Relationship Id="rId5" Type="http://schemas.openxmlformats.org/officeDocument/2006/relationships/tags" Target="../tags/tag428.xml"/><Relationship Id="rId6" Type="http://schemas.openxmlformats.org/officeDocument/2006/relationships/tags" Target="../tags/tag429.xml"/><Relationship Id="rId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tags" Target="../tags/tag449.xml"/><Relationship Id="rId6" Type="http://schemas.openxmlformats.org/officeDocument/2006/relationships/tags" Target="../tags/tag450.xml"/><Relationship Id="rId7" Type="http://schemas.openxmlformats.org/officeDocument/2006/relationships/tags" Target="../tags/tag451.xml"/><Relationship Id="rId8" Type="http://schemas.openxmlformats.org/officeDocument/2006/relationships/tags" Target="../tags/tag452.xml"/><Relationship Id="rId9" Type="http://schemas.openxmlformats.org/officeDocument/2006/relationships/tags" Target="../tags/tag453.xml"/><Relationship Id="rId10" Type="http://schemas.openxmlformats.org/officeDocument/2006/relationships/tags" Target="../tags/tag454.xml"/><Relationship Id="rId11" Type="http://schemas.openxmlformats.org/officeDocument/2006/relationships/tags" Target="../tags/tag455.xml"/><Relationship Id="rId12" Type="http://schemas.openxmlformats.org/officeDocument/2006/relationships/tags" Target="../tags/tag45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tags" Target="../tags/tag461.xml"/><Relationship Id="rId6" Type="http://schemas.openxmlformats.org/officeDocument/2006/relationships/tags" Target="../tags/tag462.xml"/><Relationship Id="rId7" Type="http://schemas.openxmlformats.org/officeDocument/2006/relationships/tags" Target="../tags/tag463.xml"/><Relationship Id="rId8" Type="http://schemas.openxmlformats.org/officeDocument/2006/relationships/tags" Target="../tags/tag464.xml"/><Relationship Id="rId9" Type="http://schemas.openxmlformats.org/officeDocument/2006/relationships/tags" Target="../tags/tag465.xml"/><Relationship Id="rId10" Type="http://schemas.openxmlformats.org/officeDocument/2006/relationships/tags" Target="../tags/tag466.xml"/><Relationship Id="rId11" Type="http://schemas.openxmlformats.org/officeDocument/2006/relationships/tags" Target="../tags/tag467.xml"/><Relationship Id="rId12" Type="http://schemas.openxmlformats.org/officeDocument/2006/relationships/tags" Target="../tags/tag468.xml"/><Relationship Id="rId13" Type="http://schemas.openxmlformats.org/officeDocument/2006/relationships/tags" Target="../tags/tag469.xml"/><Relationship Id="rId14" Type="http://schemas.openxmlformats.org/officeDocument/2006/relationships/tags" Target="../tags/tag470.xml"/><Relationship Id="rId15" Type="http://schemas.openxmlformats.org/officeDocument/2006/relationships/tags" Target="../tags/tag471.xml"/><Relationship Id="rId16" Type="http://schemas.openxmlformats.org/officeDocument/2006/relationships/tags" Target="../tags/tag472.xml"/><Relationship Id="rId17" Type="http://schemas.openxmlformats.org/officeDocument/2006/relationships/tags" Target="../tags/tag473.xml"/><Relationship Id="rId18" Type="http://schemas.openxmlformats.org/officeDocument/2006/relationships/tags" Target="../tags/tag474.xml"/><Relationship Id="rId19" Type="http://schemas.openxmlformats.org/officeDocument/2006/relationships/tags" Target="../tags/tag475.xml"/><Relationship Id="rId20" Type="http://schemas.openxmlformats.org/officeDocument/2006/relationships/tags" Target="../tags/tag476.xml"/><Relationship Id="rId21" Type="http://schemas.openxmlformats.org/officeDocument/2006/relationships/tags" Target="../tags/tag477.xml"/><Relationship Id="rId22" Type="http://schemas.openxmlformats.org/officeDocument/2006/relationships/tags" Target="../tags/tag478.xml"/><Relationship Id="rId23" Type="http://schemas.openxmlformats.org/officeDocument/2006/relationships/tags" Target="../tags/tag479.xml"/><Relationship Id="rId24" Type="http://schemas.openxmlformats.org/officeDocument/2006/relationships/tags" Target="../tags/tag480.xml"/><Relationship Id="rId25" Type="http://schemas.openxmlformats.org/officeDocument/2006/relationships/tags" Target="../tags/tag481.xml"/><Relationship Id="rId26" Type="http://schemas.openxmlformats.org/officeDocument/2006/relationships/tags" Target="../tags/tag482.xml"/><Relationship Id="rId27" Type="http://schemas.openxmlformats.org/officeDocument/2006/relationships/tags" Target="../tags/tag483.xml"/><Relationship Id="rId28" Type="http://schemas.openxmlformats.org/officeDocument/2006/relationships/tags" Target="../tags/tag484.xml"/><Relationship Id="rId29" Type="http://schemas.openxmlformats.org/officeDocument/2006/relationships/tags" Target="../tags/tag485.xml"/><Relationship Id="rId30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86.xml"/><Relationship Id="rId2" Type="http://schemas.openxmlformats.org/officeDocument/2006/relationships/tags" Target="../tags/tag487.xml"/><Relationship Id="rId3" Type="http://schemas.openxmlformats.org/officeDocument/2006/relationships/tags" Target="../tags/tag488.xml"/><Relationship Id="rId4" Type="http://schemas.openxmlformats.org/officeDocument/2006/relationships/tags" Target="../tags/tag489.xml"/><Relationship Id="rId5" Type="http://schemas.openxmlformats.org/officeDocument/2006/relationships/tags" Target="../tags/tag490.xml"/><Relationship Id="rId6" Type="http://schemas.openxmlformats.org/officeDocument/2006/relationships/tags" Target="../tags/tag491.xml"/><Relationship Id="rId7" Type="http://schemas.openxmlformats.org/officeDocument/2006/relationships/tags" Target="../tags/tag492.xml"/><Relationship Id="rId8" Type="http://schemas.openxmlformats.org/officeDocument/2006/relationships/tags" Target="../tags/tag493.xml"/><Relationship Id="rId9" Type="http://schemas.openxmlformats.org/officeDocument/2006/relationships/tags" Target="../tags/tag494.xml"/><Relationship Id="rId10" Type="http://schemas.openxmlformats.org/officeDocument/2006/relationships/tags" Target="../tags/tag495.xml"/><Relationship Id="rId11" Type="http://schemas.openxmlformats.org/officeDocument/2006/relationships/tags" Target="../tags/tag496.xml"/><Relationship Id="rId12" Type="http://schemas.openxmlformats.org/officeDocument/2006/relationships/tags" Target="../tags/tag497.xml"/><Relationship Id="rId13" Type="http://schemas.openxmlformats.org/officeDocument/2006/relationships/tags" Target="../tags/tag498.xml"/><Relationship Id="rId14" Type="http://schemas.openxmlformats.org/officeDocument/2006/relationships/tags" Target="../tags/tag499.xml"/><Relationship Id="rId15" Type="http://schemas.openxmlformats.org/officeDocument/2006/relationships/tags" Target="../tags/tag500.xml"/><Relationship Id="rId16" Type="http://schemas.openxmlformats.org/officeDocument/2006/relationships/tags" Target="../tags/tag501.xml"/><Relationship Id="rId17" Type="http://schemas.openxmlformats.org/officeDocument/2006/relationships/tags" Target="../tags/tag502.xml"/><Relationship Id="rId18" Type="http://schemas.openxmlformats.org/officeDocument/2006/relationships/tags" Target="../tags/tag503.xml"/><Relationship Id="rId19" Type="http://schemas.openxmlformats.org/officeDocument/2006/relationships/tags" Target="../tags/tag504.xml"/><Relationship Id="rId20" Type="http://schemas.openxmlformats.org/officeDocument/2006/relationships/tags" Target="../tags/tag505.xml"/><Relationship Id="rId21" Type="http://schemas.openxmlformats.org/officeDocument/2006/relationships/tags" Target="../tags/tag506.xml"/><Relationship Id="rId22" Type="http://schemas.openxmlformats.org/officeDocument/2006/relationships/tags" Target="../tags/tag507.xml"/><Relationship Id="rId23" Type="http://schemas.openxmlformats.org/officeDocument/2006/relationships/tags" Target="../tags/tag508.xml"/><Relationship Id="rId24" Type="http://schemas.openxmlformats.org/officeDocument/2006/relationships/tags" Target="../tags/tag509.xml"/><Relationship Id="rId25" Type="http://schemas.openxmlformats.org/officeDocument/2006/relationships/tags" Target="../tags/tag510.xml"/><Relationship Id="rId26" Type="http://schemas.openxmlformats.org/officeDocument/2006/relationships/tags" Target="../tags/tag511.xml"/><Relationship Id="rId27" Type="http://schemas.openxmlformats.org/officeDocument/2006/relationships/tags" Target="../tags/tag512.xml"/><Relationship Id="rId28" Type="http://schemas.openxmlformats.org/officeDocument/2006/relationships/tags" Target="../tags/tag513.xml"/><Relationship Id="rId29" Type="http://schemas.openxmlformats.org/officeDocument/2006/relationships/tags" Target="../tags/tag514.xml"/><Relationship Id="rId30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515.xml"/><Relationship Id="rId2" Type="http://schemas.openxmlformats.org/officeDocument/2006/relationships/tags" Target="../tags/tag516.xml"/><Relationship Id="rId3" Type="http://schemas.openxmlformats.org/officeDocument/2006/relationships/tags" Target="../tags/tag51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2024年新能源技术投资计划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投资背景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投资领域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投资策略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875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预期收益与回报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750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投资风险与应对措施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750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投资计划实施与监控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投资背景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全球能源危机</a:t>
            </a:r>
            <a:endParaRPr altLang="en-US" lang="zh-CN"/>
          </a:p>
        </p:txBody>
      </p:sp>
      <p:sp>
        <p:nvSpPr>
          <p:cNvPr id="104907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政府政策支持，鼓励新能源技术发展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8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可再生能源需求增加，市场潜力巨大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环境污染严重，气候变化问题突出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石油价格上涨，能源供应紧张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新能源技术发展现状</a:t>
            </a:r>
            <a:endParaRPr altLang="en-US" lang="zh-CN"/>
          </a:p>
        </p:txBody>
      </p:sp>
      <p:sp>
        <p:nvSpPr>
          <p:cNvPr id="104914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全球能源危机：传统能源资源日益枯竭，能源需求持续增长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环境保护需求：减少对环境的污染和碳排放，应对气候变化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技术进步：新能源技术取得突破性进展，成本逐渐降低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政策支持：各国政府加强对新能源产业的支持和鼓励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国家政策支持</a:t>
            </a:r>
            <a:endParaRPr altLang="en-US" lang="zh-CN"/>
          </a:p>
        </p:txBody>
      </p:sp>
      <p:sp>
        <p:nvSpPr>
          <p:cNvPr id="10492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政府出台了一系列鼓励新能源技术发展的政策，包括财政补贴、税收优惠和金融支持等。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国家能源局发布了《关于促进新能源高质量发展的若干措施》，旨在加快新能源的开发利用，提高能源利用效率。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地方政府也积极响应国家政策，加大对新能源技术研发和应用的投入，推动产业升级和绿色发展。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国家通过加强国际合作，引进国外先进技术和管理经验，提高新能源产业的国际竞争力。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市场需求潜力</a:t>
            </a:r>
            <a:endParaRPr altLang="en-US" lang="zh-CN"/>
          </a:p>
        </p:txBody>
      </p:sp>
      <p:sp>
        <p:nvSpPr>
          <p:cNvPr id="10492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政府政策支持力度加大，新能源产业成为重点发展领域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全球能源结构转型趋势明显，清洁能源需求持续增长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新能源汽车市场蓬勃发展，充电基础设施建设加速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工业领域能源消耗巨大，新能源技术应用前景广阔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投资领域</a:t>
            </a:r>
            <a:endParaRPr altLang="en-US" lang="zh-CN"/>
          </a:p>
        </p:txBody>
      </p:sp>
      <p:sp>
        <p:nvSpPr>
          <p:cNvPr id="104934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太阳能技术</a:t>
            </a:r>
            <a:endParaRPr altLang="en-US" lang="zh-CN"/>
          </a:p>
        </p:txBody>
      </p:sp>
      <p:sp>
        <p:nvSpPr>
          <p:cNvPr id="10494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投资领域：太阳能光伏发电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投资前景：市场需求持续增长、政策支持力度加大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发展趋势：降低成本、提高效率、扩大应用范围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技术优势：清洁、可再生、资源丰富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风能技术</a:t>
            </a:r>
            <a:endParaRPr altLang="en-US" lang="zh-CN"/>
          </a:p>
        </p:txBody>
      </p:sp>
      <p:sp>
        <p:nvSpPr>
          <p:cNvPr id="1049508" name="矩形: 圆角 44"/>
          <p:cNvSpPr/>
          <p:nvPr>
            <p:custDataLst>
              <p:tags r:id="rId1"/>
            </p:custDataLst>
          </p:nvPr>
        </p:nvSpPr>
        <p:spPr>
          <a:xfrm>
            <a:off x="6084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5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350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10" name="标题"/>
          <p:cNvSpPr txBox="1"/>
          <p:nvPr>
            <p:custDataLst>
              <p:tags r:id="rId3"/>
            </p:custDataLst>
          </p:nvPr>
        </p:nvSpPr>
        <p:spPr>
          <a:xfrm>
            <a:off x="7386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12" name="正文"/>
          <p:cNvSpPr txBox="1"/>
          <p:nvPr>
            <p:custDataLst>
              <p:tags r:id="rId4"/>
            </p:custDataLst>
          </p:nvPr>
        </p:nvSpPr>
        <p:spPr>
          <a:xfrm>
            <a:off x="1901062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308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风能技术概述：风能是一种清洁、可再生的能源，通过风力发电机将风能转化为电能，具有巨大的发展潜力。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14" name="矩形: 圆角 48"/>
          <p:cNvSpPr/>
          <p:nvPr>
            <p:custDataLst>
              <p:tags r:id="rId5"/>
            </p:custDataLst>
          </p:nvPr>
        </p:nvSpPr>
        <p:spPr>
          <a:xfrm>
            <a:off x="62379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5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851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16" name="标题"/>
          <p:cNvSpPr txBox="1"/>
          <p:nvPr>
            <p:custDataLst>
              <p:tags r:id="rId7"/>
            </p:custDataLst>
          </p:nvPr>
        </p:nvSpPr>
        <p:spPr>
          <a:xfrm>
            <a:off x="63681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18" name="正文"/>
          <p:cNvSpPr txBox="1"/>
          <p:nvPr>
            <p:custDataLst>
              <p:tags r:id="rId8"/>
            </p:custDataLst>
          </p:nvPr>
        </p:nvSpPr>
        <p:spPr>
          <a:xfrm>
            <a:off x="7529927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308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投资领域：风能技术领域的投资主要包括风力发电机组制造、风电场开发与运营、风电设备零部件制造等。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20" name="矩形: 圆角 53"/>
          <p:cNvSpPr/>
          <p:nvPr>
            <p:custDataLst>
              <p:tags r:id="rId9"/>
            </p:custDataLst>
          </p:nvPr>
        </p:nvSpPr>
        <p:spPr>
          <a:xfrm>
            <a:off x="6084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5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350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22" name="标题"/>
          <p:cNvSpPr txBox="1"/>
          <p:nvPr>
            <p:custDataLst>
              <p:tags r:id="rId11"/>
            </p:custDataLst>
          </p:nvPr>
        </p:nvSpPr>
        <p:spPr>
          <a:xfrm>
            <a:off x="7386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24" name="正文"/>
          <p:cNvSpPr txBox="1"/>
          <p:nvPr>
            <p:custDataLst>
              <p:tags r:id="rId12"/>
            </p:custDataLst>
          </p:nvPr>
        </p:nvSpPr>
        <p:spPr>
          <a:xfrm>
            <a:off x="1901062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308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技术发展趋势：随着技术的不断进步，风能转换效率不断提高，风电成本不断降低，未来风电将在全球能源结构中占据重要地位。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26" name="矩形: 圆角 57"/>
          <p:cNvSpPr/>
          <p:nvPr>
            <p:custDataLst>
              <p:tags r:id="rId13"/>
            </p:custDataLst>
          </p:nvPr>
        </p:nvSpPr>
        <p:spPr>
          <a:xfrm>
            <a:off x="62379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5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851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28" name="标题"/>
          <p:cNvSpPr txBox="1"/>
          <p:nvPr>
            <p:custDataLst>
              <p:tags r:id="rId15"/>
            </p:custDataLst>
          </p:nvPr>
        </p:nvSpPr>
        <p:spPr>
          <a:xfrm>
            <a:off x="63681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30" name="正文"/>
          <p:cNvSpPr txBox="1"/>
          <p:nvPr>
            <p:custDataLst>
              <p:tags r:id="rId16"/>
            </p:custDataLst>
          </p:nvPr>
        </p:nvSpPr>
        <p:spPr>
          <a:xfrm>
            <a:off x="7529927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68571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投资风险与机遇：风能技术投资存在一定的风险，如政策风险、市场风险等，但同时也伴随着巨大的商业机遇。随着全球对可再生能源需求的增加，风能技术领域的投资前景广阔。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电动汽车及充电设施</a:t>
            </a:r>
            <a:endParaRPr altLang="en-US" lang="zh-CN"/>
          </a:p>
        </p:txBody>
      </p:sp>
      <p:sp>
        <p:nvSpPr>
          <p:cNvPr id="10495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投资领域概述：电动汽车及充电设施是新能源技术的重要领域，具有广阔的市场前景和发展空间。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投资风险：电动汽车及充电设施市场竞争激烈，技术更新换代快，需要持续投入研发和创新。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投资收益：电动汽车及充电设施市场正处于快速增长阶段，投资者有望获得较高的投资回报。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投资重点：电动汽车及充电设施的投资重点包括电池技术、充电设施建设、智能网联等方面。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储能技术</a:t>
            </a:r>
            <a:endParaRPr altLang="en-US" lang="zh-CN"/>
          </a:p>
        </p:txBody>
      </p:sp>
      <p:sp>
        <p:nvSpPr>
          <p:cNvPr id="10496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2024年投资计划中，储能技术将成为一个重要的投资领域，包括电池储能、超级电容器储能、压缩空气储能等技术方向。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储能技术是新能源技术的重要组成部分，具有调节能源供需平衡、提高可再生能源利用效率、降低能源损耗等作用。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随着新能源市场的不断发展，储能技术的市场需求将会持续增长，为投资者带来良好的投资机会和收益。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储能技术的发展需要不断的技术创新和产业升级，投资者需要关注技术的成熟度和市场应用前景，选择具有潜力的投资项目。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投资策略</a:t>
            </a:r>
            <a:endParaRPr altLang="en-US" lang="zh-CN"/>
          </a:p>
        </p:txBody>
      </p:sp>
      <p:sp>
        <p:nvSpPr>
          <p:cNvPr id="104972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长期投资与短期回报的平衡</a:t>
            </a:r>
            <a:endParaRPr altLang="en-US" lang="zh-CN"/>
          </a:p>
        </p:txBody>
      </p:sp>
      <p:sp>
        <p:nvSpPr>
          <p:cNvPr id="104979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0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长期投资：关注技术成熟度和市场潜力，投资具有持续增长潜力的新能源技术。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短期回报：确保投资能在短期内产生经济回报，以维持企业的财务稳定和持续发展。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平衡策略：根据市场变化和企业需求，灵活调整投资策略，既要追求长期增长，也要保证短期收益。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风险管理：对新能源技术的投资进行充分的风险评估，制定应对措施，以降低投资风险，确保长期与短期收益的平衡。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风险评估与控制</a:t>
            </a:r>
            <a:endParaRPr altLang="en-US" lang="zh-CN"/>
          </a:p>
        </p:txBody>
      </p:sp>
      <p:sp>
        <p:nvSpPr>
          <p:cNvPr id="10498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新能源技术发展阶段与市场风险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政策法规变化对投资的影响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技术创新与知识产权保护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投资组合多元化以降低风险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合作与并购机会</a:t>
            </a:r>
            <a:endParaRPr altLang="en-US" lang="zh-CN"/>
          </a:p>
        </p:txBody>
      </p:sp>
      <p:sp>
        <p:nvSpPr>
          <p:cNvPr id="10499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寻找具有潜力的新能源技术公司进行合作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并购具有核心技术的企业，快速提升市场竞争力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合作与并购机会的评估标准包括技术先进性、市场前景和财务状况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合作与并购后需进行资源整合，实现优势互补和协同发展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技术创新与市场应用相结合</a:t>
            </a:r>
            <a:endParaRPr altLang="en-US" lang="zh-CN"/>
          </a:p>
        </p:txBody>
      </p:sp>
      <p:sp>
        <p:nvSpPr>
          <p:cNvPr id="10500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案例分析：介绍成功的企业或项目，分析其技术创新和市场应用的结合点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投资策略：关注技术创新与市场应用相结合的企业，把握市场趋势和用户需求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优势：通过技术创新提高产品竞争力，同时满足市场需求，实现商业价值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风险控制：关注技术成熟度和市场接受度，合理配置投资组合，降低风险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预期收益与回报</a:t>
            </a:r>
            <a:endParaRPr altLang="en-US" lang="zh-CN"/>
          </a:p>
        </p:txBody>
      </p:sp>
      <p:sp>
        <p:nvSpPr>
          <p:cNvPr id="105008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经济效益预测</a:t>
            </a:r>
            <a:endParaRPr altLang="en-US" lang="zh-CN"/>
          </a:p>
        </p:txBody>
      </p:sp>
      <p:sp>
        <p:nvSpPr>
          <p:cNvPr id="10501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投资回报率：预计在2024年达到预期的回报率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成本效益分析：对新能源技术投资的成本和效益进行比较分析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长期收益：预测长期内新能源技术的收益和增长潜力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市场前景：分析新能源技术的市场需求和竞争格局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社会效益预测</a:t>
            </a:r>
            <a:endParaRPr altLang="en-US" lang="zh-CN"/>
          </a:p>
        </p:txBody>
      </p:sp>
      <p:sp>
        <p:nvSpPr>
          <p:cNvPr id="105022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减少碳排放：推动新能源技术发展，降低碳排放，缓解全球气候变暖问题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创造就业机会：新能源技术产业的发展将创造更多的就业机会，提高社会就业率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促进经济发展：新能源技术投资将带动相关产业链的发展，促进经济增长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提高能源安全：发展新能源技术可以降低对传统能源的依赖，提高能源安全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环境效益预测</a:t>
            </a:r>
            <a:endParaRPr altLang="en-US" lang="zh-CN"/>
          </a:p>
        </p:txBody>
      </p:sp>
      <p:sp>
        <p:nvSpPr>
          <p:cNvPr id="10502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促进可持续发展：推动绿色经济，创造更多就业机会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减少碳排放：有助于减缓气候变化，降低空气污染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提高能源效率：优化能源利用，降低能源消耗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提升社会福祉：改善居民生活质量，保护生态环境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投资回报期与收益率</a:t>
            </a:r>
            <a:endParaRPr altLang="en-US" lang="zh-CN"/>
          </a:p>
        </p:txBody>
      </p:sp>
      <p:sp>
        <p:nvSpPr>
          <p:cNvPr id="105036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投资回报期：预计在2026年实现投资回报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预期收益率：年化收益率达到15%以上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风险控制：通过多元化投资和严格的项目筛选降低风险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退出机制：建立完善的退出机制，确保投资者能够顺利退出并获得预期收益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投资风险与应对措施</a:t>
            </a:r>
            <a:endParaRPr altLang="en-US" lang="zh-CN"/>
          </a:p>
        </p:txBody>
      </p:sp>
      <p:sp>
        <p:nvSpPr>
          <p:cNvPr id="105041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技术风险及应对措施</a:t>
            </a:r>
            <a:endParaRPr altLang="en-US" lang="zh-CN"/>
          </a:p>
        </p:txBody>
      </p:sp>
      <p:sp>
        <p:nvSpPr>
          <p:cNvPr id="10504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技术成熟度：评估技术的可行性、稳定性和可靠性，确保技术能够满足市场需求和预期目标。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竞争环境：分析竞争对手的技术水平和市场占有率，制定相应的竞争策略和应对措施。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法规政策：关注相关法规政策的变化，及时调整投资计划和应对措施，避免因违反法规而导致的风险。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知识产权：保护自有知识产权，防范侵权风险，确保技术创新的合法性和安全性。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市场风险及应对措施</a:t>
            </a:r>
            <a:endParaRPr altLang="en-US" lang="zh-CN"/>
          </a:p>
        </p:txBody>
      </p:sp>
      <p:sp>
        <p:nvSpPr>
          <p:cNvPr id="10505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市场需求风险：可能因市场变化导致投资项目无法按预期实现收益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技术更新风险：新能源技术发展迅速，可能使现有投资面临贬值风险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政策风险：政府政策调整可能对新能源投资产生影响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应对措施：加强市场调研，及时调整投资策略；加大技术研发力度，保持技术领先；关注政策动向，灵活应对政策变化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政策风险及应对措施</a:t>
            </a:r>
            <a:endParaRPr altLang="en-US" lang="zh-CN"/>
          </a:p>
        </p:txBody>
      </p:sp>
      <p:sp>
        <p:nvSpPr>
          <p:cNvPr id="10506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应对措施：加强与政府沟通，及时了解政策动向，调整投资策略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政策风险：政府政策变化对新能源技术投资的影响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政策风险：政府补贴和税收优惠的变化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应对措施：关注政策动态，提前做好资金和项目规划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财务风险及应对措施</a:t>
            </a:r>
            <a:endParaRPr altLang="en-US" lang="zh-CN"/>
          </a:p>
        </p:txBody>
      </p:sp>
      <p:sp>
        <p:nvSpPr>
          <p:cNvPr id="1050688" name="圆角矩形 21"/>
          <p:cNvSpPr/>
          <p:nvPr>
            <p:custDataLst>
              <p:tags r:id="rId1"/>
            </p:custDataLst>
          </p:nvPr>
        </p:nvSpPr>
        <p:spPr>
          <a:xfrm rot="16200000">
            <a:off x="5609884" y="-2402825"/>
            <a:ext cx="966397" cy="109676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0" name="圆角矩形 22"/>
          <p:cNvSpPr/>
          <p:nvPr>
            <p:custDataLst>
              <p:tags r:id="rId2"/>
            </p:custDataLst>
          </p:nvPr>
        </p:nvSpPr>
        <p:spPr>
          <a:xfrm rot="16200000">
            <a:off x="198600" y="3007819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524" y="-825094"/>
            <a:ext cx="966397" cy="109684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4" name="圆角矩形 6"/>
          <p:cNvSpPr/>
          <p:nvPr>
            <p:custDataLst>
              <p:tags r:id="rId4"/>
            </p:custDataLst>
          </p:nvPr>
        </p:nvSpPr>
        <p:spPr>
          <a:xfrm rot="16200000">
            <a:off x="199240" y="4586830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96" name="文本框 3"/>
          <p:cNvSpPr txBox="1"/>
          <p:nvPr>
            <p:custDataLst>
              <p:tags r:id="rId5"/>
            </p:custDataLst>
          </p:nvPr>
        </p:nvSpPr>
        <p:spPr>
          <a:xfrm>
            <a:off x="1069425" y="2597378"/>
            <a:ext cx="10507075" cy="966397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财务风险：资金链断裂、融资成本高、投资回报不稳定等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98" name="文本框 4"/>
          <p:cNvSpPr txBox="1"/>
          <p:nvPr>
            <p:custDataLst>
              <p:tags r:id="rId6"/>
            </p:custDataLst>
          </p:nvPr>
        </p:nvSpPr>
        <p:spPr>
          <a:xfrm>
            <a:off x="1069425" y="4177030"/>
            <a:ext cx="10507075" cy="96560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应对措施：建立财务预警机制、优化融资结构、加强风险管理等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投资计划实施与监控</a:t>
            </a:r>
            <a:endParaRPr altLang="en-US" lang="zh-CN"/>
          </a:p>
        </p:txBody>
      </p:sp>
      <p:sp>
        <p:nvSpPr>
          <p:cNvPr id="105074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投资计划实施步骤</a:t>
            </a:r>
            <a:endParaRPr altLang="en-US" lang="zh-CN"/>
          </a:p>
        </p:txBody>
      </p:sp>
      <p:sp>
        <p:nvSpPr>
          <p:cNvPr id="10508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制定详细实施方案：明确投资计划的目标、任务、时间表和预算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建立监控机制：定期跟踪投资计划的进展情况，确保按计划执行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风险评估与管理：对潜在风险进行识别、评估和管理，确保投资安全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调整与优化：根据实施过程中的实际情况，对投资计划进行适时调整和优化，提高投资效益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资金筹措与管理</a:t>
            </a:r>
            <a:endParaRPr altLang="en-US" lang="zh-CN"/>
          </a:p>
        </p:txBody>
      </p:sp>
      <p:sp>
        <p:nvSpPr>
          <p:cNvPr id="10508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筹资渠道：包括政府补贴、银行贷款、股权融资等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资金使用：用于研发、生产、市场推广等方面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9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资金监管：建立专门的监管机制，确保资金安全和合规使用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9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风险管理：对可能出现的风险进行预测和管理，降低投资风险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项目进度监控与调整</a:t>
            </a:r>
            <a:endParaRPr altLang="en-US" lang="zh-CN"/>
          </a:p>
        </p:txBody>
      </p:sp>
      <p:sp>
        <p:nvSpPr>
          <p:cNvPr id="105095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6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7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7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7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7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7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8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8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8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8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8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9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9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9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监控内容：项目进度、投资额、风险点等关键指标的实时监测和预警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监控周期：按季度或年度进行项目进度和投资情况的评估和调整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调整措施：根据监控结果及时调整投资计划、优化资源配置、降低风险等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监控方式：采用信息化管理系统、项目管理软件等工具进行数据采集和分析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投资效果评估与反馈</a:t>
            </a:r>
            <a:endParaRPr altLang="en-US" lang="zh-CN"/>
          </a:p>
        </p:txBody>
      </p:sp>
      <p:sp>
        <p:nvSpPr>
          <p:cNvPr id="10510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评估指标：投资回报率、项目成功率、风险控制等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调整与优化：根据评估结果调整投资计划，优化投资组合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反馈机制：建立信息反馈渠道，及时收集和处理投资效果数据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评估周期：季度评估、年度评估等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36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113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22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9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35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9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43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5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517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2024-01-05T20:14:53Z</dcterms:created>
  <dcterms:modified xsi:type="dcterms:W3CDTF">2024-01-05T20:14:53Z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ff0cb3fa91b24fc69f6fd8b56cd46bcf_21</vt:lpwstr>
  </property>
</Properties>
</file>