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19" r:id="rId1"/>
    <p:sldMasterId id="2147486056" r:id="rId2"/>
  </p:sldMasterIdLst>
  <p:notesMasterIdLst>
    <p:notesMasterId r:id="rId3"/>
  </p:notesMasterIdLst>
  <p:sldIdLst>
    <p:sldId id="1369" r:id="rId4"/>
    <p:sldId id="1372" r:id="rId5"/>
    <p:sldId id="1375" r:id="rId6"/>
    <p:sldId id="1378" r:id="rId7"/>
    <p:sldId id="1384" r:id="rId9"/>
    <p:sldId id="1387" r:id="rId10"/>
    <p:sldId id="1390" r:id="rId11"/>
    <p:sldId id="1393" r:id="rId12"/>
    <p:sldId id="1399" r:id="rId14"/>
    <p:sldId id="1402" r:id="rId15"/>
    <p:sldId id="1405" r:id="rId16"/>
    <p:sldId id="1408" r:id="rId17"/>
    <p:sldId id="1414" r:id="rId19"/>
    <p:sldId id="1417" r:id="rId20"/>
    <p:sldId id="1420" r:id="rId21"/>
    <p:sldId id="1423" r:id="rId22"/>
    <p:sldId id="1429" r:id="rId24"/>
    <p:sldId id="1432" r:id="rId25"/>
    <p:sldId id="1435" r:id="rId26"/>
    <p:sldId id="1438"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057" r:id="rId1"/>
    <p:sldLayoutId id="2147486058" r:id="rId2"/>
    <p:sldLayoutId id="2147486059" r:id="rId3"/>
    <p:sldLayoutId id="2147486060" r:id="rId4"/>
    <p:sldLayoutId id="2147486061" r:id="rId5"/>
    <p:sldLayoutId id="2147486062" r:id="rId6"/>
    <p:sldLayoutId id="2147486063" r:id="rId7"/>
    <p:sldLayoutId id="2147486064" r:id="rId8"/>
    <p:sldLayoutId id="2147486065" r:id="rId9"/>
    <p:sldLayoutId id="2147486066" r:id="rId10"/>
    <p:sldLayoutId id="214748606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,a click to unlimited possibilities</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数字校园中的教育数据标准与共享</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7"/>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6"/>
          <p:cNvCxnSpPr>
            <a:cxnSpLocks/>
          </p:cNvCxnSpPr>
          <p:nvPr>
            <p:custDataLst>
              <p:tags r:id="rId3"/>
            </p:custDataLst>
          </p:nvPr>
        </p:nvCxnSpPr>
        <p:spPr>
          <a:xfrm>
            <a:off x="2766541"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2766540"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2923425" y="3510914"/>
            <a:ext cx="2173603" cy="1724473"/>
          </a:xfrm>
          <a:prstGeom prst="rect"/>
          <a:noFill/>
        </p:spPr>
        <p:txBody>
          <a:bodyPr anchor="t" bIns="0" lIns="0" rIns="0" rtlCol="0" tIns="0" wrap="square">
            <a:normAutofit fontScale="96875" lnSpcReduction="1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数字校园中的教育数据标准</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40"/>
          <p:cNvCxnSpPr>
            <a:cxnSpLocks/>
          </p:cNvCxnSpPr>
          <p:nvPr>
            <p:custDataLst>
              <p:tags r:id="rId6"/>
            </p:custDataLst>
          </p:nvPr>
        </p:nvCxnSpPr>
        <p:spPr>
          <a:xfrm>
            <a:off x="5098549"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5098548"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5255433" y="3510914"/>
            <a:ext cx="2173603" cy="1724473"/>
          </a:xfrm>
          <a:prstGeom prst="rect"/>
          <a:noFill/>
        </p:spPr>
        <p:txBody>
          <a:bodyPr anchor="t" bIns="0" lIns="0" rIns="0" rtlCol="0" tIns="0" wrap="square">
            <a:normAutofit fontScale="96875"/>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教育数据的共享与交换</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47"/>
          <p:cNvCxnSpPr>
            <a:cxnSpLocks/>
          </p:cNvCxnSpPr>
          <p:nvPr>
            <p:custDataLst>
              <p:tags r:id="rId9"/>
            </p:custDataLst>
          </p:nvPr>
        </p:nvCxnSpPr>
        <p:spPr>
          <a:xfrm>
            <a:off x="7430557"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7430556"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7587441" y="3510914"/>
            <a:ext cx="2173603" cy="1724473"/>
          </a:xfrm>
          <a:prstGeom prst="rect"/>
          <a:noFill/>
        </p:spPr>
        <p:txBody>
          <a:bodyPr anchor="t" bIns="0" lIns="0" rIns="0" rtlCol="0" tIns="0" wrap="square">
            <a:normAutofit fontScale="96875" lnSpcReduction="2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教育数据标准与共享的挑战与对策</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54"/>
          <p:cNvCxnSpPr>
            <a:cxnSpLocks/>
          </p:cNvCxnSpPr>
          <p:nvPr>
            <p:custDataLst>
              <p:tags r:id="rId12"/>
            </p:custDataLst>
          </p:nvPr>
        </p:nvCxnSpPr>
        <p:spPr>
          <a:xfrm>
            <a:off x="9762564"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9762564"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9919449" y="3510914"/>
            <a:ext cx="2173603" cy="1724473"/>
          </a:xfrm>
          <a:prstGeom prst="rect"/>
          <a:noFill/>
        </p:spPr>
        <p:txBody>
          <a:bodyPr anchor="t" bIns="0" lIns="0" rIns="0" rtlCol="0" tIns="0" wrap="square">
            <a:normAutofit fontScale="96875" lnSpcReduction="2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教育数据标准与共享的未来发展</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23"/>
          <p:cNvCxnSpPr>
            <a:cxnSpLocks/>
          </p:cNvCxnSpPr>
          <p:nvPr>
            <p:custDataLst>
              <p:tags r:id="rId15"/>
            </p:custDataLst>
          </p:nvPr>
        </p:nvCxnSpPr>
        <p:spPr>
          <a:xfrm>
            <a:off x="434533"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434532"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591417" y="3510914"/>
            <a:ext cx="2173603" cy="1724473"/>
          </a:xfrm>
          <a:prstGeom prst="rect"/>
          <a:noFill/>
        </p:spPr>
        <p:txBody>
          <a:bodyPr anchor="t" bIns="0" lIns="0" rIns="0" rtlCol="0" tIns="0" wrap="square">
            <a:normAutofit/>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56"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58"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26"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28" name="标题 6"/>
          <p:cNvSpPr>
            <a:spLocks noGrp="1"/>
          </p:cNvSpPr>
          <p:nvPr>
            <p:ph type="title" idx="1"/>
            <p:custDataLst>
              <p:tags r:id="rId2"/>
            </p:custDataLst>
          </p:nvPr>
        </p:nvSpPr>
        <p:spPr/>
        <p:txBody>
          <a:bodyPr>
            <a:normAutofit fontScale="93333"/>
          </a:bodyPr>
          <a:p>
            <a:r>
              <a:rPr altLang="en-US" lang="zh-CN"/>
              <a:t>数字校园中的教育数据标准</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2" name="内容占位符 1"/>
          <p:cNvSpPr>
            <a:spLocks noGrp="1"/>
          </p:cNvSpPr>
          <p:nvPr>
            <p:ph idx="6"/>
          </p:nvPr>
        </p:nvSpPr>
        <p:spPr/>
        <p:txBody>
          <a:bodyPr>
            <a:normAutofit fontScale="46250"/>
          </a:bodyPr>
          <a:p>
            <a:r>
              <a:rPr altLang="en-US" lang="zh-CN"/>
              <a:t>数据标准的定义：数据标准是一组规范和准则，用于规定数据的格式、内容、质量等方面的要求，以确保数据在数字校园中的共享和使用具有一致性和可操作性。</a:t>
            </a:r>
            <a:endParaRPr altLang="en-US" lang="zh-CN"/>
          </a:p>
          <a:p>
            <a:r>
              <a:rPr altLang="en-US" lang="zh-CN"/>
              <a:t>数据标准的重要性：数据标准是数字校园中教育数据共享的基础，它能够提高数据的可读性和可操作性，促进不同系统之间的数据交换和共享。同时，数据标准还能够提高数据的质量和可靠性，减少数据冗余和不一致性，为数字校园中的教育决策提供更加准确、可靠的数据支持。  以下是用户提供的信息和标题： 我正在写一份主题为“数字校园中的教育数据标准与共享”的PPT,现在准备介绍“数字校园中的教育数据共享”,请帮我生成“数据共享的意义与价值”为标题的内容 数据共享的意义与价值</a:t>
            </a:r>
            <a:endParaRPr altLang="en-US" lang="zh-CN"/>
          </a:p>
          <a:p>
            <a:pPr lvl="1"/>
            <a:r>
              <a:rPr altLang="en-US" lang="zh-CN"/>
              <a:t>以下是用户提供的信息和标题：</a:t>
            </a:r>
            <a:endParaRPr altLang="en-US" lang="zh-CN"/>
          </a:p>
          <a:p>
            <a:pPr lvl="1"/>
            <a:r>
              <a:rPr altLang="en-US" lang="zh-CN"/>
              <a:t>我正在写一份主题为“数字校园中的教育数据标准与共享”的PPT,现在准备介绍“数字校园中的教育数据共享”,请帮我生成“数据共享的意义与价值”为标题的内容</a:t>
            </a:r>
            <a:endParaRPr altLang="en-US" lang="zh-CN"/>
          </a:p>
          <a:p>
            <a:pPr lvl="1"/>
            <a:r>
              <a:rPr altLang="en-US" lang="zh-CN"/>
              <a:t>数据共享的意义与价值</a:t>
            </a:r>
            <a:endParaRPr altLang="en-US" lang="zh-CN"/>
          </a:p>
          <a:p>
            <a:r>
              <a:rPr altLang="en-US" lang="zh-CN"/>
              <a:t>数据共享的意义：数据共享能够促进数字校园中的教育资源优化配置，提高教育教学的效率和质量。同时，数据共享还能够促进不同学科之间的交叉融合，推动教育教学的创新和发展。</a:t>
            </a:r>
            <a:endParaRPr altLang="en-US" lang="zh-CN"/>
          </a:p>
          <a:p>
            <a:r>
              <a:rPr altLang="en-US" lang="zh-CN"/>
              <a:t>数据共享的价值：数据共享能够提高数字校园中教育数据的利用效率和价值，为教育决策提供更加准确、可靠的数据支持。同时，数据共享还能够促进不同学校之间的合作与交流，推动教育教学的协同发展。  以下是用户提供的信息和标题： 我正在写一份主题为“数字校园中的教育数据标准与共享”的PPT,现在准备介绍“数字校园中的教育数据标准与共享的挑战与对策”,请帮我生成“挑战”为标题的内容 挑战</a:t>
            </a:r>
            <a:endParaRPr altLang="en-US" lang="zh-CN"/>
          </a:p>
          <a:p>
            <a:pPr lvl="1"/>
            <a:r>
              <a:rPr altLang="en-US" lang="zh-CN"/>
              <a:t>以下是用户提供的信息和标题：</a:t>
            </a:r>
            <a:endParaRPr altLang="en-US" lang="zh-CN"/>
          </a:p>
          <a:p>
            <a:pPr lvl="1"/>
            <a:r>
              <a:rPr altLang="en-US" lang="zh-CN"/>
              <a:t>我正在写一份主题为“数字校园中的教育数据标准与共享”的PPT,现在准备介绍“数字校园中的教育数据标准与共享的挑战与对策”,请帮我生成“挑战”为标题的内容</a:t>
            </a:r>
            <a:endParaRPr altLang="en-US" lang="zh-CN"/>
          </a:p>
          <a:p>
            <a:pPr lvl="1"/>
            <a:r>
              <a:rPr altLang="en-US" lang="zh-CN"/>
              <a:t>挑战</a:t>
            </a:r>
            <a:endParaRPr altLang="en-US" lang="zh-CN"/>
          </a:p>
          <a:p>
            <a:r>
              <a:rPr altLang="en-US" lang="zh-CN"/>
              <a:t>数据质量问题：由于不同系统之间的数据格式、内容、质量等方面存在差异，导致数据在共享和使用过程中容易出现质量问题，如数据不准确、不完整等。</a:t>
            </a:r>
            <a:endParaRPr altLang="en-US" lang="zh-CN"/>
          </a:p>
          <a:p>
            <a:r>
              <a:rPr altLang="en-US" lang="zh-CN"/>
              <a:t>数据安全问题：教育数据涉及到学生的隐私和学校的机密信息，因此在数据共享和使用过程中需要确保数据的安全性和保密性。</a:t>
            </a:r>
            <a:endParaRPr altLang="en-US" lang="zh-CN"/>
          </a:p>
          <a:p>
            <a:r>
              <a:rPr altLang="en-US" lang="zh-CN"/>
              <a:t>技术难题：数字校园中的教育数据标准与共享需要借助先进的技术手段来实现，如大数据技术、云计算技术等，但这些技术在实际应用中仍然存在一些技术难题需要解决。</a:t>
            </a:r>
            <a:endParaRPr altLang="en-US" lang="zh-CN"/>
          </a:p>
          <a:p>
            <a:r>
              <a:rPr altLang="en-US" lang="zh-CN"/>
              <a:t>制度建设问题：数字校园中的教育数据标准与共享需要建立完善的制度体系来保障其顺利实施，但目前相关制度建设还存在一些不足之处需要进一步完善。</a:t>
            </a:r>
            <a:endParaRPr altLang="en-US" lang="zh-CN"/>
          </a:p>
        </p:txBody>
      </p:sp>
      <p:sp>
        <p:nvSpPr>
          <p:cNvPr id="1049144" name="标题 2"/>
          <p:cNvSpPr>
            <a:spLocks noGrp="1"/>
          </p:cNvSpPr>
          <p:nvPr>
            <p:ph type="title" idx="5"/>
          </p:nvPr>
        </p:nvSpPr>
        <p:spPr/>
        <p:txBody>
          <a:bodyPr>
            <a:normAutofit fontScale="91667"/>
          </a:bodyPr>
          <a:p>
            <a:r>
              <a:rPr altLang="en-US" lang="zh-CN"/>
              <a:t>数据标准的定义与重要性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96" name="标题 2"/>
          <p:cNvSpPr>
            <a:spLocks noGrp="1"/>
          </p:cNvSpPr>
          <p:nvPr>
            <p:ph type="title" idx="5"/>
          </p:nvPr>
        </p:nvSpPr>
        <p:spPr/>
        <p:txBody>
          <a:bodyPr>
            <a:normAutofit fontScale="91667"/>
          </a:bodyPr>
          <a:p>
            <a:r>
              <a:rPr altLang="en-US" lang="zh-CN"/>
              <a:t>数字校园中的教育数据类型</a:t>
            </a:r>
            <a:endParaRPr altLang="en-US" lang="zh-CN"/>
          </a:p>
        </p:txBody>
      </p:sp>
      <p:sp>
        <p:nvSpPr>
          <p:cNvPr id="1049198" name="矩形 15"/>
          <p:cNvSpPr/>
          <p:nvPr>
            <p:custDataLst>
              <p:tags r:id="rId1"/>
            </p:custDataLst>
          </p:nvPr>
        </p:nvSpPr>
        <p:spPr>
          <a:xfrm>
            <a:off x="2691734" y="1558486"/>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学生信息数据：包括学生个人信息、成绩、考勤等</a:t>
            </a:r>
            <a:endParaRPr altLang="en-US" dirty="0" sz="1200" lang="zh-CN" spc="150">
              <a:solidFill>
                <a:schemeClr val="tx1">
                  <a:lumMod val="85000"/>
                  <a:lumOff val="15000"/>
                </a:schemeClr>
              </a:solidFill>
              <a:latin typeface="+mn-ea"/>
              <a:sym typeface="+mn-ea"/>
            </a:endParaRPr>
          </a:p>
        </p:txBody>
      </p:sp>
      <p:sp>
        <p:nvSpPr>
          <p:cNvPr id="1049200" name="任意多边形 17"/>
          <p:cNvSpPr/>
          <p:nvPr>
            <p:custDataLst>
              <p:tags r:id="rId2"/>
            </p:custDataLst>
          </p:nvPr>
        </p:nvSpPr>
        <p:spPr>
          <a:xfrm flipV="1">
            <a:off x="2619110" y="1490400"/>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2" name="任意多边形 18"/>
          <p:cNvSpPr/>
          <p:nvPr>
            <p:custDataLst>
              <p:tags r:id="rId3"/>
            </p:custDataLst>
          </p:nvPr>
        </p:nvSpPr>
        <p:spPr>
          <a:xfrm flipH="1">
            <a:off x="8350424" y="1896645"/>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4" name="矩形 27"/>
          <p:cNvSpPr/>
          <p:nvPr>
            <p:custDataLst>
              <p:tags r:id="rId4"/>
            </p:custDataLst>
          </p:nvPr>
        </p:nvSpPr>
        <p:spPr>
          <a:xfrm>
            <a:off x="2691734" y="2589608"/>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教师信息数据：包括教师个人信息、课程安排、教学资源等</a:t>
            </a:r>
            <a:endParaRPr altLang="en-US" dirty="0" sz="1200" lang="zh-CN" spc="150">
              <a:solidFill>
                <a:schemeClr val="tx1">
                  <a:lumMod val="85000"/>
                  <a:lumOff val="15000"/>
                </a:schemeClr>
              </a:solidFill>
              <a:latin typeface="+mn-ea"/>
              <a:sym typeface="+mn-ea"/>
            </a:endParaRPr>
          </a:p>
        </p:txBody>
      </p:sp>
      <p:sp>
        <p:nvSpPr>
          <p:cNvPr id="1049206" name="任意多边形 29"/>
          <p:cNvSpPr/>
          <p:nvPr>
            <p:custDataLst>
              <p:tags r:id="rId5"/>
            </p:custDataLst>
          </p:nvPr>
        </p:nvSpPr>
        <p:spPr>
          <a:xfrm flipV="1">
            <a:off x="2619110" y="2521522"/>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8" name="任意多边形 30"/>
          <p:cNvSpPr/>
          <p:nvPr>
            <p:custDataLst>
              <p:tags r:id="rId6"/>
            </p:custDataLst>
          </p:nvPr>
        </p:nvSpPr>
        <p:spPr>
          <a:xfrm flipH="1">
            <a:off x="8350424" y="2927768"/>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0" name="矩形 5"/>
          <p:cNvSpPr/>
          <p:nvPr>
            <p:custDataLst>
              <p:tags r:id="rId7"/>
            </p:custDataLst>
          </p:nvPr>
        </p:nvSpPr>
        <p:spPr>
          <a:xfrm>
            <a:off x="2691734" y="3620730"/>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课程信息数据：包括课程名称、课程大纲、教材信息等</a:t>
            </a:r>
            <a:endParaRPr altLang="en-US" dirty="0" sz="1200" lang="zh-CN" spc="150">
              <a:solidFill>
                <a:schemeClr val="tx1">
                  <a:lumMod val="85000"/>
                  <a:lumOff val="15000"/>
                </a:schemeClr>
              </a:solidFill>
              <a:latin typeface="+mn-ea"/>
              <a:sym typeface="+mn-ea"/>
            </a:endParaRPr>
          </a:p>
        </p:txBody>
      </p:sp>
      <p:sp>
        <p:nvSpPr>
          <p:cNvPr id="1049212" name="任意多边形 7"/>
          <p:cNvSpPr/>
          <p:nvPr>
            <p:custDataLst>
              <p:tags r:id="rId8"/>
            </p:custDataLst>
          </p:nvPr>
        </p:nvSpPr>
        <p:spPr>
          <a:xfrm flipV="1">
            <a:off x="2619110" y="3552644"/>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4" name="任意多边形 8"/>
          <p:cNvSpPr/>
          <p:nvPr>
            <p:custDataLst>
              <p:tags r:id="rId9"/>
            </p:custDataLst>
          </p:nvPr>
        </p:nvSpPr>
        <p:spPr>
          <a:xfrm flipH="1">
            <a:off x="8350424" y="3958890"/>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6" name="矩形 10"/>
          <p:cNvSpPr/>
          <p:nvPr>
            <p:custDataLst>
              <p:tags r:id="rId10"/>
            </p:custDataLst>
          </p:nvPr>
        </p:nvSpPr>
        <p:spPr>
          <a:xfrm>
            <a:off x="2691734" y="4651852"/>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校园管理数据：包括学校管理信息、校园安全信息等</a:t>
            </a:r>
            <a:endParaRPr altLang="en-US" dirty="0" sz="1200" lang="zh-CN" spc="150">
              <a:solidFill>
                <a:schemeClr val="tx1">
                  <a:lumMod val="85000"/>
                  <a:lumOff val="15000"/>
                </a:schemeClr>
              </a:solidFill>
              <a:latin typeface="+mn-ea"/>
              <a:sym typeface="+mn-ea"/>
            </a:endParaRPr>
          </a:p>
        </p:txBody>
      </p:sp>
      <p:sp>
        <p:nvSpPr>
          <p:cNvPr id="1049218" name="任意多边形 12"/>
          <p:cNvSpPr/>
          <p:nvPr>
            <p:custDataLst>
              <p:tags r:id="rId11"/>
            </p:custDataLst>
          </p:nvPr>
        </p:nvSpPr>
        <p:spPr>
          <a:xfrm flipV="1">
            <a:off x="2619110" y="4583766"/>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0" name="任意多边形 13"/>
          <p:cNvSpPr/>
          <p:nvPr>
            <p:custDataLst>
              <p:tags r:id="rId12"/>
            </p:custDataLst>
          </p:nvPr>
        </p:nvSpPr>
        <p:spPr>
          <a:xfrm flipH="1">
            <a:off x="8350424" y="4990012"/>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2" name="矩形 19"/>
          <p:cNvSpPr/>
          <p:nvPr>
            <p:custDataLst>
              <p:tags r:id="rId13"/>
            </p:custDataLst>
          </p:nvPr>
        </p:nvSpPr>
        <p:spPr>
          <a:xfrm>
            <a:off x="2691734" y="5682974"/>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教育教学资源数据：包括课件、教案、实验设备等</a:t>
            </a:r>
            <a:endParaRPr altLang="en-US" dirty="0" sz="1200" lang="zh-CN" spc="150">
              <a:solidFill>
                <a:schemeClr val="tx1">
                  <a:lumMod val="85000"/>
                  <a:lumOff val="15000"/>
                </a:schemeClr>
              </a:solidFill>
              <a:latin typeface="+mn-ea"/>
              <a:sym typeface="+mn-ea"/>
            </a:endParaRPr>
          </a:p>
        </p:txBody>
      </p:sp>
      <p:sp>
        <p:nvSpPr>
          <p:cNvPr id="1049224" name="任意多边形 21"/>
          <p:cNvSpPr/>
          <p:nvPr>
            <p:custDataLst>
              <p:tags r:id="rId14"/>
            </p:custDataLst>
          </p:nvPr>
        </p:nvSpPr>
        <p:spPr>
          <a:xfrm flipV="1">
            <a:off x="2619110" y="5614889"/>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6" name="任意多边形 22"/>
          <p:cNvSpPr/>
          <p:nvPr>
            <p:custDataLst>
              <p:tags r:id="rId15"/>
            </p:custDataLst>
          </p:nvPr>
        </p:nvSpPr>
        <p:spPr>
          <a:xfrm flipH="1">
            <a:off x="8350424" y="6021134"/>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78" name="标题 2"/>
          <p:cNvSpPr>
            <a:spLocks noGrp="1"/>
          </p:cNvSpPr>
          <p:nvPr>
            <p:ph type="title" idx="5"/>
          </p:nvPr>
        </p:nvSpPr>
        <p:spPr/>
        <p:txBody>
          <a:bodyPr>
            <a:normAutofit fontScale="91667"/>
          </a:bodyPr>
          <a:p>
            <a:r>
              <a:rPr altLang="en-US" lang="zh-CN"/>
              <a:t>数据标准的制定与实施</a:t>
            </a:r>
            <a:endParaRPr altLang="en-US" lang="zh-CN"/>
          </a:p>
        </p:txBody>
      </p:sp>
      <p:sp>
        <p:nvSpPr>
          <p:cNvPr id="10492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数据标准实施：建立数据标准管理机构、制定数据标准实施细则、加强数据标准宣传与推广</a:t>
            </a:r>
            <a:endParaRPr altLang="en-US" sz="1400" lang="zh-CN" spc="150">
              <a:solidFill>
                <a:schemeClr val="tx1"/>
              </a:solidFill>
              <a:effectLst/>
              <a:latin typeface="+mn-ea"/>
              <a:sym typeface="+mn-ea"/>
            </a:endParaRPr>
          </a:p>
        </p:txBody>
      </p:sp>
      <p:sp>
        <p:nvSpPr>
          <p:cNvPr id="10492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数据标准制定：明确数据定义、规范数据格式、统一数据交换格式</a:t>
            </a:r>
            <a:endParaRPr altLang="en-US" dirty="0" sz="1400" lang="zh-CN" spc="150">
              <a:solidFill>
                <a:schemeClr val="tx1"/>
              </a:solidFill>
              <a:effectLst/>
              <a:latin typeface="+mn-ea"/>
              <a:sym typeface="+mn-ea"/>
            </a:endParaRPr>
          </a:p>
        </p:txBody>
      </p:sp>
      <p:sp>
        <p:nvSpPr>
          <p:cNvPr id="10492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数据标准应用：促进数据共享、提高数据质量、保障数据安全</a:t>
            </a:r>
            <a:endParaRPr altLang="en-US" sz="1400" lang="zh-CN" spc="150">
              <a:solidFill>
                <a:schemeClr val="tx1"/>
              </a:solidFill>
              <a:effectLst/>
              <a:latin typeface="+mn-ea"/>
              <a:sym typeface="+mn-ea"/>
            </a:endParaRPr>
          </a:p>
        </p:txBody>
      </p:sp>
      <p:sp>
        <p:nvSpPr>
          <p:cNvPr id="10492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数据标准评估与改进：定期评估数据标准实施效果、及时发现问题并进行改进、不断完善数据标准体系</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4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48" name="标题 6"/>
          <p:cNvSpPr>
            <a:spLocks noGrp="1"/>
          </p:cNvSpPr>
          <p:nvPr>
            <p:ph type="title" idx="1"/>
            <p:custDataLst>
              <p:tags r:id="rId2"/>
            </p:custDataLst>
          </p:nvPr>
        </p:nvSpPr>
        <p:spPr/>
        <p:txBody>
          <a:bodyPr>
            <a:normAutofit fontScale="93333"/>
          </a:bodyPr>
          <a:p>
            <a:r>
              <a:rPr altLang="en-US" lang="zh-CN"/>
              <a:t>教育数据的共享与交换</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62" name="标题 2"/>
          <p:cNvSpPr>
            <a:spLocks noGrp="1"/>
          </p:cNvSpPr>
          <p:nvPr>
            <p:ph type="title" idx="5"/>
          </p:nvPr>
        </p:nvSpPr>
        <p:spPr/>
        <p:txBody>
          <a:bodyPr>
            <a:normAutofit fontScale="91667"/>
          </a:bodyPr>
          <a:p>
            <a:r>
              <a:rPr altLang="en-US" lang="zh-CN"/>
              <a:t>数据共享与交换的意义</a:t>
            </a:r>
            <a:endParaRPr altLang="en-US" lang="zh-CN"/>
          </a:p>
        </p:txBody>
      </p:sp>
      <p:sp>
        <p:nvSpPr>
          <p:cNvPr id="104946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提高教育资源利用效率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促进教育公平与均衡发展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7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7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提升教学质量与效果评估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推动教育信息化与数字化转型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38" name="内容占位符 1"/>
          <p:cNvSpPr>
            <a:spLocks noGrp="1"/>
          </p:cNvSpPr>
          <p:nvPr>
            <p:ph idx="6"/>
          </p:nvPr>
        </p:nvSpPr>
        <p:spPr/>
        <p:txBody>
          <a:bodyPr>
            <a:normAutofit fontScale="60000"/>
          </a:bodyPr>
          <a:p>
            <a:r>
              <a:rPr altLang="en-US" lang="zh-CN"/>
              <a:t>数据共享与交换的定义和意义</a:t>
            </a:r>
            <a:endParaRPr altLang="en-US" lang="zh-CN"/>
          </a:p>
          <a:p>
            <a:r>
              <a:rPr altLang="en-US" lang="zh-CN"/>
              <a:t>数字校园中的数据共享与交换模式</a:t>
            </a:r>
            <a:endParaRPr altLang="en-US" lang="zh-CN"/>
          </a:p>
          <a:p>
            <a:r>
              <a:rPr altLang="en-US" lang="zh-CN"/>
              <a:t>数据共享与交换的技术实现方式</a:t>
            </a:r>
            <a:endParaRPr altLang="en-US" lang="zh-CN"/>
          </a:p>
          <a:p>
            <a:r>
              <a:rPr altLang="en-US" lang="zh-CN"/>
              <a:t>数据共享与交换的实践案例及效果评估  以下是用户提供的信息和标题： 我正在写一份主题为“数字校园中的教育数据标准与共享”的PPT,现在准备介绍“教育数据的共享与交换”,请帮我生成“教育数据共享与交换的挑战与解决方案”为标题的内容 教育数据共享与交换的挑战与解决方案</a:t>
            </a:r>
            <a:endParaRPr altLang="en-US" lang="zh-CN"/>
          </a:p>
          <a:p>
            <a:pPr lvl="1"/>
            <a:r>
              <a:rPr altLang="en-US" lang="zh-CN"/>
              <a:t>以下是用户提供的信息和标题：</a:t>
            </a:r>
            <a:endParaRPr altLang="en-US" lang="zh-CN"/>
          </a:p>
          <a:p>
            <a:pPr lvl="1"/>
            <a:r>
              <a:rPr altLang="en-US" lang="zh-CN"/>
              <a:t>我正在写一份主题为“数字校园中的教育数据标准与共享”的PPT,现在准备介绍“教育数据的共享与交换”,请帮我生成“教育数据共享与交换的挑战与解决方案”为标题的内容</a:t>
            </a:r>
            <a:endParaRPr altLang="en-US" lang="zh-CN"/>
          </a:p>
          <a:p>
            <a:pPr lvl="1"/>
            <a:r>
              <a:rPr altLang="en-US" lang="zh-CN"/>
              <a:t>教育数据共享与交换的挑战与解决方案</a:t>
            </a:r>
            <a:endParaRPr altLang="en-US" lang="zh-CN"/>
          </a:p>
          <a:p>
            <a:r>
              <a:rPr altLang="en-US" lang="zh-CN"/>
              <a:t>教育数据共享与交换面临的挑战</a:t>
            </a:r>
            <a:endParaRPr altLang="en-US" lang="zh-CN"/>
          </a:p>
          <a:p>
            <a:r>
              <a:rPr altLang="en-US" lang="zh-CN"/>
              <a:t>解决方案：制定统一的数据标准、建立数据共享与交换平台、加强数据安全保护等</a:t>
            </a:r>
            <a:endParaRPr altLang="en-US" lang="zh-CN"/>
          </a:p>
          <a:p>
            <a:r>
              <a:rPr altLang="en-US" lang="zh-CN"/>
              <a:t>实际应用案例及效果分析</a:t>
            </a:r>
            <a:endParaRPr altLang="en-US" lang="zh-CN"/>
          </a:p>
          <a:p>
            <a:r>
              <a:rPr altLang="en-US" lang="zh-CN"/>
              <a:t>未来发展趋势及展望</a:t>
            </a:r>
            <a:endParaRPr altLang="en-US" lang="zh-CN"/>
          </a:p>
        </p:txBody>
      </p:sp>
      <p:sp>
        <p:nvSpPr>
          <p:cNvPr id="1049540" name="标题 2"/>
          <p:cNvSpPr>
            <a:spLocks noGrp="1"/>
          </p:cNvSpPr>
          <p:nvPr>
            <p:ph type="title" idx="5"/>
          </p:nvPr>
        </p:nvSpPr>
        <p:spPr/>
        <p:txBody>
          <a:bodyPr>
            <a:normAutofit fontScale="91667"/>
          </a:bodyPr>
          <a:p>
            <a:r>
              <a:rPr altLang="en-US" lang="zh-CN"/>
              <a:t>数字校园中的数据共享与交换模式</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92" name="标题 2"/>
          <p:cNvSpPr>
            <a:spLocks noGrp="1"/>
          </p:cNvSpPr>
          <p:nvPr>
            <p:ph type="title" idx="5"/>
          </p:nvPr>
        </p:nvSpPr>
        <p:spPr/>
        <p:txBody>
          <a:bodyPr>
            <a:normAutofit fontScale="91667"/>
          </a:bodyPr>
          <a:p>
            <a:r>
              <a:rPr altLang="en-US" lang="zh-CN"/>
              <a:t>数据共享与交换的技术实现</a:t>
            </a:r>
            <a:endParaRPr altLang="en-US" lang="zh-CN"/>
          </a:p>
        </p:txBody>
      </p:sp>
      <p:sp>
        <p:nvSpPr>
          <p:cNvPr id="104959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9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9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数据共享与交换的实践案例</a:t>
            </a:r>
            <a:endParaRPr altLang="en-US" dirty="0" sz="1200" lang="zh-CN" spc="150">
              <a:solidFill>
                <a:srgbClr val="FFFFFF"/>
              </a:solidFill>
              <a:latin typeface="+mn-ea"/>
              <a:sym typeface="+mn-ea"/>
            </a:endParaRPr>
          </a:p>
        </p:txBody>
      </p:sp>
      <p:sp>
        <p:nvSpPr>
          <p:cNvPr id="104960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数据共享与交换的标准和规范</a:t>
            </a:r>
            <a:endParaRPr altLang="en-US" dirty="0" sz="1200" lang="zh-CN" spc="150">
              <a:solidFill>
                <a:schemeClr val="tx1">
                  <a:lumMod val="65000"/>
                  <a:lumOff val="35000"/>
                </a:schemeClr>
              </a:solidFill>
              <a:latin typeface="+mn-ea"/>
              <a:sym typeface="+mn-ea"/>
            </a:endParaRPr>
          </a:p>
        </p:txBody>
      </p:sp>
      <p:sp>
        <p:nvSpPr>
          <p:cNvPr id="104961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数据共享与交换的技术架构</a:t>
            </a:r>
            <a:endParaRPr altLang="en-US" dirty="0" sz="1200" lang="zh-CN" spc="150">
              <a:solidFill>
                <a:srgbClr val="FFFFFF"/>
              </a:solidFill>
              <a:latin typeface="+mn-ea"/>
              <a:sym typeface="+mn-ea"/>
            </a:endParaRPr>
          </a:p>
        </p:txBody>
      </p:sp>
      <p:sp>
        <p:nvSpPr>
          <p:cNvPr id="104961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数据共享与交换的定义和重要性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72"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674" name="标题 6"/>
          <p:cNvSpPr>
            <a:spLocks noGrp="1"/>
          </p:cNvSpPr>
          <p:nvPr>
            <p:ph type="title" idx="1"/>
            <p:custDataLst>
              <p:tags r:id="rId2"/>
            </p:custDataLst>
          </p:nvPr>
        </p:nvSpPr>
        <p:spPr/>
        <p:txBody>
          <a:bodyPr>
            <a:normAutofit fontScale="90000"/>
          </a:bodyPr>
          <a:p>
            <a:r>
              <a:rPr altLang="en-US" lang="zh-CN"/>
              <a:t>教育数据标准与共享的挑战与对策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88" name="标题 2"/>
          <p:cNvSpPr>
            <a:spLocks noGrp="1"/>
          </p:cNvSpPr>
          <p:nvPr>
            <p:ph type="title" idx="5"/>
          </p:nvPr>
        </p:nvSpPr>
        <p:spPr/>
        <p:txBody>
          <a:bodyPr>
            <a:normAutofit fontScale="91667"/>
          </a:bodyPr>
          <a:p>
            <a:r>
              <a:rPr altLang="en-US" lang="zh-CN"/>
              <a:t>数据标准与共享的挑战</a:t>
            </a:r>
            <a:endParaRPr altLang="en-US" lang="zh-CN"/>
          </a:p>
        </p:txBody>
      </p:sp>
      <p:sp>
        <p:nvSpPr>
          <p:cNvPr id="10497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数据标准不统一：不同学校、不同部门之间的数据标准存在差异，导致数据共享困难。</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数据质量参差不齐：由于数据来源不同，数据质量存在差异，影响数据共享的效果。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6" name="TextBox 2"/>
          <p:cNvSpPr txBox="1"/>
          <p:nvPr>
            <p:custDataLst>
              <p:tags r:id="rId9"/>
            </p:custDataLst>
          </p:nvPr>
        </p:nvSpPr>
        <p:spPr>
          <a:xfrm>
            <a:off x="6356085"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数据安全问题：教育数据涉及到学生隐私、学校机密等信息，数据安全问题成为数据共享的难题。</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2" name="TextBox 2"/>
          <p:cNvSpPr txBox="1"/>
          <p:nvPr>
            <p:custDataLst>
              <p:tags r:id="rId12"/>
            </p:custDataLst>
          </p:nvPr>
        </p:nvSpPr>
        <p:spPr>
          <a:xfrm>
            <a:off x="914446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缺乏有效的数据共享机制：目前缺乏有效的数据共享机制，导致数据共享效率低下，无法充分发挥数据的价值。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64" name="标题 2"/>
          <p:cNvSpPr>
            <a:spLocks noGrp="1"/>
          </p:cNvSpPr>
          <p:nvPr>
            <p:ph type="title" idx="5"/>
          </p:nvPr>
        </p:nvSpPr>
        <p:spPr/>
        <p:txBody>
          <a:bodyPr>
            <a:normAutofit fontScale="91667"/>
          </a:bodyPr>
          <a:p>
            <a:r>
              <a:rPr altLang="en-US" lang="zh-CN"/>
              <a:t>面临的困难和问题</a:t>
            </a:r>
            <a:endParaRPr altLang="en-US" lang="zh-CN"/>
          </a:p>
        </p:txBody>
      </p:sp>
      <p:sp>
        <p:nvSpPr>
          <p:cNvPr id="104986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数据安全与隐私保护：教育数据涉及学生隐私和学校安全，数据共享需要确保数据安全和隐私保护。</a:t>
            </a:r>
            <a:endParaRPr altLang="zh-CN" dirty="0" lang="en-US">
              <a:solidFill>
                <a:schemeClr val="dk1">
                  <a:lumMod val="80000"/>
                  <a:lumOff val="20000"/>
                </a:schemeClr>
              </a:solidFill>
              <a:latin typeface="+mn-ea"/>
              <a:sym typeface="+mn-ea"/>
            </a:endParaRPr>
          </a:p>
        </p:txBody>
      </p:sp>
      <p:sp>
        <p:nvSpPr>
          <p:cNvPr id="104987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数据标准不统一：不同学校、不同部门之间的数据标准存在差异，导致数据共享困难。</a:t>
            </a:r>
            <a:endParaRPr altLang="en-US" dirty="0" lang="zh-CN">
              <a:solidFill>
                <a:schemeClr val="dk1">
                  <a:lumMod val="80000"/>
                  <a:lumOff val="20000"/>
                </a:schemeClr>
              </a:solidFill>
              <a:latin typeface="+mn-ea"/>
              <a:sym typeface="+mn-ea"/>
            </a:endParaRPr>
          </a:p>
        </p:txBody>
      </p:sp>
      <p:sp>
        <p:nvSpPr>
          <p:cNvPr id="104988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数据质量参差不齐：由于数据来源不同，数据质量存在差异，影响数据共享和利用。</a:t>
            </a:r>
            <a:endParaRPr altLang="en-US" dirty="0" lang="zh-CN">
              <a:solidFill>
                <a:schemeClr val="dk1">
                  <a:lumMod val="80000"/>
                  <a:lumOff val="20000"/>
                </a:schemeClr>
              </a:solidFill>
              <a:latin typeface="+mn-ea"/>
              <a:sym typeface="+mn-ea"/>
            </a:endParaRPr>
          </a:p>
        </p:txBody>
      </p:sp>
      <p:sp>
        <p:nvSpPr>
          <p:cNvPr id="104989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缺乏有效的数据共享机制：目前缺乏有效的数据共享机制，导致数据共享效率低下，无法充分利用数据价值。</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48" name="标题 2"/>
          <p:cNvSpPr>
            <a:spLocks noGrp="1"/>
          </p:cNvSpPr>
          <p:nvPr>
            <p:ph type="title" idx="5"/>
          </p:nvPr>
        </p:nvSpPr>
        <p:spPr/>
        <p:txBody>
          <a:bodyPr>
            <a:normAutofit fontScale="91667"/>
          </a:bodyPr>
          <a:p>
            <a:r>
              <a:rPr altLang="en-US" lang="zh-CN"/>
              <a:t>应对策略与建议</a:t>
            </a:r>
            <a:endParaRPr altLang="en-US" lang="zh-CN"/>
          </a:p>
        </p:txBody>
      </p:sp>
      <p:sp>
        <p:nvSpPr>
          <p:cNvPr id="104995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加强数据共享与交换技术的研究与应用</a:t>
            </a:r>
            <a:endParaRPr altLang="en-US" sz="1400" lang="zh-CN" spc="150">
              <a:solidFill>
                <a:schemeClr val="tx1"/>
              </a:solidFill>
              <a:effectLst/>
              <a:latin typeface="+mn-ea"/>
              <a:sym typeface="+mn-ea"/>
            </a:endParaRPr>
          </a:p>
        </p:txBody>
      </p:sp>
      <p:sp>
        <p:nvSpPr>
          <p:cNvPr id="104996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建立完善的教育数据标准体系</a:t>
            </a:r>
            <a:endParaRPr altLang="en-US" dirty="0" sz="1400" lang="zh-CN" spc="150">
              <a:solidFill>
                <a:schemeClr val="tx1"/>
              </a:solidFill>
              <a:effectLst/>
              <a:latin typeface="+mn-ea"/>
              <a:sym typeface="+mn-ea"/>
            </a:endParaRPr>
          </a:p>
        </p:txBody>
      </p:sp>
      <p:sp>
        <p:nvSpPr>
          <p:cNvPr id="104996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制定数据安全保障措施，确保数据安全可靠</a:t>
            </a:r>
            <a:endParaRPr altLang="en-US" sz="1400" lang="zh-CN" spc="150">
              <a:solidFill>
                <a:schemeClr val="tx1"/>
              </a:solidFill>
              <a:effectLst/>
              <a:latin typeface="+mn-ea"/>
              <a:sym typeface="+mn-ea"/>
            </a:endParaRPr>
          </a:p>
        </p:txBody>
      </p:sp>
      <p:sp>
        <p:nvSpPr>
          <p:cNvPr id="104996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推动教育数据标准与共享的普及和推广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16"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018" name="标题 6"/>
          <p:cNvSpPr>
            <a:spLocks noGrp="1"/>
          </p:cNvSpPr>
          <p:nvPr>
            <p:ph type="title" idx="1"/>
            <p:custDataLst>
              <p:tags r:id="rId2"/>
            </p:custDataLst>
          </p:nvPr>
        </p:nvSpPr>
        <p:spPr/>
        <p:txBody>
          <a:bodyPr>
            <a:normAutofit fontScale="93333"/>
          </a:bodyPr>
          <a:p>
            <a:r>
              <a:rPr altLang="en-US" lang="zh-CN"/>
              <a:t>教育数据标准与共享的未来发展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32" name="标题 2"/>
          <p:cNvSpPr>
            <a:spLocks noGrp="1"/>
          </p:cNvSpPr>
          <p:nvPr>
            <p:ph type="title" idx="5"/>
          </p:nvPr>
        </p:nvSpPr>
        <p:spPr/>
        <p:txBody>
          <a:bodyPr>
            <a:normAutofit fontScale="91667"/>
          </a:bodyPr>
          <a:p>
            <a:r>
              <a:rPr altLang="en-US" lang="zh-CN"/>
              <a:t>技术发展趋势</a:t>
            </a:r>
            <a:endParaRPr altLang="en-US" lang="zh-CN"/>
          </a:p>
        </p:txBody>
      </p:sp>
      <p:sp>
        <p:nvSpPr>
          <p:cNvPr id="105013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人工智能技术：提高数据挖掘和智能分析能力</a:t>
            </a:r>
            <a:endParaRPr altLang="zh-CN" dirty="0" lang="en-US">
              <a:solidFill>
                <a:schemeClr val="dk1">
                  <a:lumMod val="80000"/>
                  <a:lumOff val="20000"/>
                </a:schemeClr>
              </a:solidFill>
              <a:latin typeface="+mn-ea"/>
              <a:sym typeface="+mn-ea"/>
            </a:endParaRPr>
          </a:p>
        </p:txBody>
      </p:sp>
      <p:sp>
        <p:nvSpPr>
          <p:cNvPr id="105014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大数据技术：提高数据处理和分析能力</a:t>
            </a:r>
            <a:endParaRPr altLang="en-US" dirty="0" lang="zh-CN">
              <a:solidFill>
                <a:schemeClr val="dk1">
                  <a:lumMod val="80000"/>
                  <a:lumOff val="20000"/>
                </a:schemeClr>
              </a:solidFill>
              <a:latin typeface="+mn-ea"/>
              <a:sym typeface="+mn-ea"/>
            </a:endParaRPr>
          </a:p>
        </p:txBody>
      </p:sp>
      <p:sp>
        <p:nvSpPr>
          <p:cNvPr id="105015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云计算技术：实现数据存储和共享的集中化</a:t>
            </a:r>
            <a:endParaRPr altLang="en-US" dirty="0" lang="zh-CN">
              <a:solidFill>
                <a:schemeClr val="dk1">
                  <a:lumMod val="80000"/>
                  <a:lumOff val="20000"/>
                </a:schemeClr>
              </a:solidFill>
              <a:latin typeface="+mn-ea"/>
              <a:sym typeface="+mn-ea"/>
            </a:endParaRPr>
          </a:p>
        </p:txBody>
      </p:sp>
      <p:sp>
        <p:nvSpPr>
          <p:cNvPr id="105015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区块链技术：保障数据安全和可信度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16" name="标题 2"/>
          <p:cNvSpPr>
            <a:spLocks noGrp="1"/>
          </p:cNvSpPr>
          <p:nvPr>
            <p:ph type="title" idx="5"/>
          </p:nvPr>
        </p:nvSpPr>
        <p:spPr/>
        <p:txBody>
          <a:bodyPr>
            <a:normAutofit fontScale="90000"/>
          </a:bodyPr>
          <a:p>
            <a:r>
              <a:rPr altLang="en-US" lang="zh-CN"/>
              <a:t>政策法规影响</a:t>
            </a:r>
            <a:endParaRPr altLang="en-US" lang="zh-CN"/>
          </a:p>
        </p:txBody>
      </p:sp>
      <p:sp>
        <p:nvSpPr>
          <p:cNvPr id="10502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政策法规对教育数据标准与共享的推动作用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政策法规对教育数据标准与共享的挑战与机遇</a:t>
            </a:r>
            <a:endParaRPr dirty="0" sz="2000" err="1">
              <a:solidFill>
                <a:schemeClr val="tx1">
                  <a:lumMod val="75000"/>
                  <a:lumOff val="25000"/>
                </a:schemeClr>
              </a:solidFill>
              <a:latin typeface="+mn-ea"/>
              <a:ea typeface="+mn-ea"/>
              <a:cs typeface="+mn-ea"/>
              <a:sym typeface="+mn-lt"/>
            </a:endParaRPr>
          </a:p>
        </p:txBody>
      </p:sp>
      <p:sp>
        <p:nvSpPr>
          <p:cNvPr id="10502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未来政策法规对教育数据标准与共享的发展趋势</a:t>
            </a:r>
            <a:endParaRPr dirty="0" sz="2000" err="1">
              <a:solidFill>
                <a:schemeClr val="tx1">
                  <a:lumMod val="75000"/>
                  <a:lumOff val="25000"/>
                </a:schemeClr>
              </a:solidFill>
              <a:latin typeface="+mn-ea"/>
              <a:ea typeface="+mn-ea"/>
              <a:cs typeface="+mn-ea"/>
              <a:sym typeface="+mn-lt"/>
            </a:endParaRPr>
          </a:p>
        </p:txBody>
      </p:sp>
      <p:sp>
        <p:nvSpPr>
          <p:cNvPr id="1050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政策法规对教育数据标准与共享的规范作用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08" name="标题 2"/>
          <p:cNvSpPr>
            <a:spLocks noGrp="1"/>
          </p:cNvSpPr>
          <p:nvPr>
            <p:ph type="title" idx="5"/>
          </p:nvPr>
        </p:nvSpPr>
        <p:spPr/>
        <p:txBody>
          <a:bodyPr>
            <a:normAutofit fontScale="91667"/>
          </a:bodyPr>
          <a:p>
            <a:r>
              <a:rPr altLang="en-US" lang="zh-CN"/>
              <a:t>未来发展方向</a:t>
            </a:r>
            <a:endParaRPr altLang="en-US" lang="zh-CN"/>
          </a:p>
        </p:txBody>
      </p:sp>
      <p:sp>
        <p:nvSpPr>
          <p:cNvPr id="105031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1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制定统一的教育数据标准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1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1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建立完善的教育数据共享机制</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2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2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推动教育数据与人工智能的融合应用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2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3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加强教育数据安全与隐私保护</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8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38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5*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5*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5*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2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5*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5*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5*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5*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SLIDE_ID" val="custom2023030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4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4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5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5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7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3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289.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2023-12-15T13:54:48Z</dcterms:created>
  <dcterms:modified xsi:type="dcterms:W3CDTF">2023-12-15T13:54:48Z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28b534c454e64e2db33db2234f20c683_21</vt:lpwstr>
  </property>
</Properties>
</file>