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32" r:id="rId1"/>
    <p:sldMasterId id="2147485969" r:id="rId2"/>
  </p:sldMasterIdLst>
  <p:notesMasterIdLst>
    <p:notesMasterId r:id="rId3"/>
  </p:notesMasterIdLst>
  <p:sldIdLst>
    <p:sldId id="1337" r:id="rId4"/>
    <p:sldId id="1340" r:id="rId5"/>
    <p:sldId id="1343" r:id="rId6"/>
    <p:sldId id="1346" r:id="rId7"/>
    <p:sldId id="1352" r:id="rId9"/>
    <p:sldId id="1355" r:id="rId10"/>
    <p:sldId id="1358" r:id="rId11"/>
    <p:sldId id="1361" r:id="rId12"/>
    <p:sldId id="1364" r:id="rId13"/>
    <p:sldId id="1370" r:id="rId15"/>
    <p:sldId id="1373" r:id="rId16"/>
    <p:sldId id="1376" r:id="rId17"/>
    <p:sldId id="1379" r:id="rId18"/>
    <p:sldId id="1382" r:id="rId19"/>
    <p:sldId id="1388" r:id="rId21"/>
    <p:sldId id="1391" r:id="rId22"/>
    <p:sldId id="1394" r:id="rId23"/>
    <p:sldId id="1397" r:id="rId24"/>
    <p:sldId id="1400" r:id="rId25"/>
    <p:sldId id="1406" r:id="rId27"/>
    <p:sldId id="1409" r:id="rId28"/>
    <p:sldId id="1412" r:id="rId29"/>
    <p:sldId id="1415" r:id="rId30"/>
    <p:sldId id="1418" r:id="rId31"/>
    <p:sldId id="1424" r:id="rId33"/>
    <p:sldId id="1427" r:id="rId34"/>
    <p:sldId id="1430" r:id="rId35"/>
    <p:sldId id="1433" r:id="rId36"/>
    <p:sldId id="1436" r:id="rId37"/>
    <p:sldId id="1442" r:id="rId39"/>
    <p:sldId id="1445" r:id="rId40"/>
    <p:sldId id="1448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33" r:id="rId1"/>
    <p:sldLayoutId id="2147485934" r:id="rId2"/>
    <p:sldLayoutId id="2147485935" r:id="rId3"/>
    <p:sldLayoutId id="2147485936" r:id="rId4"/>
    <p:sldLayoutId id="2147485937" r:id="rId5"/>
    <p:sldLayoutId id="2147485938" r:id="rId6"/>
    <p:sldLayoutId id="2147485939" r:id="rId7"/>
    <p:sldLayoutId id="2147485940" r:id="rId8"/>
    <p:sldLayoutId id="2147485941" r:id="rId9"/>
    <p:sldLayoutId id="2147485942" r:id="rId10"/>
    <p:sldLayoutId id="21474859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970" r:id="rId1"/>
    <p:sldLayoutId id="2147485971" r:id="rId2"/>
    <p:sldLayoutId id="2147485972" r:id="rId3"/>
    <p:sldLayoutId id="2147485973" r:id="rId4"/>
    <p:sldLayoutId id="2147485974" r:id="rId5"/>
    <p:sldLayoutId id="2147485975" r:id="rId6"/>
    <p:sldLayoutId id="2147485976" r:id="rId7"/>
    <p:sldLayoutId id="2147485977" r:id="rId8"/>
    <p:sldLayoutId id="2147485978" r:id="rId9"/>
    <p:sldLayoutId id="2147485979" r:id="rId10"/>
    <p:sldLayoutId id="21474859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tags" Target="../tags/tag286.xml"/><Relationship Id="rId22" Type="http://schemas.openxmlformats.org/officeDocument/2006/relationships/tags" Target="../tags/tag287.xml"/><Relationship Id="rId23" Type="http://schemas.openxmlformats.org/officeDocument/2006/relationships/tags" Target="../tags/tag288.xml"/><Relationship Id="rId24" Type="http://schemas.openxmlformats.org/officeDocument/2006/relationships/tags" Target="../tags/tag289.xml"/><Relationship Id="rId25" Type="http://schemas.openxmlformats.org/officeDocument/2006/relationships/tags" Target="../tags/tag290.xml"/><Relationship Id="rId26" Type="http://schemas.openxmlformats.org/officeDocument/2006/relationships/tags" Target="../tags/tag291.xml"/><Relationship Id="rId27" Type="http://schemas.openxmlformats.org/officeDocument/2006/relationships/tags" Target="../tags/tag292.xml"/><Relationship Id="rId28" Type="http://schemas.openxmlformats.org/officeDocument/2006/relationships/tags" Target="../tags/tag293.xml"/><Relationship Id="rId29" Type="http://schemas.openxmlformats.org/officeDocument/2006/relationships/tags" Target="../tags/tag294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tags" Target="../tags/tag347.xml"/><Relationship Id="rId22" Type="http://schemas.openxmlformats.org/officeDocument/2006/relationships/tags" Target="../tags/tag348.xml"/><Relationship Id="rId23" Type="http://schemas.openxmlformats.org/officeDocument/2006/relationships/tags" Target="../tags/tag349.xml"/><Relationship Id="rId24" Type="http://schemas.openxmlformats.org/officeDocument/2006/relationships/tags" Target="../tags/tag350.xml"/><Relationship Id="rId25" Type="http://schemas.openxmlformats.org/officeDocument/2006/relationships/tags" Target="../tags/tag351.xml"/><Relationship Id="rId26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2024年汽车与交通行业工作总结与展望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9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925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2024年汽车与交通行业工作总结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汽车与交通行业技术进步与创新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汽车与交通行业市场趋势与展望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汽车与交通行业政策环境与监管措施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汽车与交通行业人才培养与交流合作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2024年汽车与交通行业工作总结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行业概况与发展趋势</a:t>
            </a:r>
            <a:endParaRPr altLang="en-US" lang="zh-CN"/>
          </a:p>
        </p:txBody>
      </p:sp>
      <p:sp>
        <p:nvSpPr>
          <p:cNvPr id="10489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2024年汽车与交通行业概述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行业发展历程及现状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行业主要产品与服务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行业发展趋势与未来展望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汽车与交通行业主要工作成果</a:t>
            </a:r>
            <a:endParaRPr altLang="en-US" lang="zh-CN"/>
          </a:p>
        </p:txBody>
      </p:sp>
      <p:sp>
        <p:nvSpPr>
          <p:cNvPr id="10490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新能源汽车推广与应用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智能交通系统建设与优化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绿色出行与低碳交通发展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交通安全与事故防控工作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市场竞争激烈：汽车与交通行业市场竞争激烈，企业需要不断提高产品质量和服务水平以保持竞争优势。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法规政策限制：汽车与交通行业受到法规政策的限制，企业需要遵守相关法规政策，同时需要不断适应政策变化。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技术更新换代迅速：汽车与交通行业技术更新换代迅速，企业需要不断投入研发，保持技术领先地位。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环保要求提高：随着环保意识的提高，汽车与交通行业需要更加注重环保，推广新能源汽车和绿色出行方式。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行业发展的亮点与特色</a:t>
            </a:r>
            <a:endParaRPr altLang="en-US" lang="zh-CN"/>
          </a:p>
        </p:txBody>
      </p:sp>
      <p:sp>
        <p:nvSpPr>
          <p:cNvPr id="10491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电动汽车的快速普及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自动驾驶技术的广泛应用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共享出行模式的创新发展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智能交通系统的不断完善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汽车与交通行业技术进步与创新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新能源汽车技术发展与创新</a:t>
            </a:r>
            <a:endParaRPr altLang="en-US" lang="zh-CN"/>
          </a:p>
        </p:txBody>
      </p:sp>
      <p:sp>
        <p:nvSpPr>
          <p:cNvPr id="10492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混合动力汽车技术：结合传统燃油和电动机的优点，提高燃油经济性和环保性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智能交通系统技术：利用物联网、大数据、人工智能等技术，提高交通效率和安全性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电动汽车技术：电池技术、充电设施、智能驾驶等方面的进步与创新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氢燃料电池汽车技术：氢燃料电池技术的研发与应用，提高汽车续航里程和减少排放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智能网联汽车技术发展与创新</a:t>
            </a:r>
            <a:endParaRPr altLang="en-US" lang="zh-CN"/>
          </a:p>
        </p:txBody>
      </p:sp>
      <p:sp>
        <p:nvSpPr>
          <p:cNvPr id="10493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智能网联汽车技术定义与特点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2024年技术发展现状及趋势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关键技术突破与创新成果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未来技术发展方向与挑战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交通基础设施技术发展与创新</a:t>
            </a:r>
            <a:endParaRPr altLang="en-US" lang="zh-CN"/>
          </a:p>
        </p:txBody>
      </p:sp>
      <p:sp>
        <p:nvSpPr>
          <p:cNvPr id="104937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新型交通基础设施的建设与推广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交通基础设施的数字化与智能化改造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交通信号控制系统的技术进步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智能交通系统（ITS）的发展与应用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行业技术进步的推动力量</a:t>
            </a:r>
            <a:endParaRPr altLang="en-US" lang="zh-CN"/>
          </a:p>
        </p:txBody>
      </p:sp>
      <p:sp>
        <p:nvSpPr>
          <p:cNvPr id="10494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政策支持：政府加大对汽车与交通行业的扶持力度，推动技术创新和产业升级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市场需求：消费者对汽车与交通行业的需求不断增长，推动企业加大技术研发和产品创新力度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跨界合作：汽车与交通行业与其他领域的跨界合作，共同推动技术创新和产业升级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产业链协同：汽车与交通行业产业链上下游企业之间的协同合作，共同推动技术创新和产业升级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汽车与交通行业市场趋势与展望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汽车市场趋势与展望</a:t>
            </a:r>
            <a:endParaRPr altLang="en-US" lang="zh-CN"/>
          </a:p>
        </p:txBody>
      </p:sp>
      <p:sp>
        <p:nvSpPr>
          <p:cNvPr id="10495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电动汽车市场增长趋势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自动驾驶技术发展前景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共享出行模式创新与普及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智能交通系统建设与优化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交通市场趋势与展望</a:t>
            </a:r>
            <a:endParaRPr altLang="en-US" lang="zh-CN"/>
          </a:p>
        </p:txBody>
      </p:sp>
      <p:sp>
        <p:nvSpPr>
          <p:cNvPr id="10496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交通拥堵与城市规划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新能源汽车市场占比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自动驾驶技术发展与应用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共享出行与智能交通系统建设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行业竞争格局与发展前景</a:t>
            </a:r>
            <a:endParaRPr altLang="en-US" lang="zh-CN"/>
          </a:p>
        </p:txBody>
      </p:sp>
      <p:sp>
        <p:nvSpPr>
          <p:cNvPr id="1049658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0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行业竞争格局：分析各大汽车与交通行业的市场份额、品牌竞争情况、产品差异化等</a:t>
            </a:r>
            <a:endParaRPr altLang="en-US" dirty="0" sz="2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4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6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3333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发展前景：探讨未来汽车与交通行业的发展趋势、技术创新、政策影响等，以及行业未来的挑战与机遇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行业发展的机遇与挑战</a:t>
            </a:r>
            <a:endParaRPr altLang="en-US" lang="zh-CN"/>
          </a:p>
        </p:txBody>
      </p:sp>
      <p:sp>
        <p:nvSpPr>
          <p:cNvPr id="10497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机遇：随着科技的发展，汽车与交通行业将迎来更多的创新和变革，如自动驾驶、智能交通等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挑战：随着环保意识的提高，汽车与交通行业需要面对更加严格的环保法规和政策，如碳排放限制等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机遇与挑战并存：汽车与交通行业需要抓住机遇，应对挑战，推动行业的可持续发展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展望：未来汽车与交通行业将更加注重环保、智能化和人性化的发展，为人们提供更加便捷、安全、舒适的出行体验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汽车与交通行业政策环境与监管措施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政策环境对行业发展的影响</a:t>
            </a:r>
            <a:endParaRPr altLang="en-US" lang="zh-CN"/>
          </a:p>
        </p:txBody>
      </p:sp>
      <p:sp>
        <p:nvSpPr>
          <p:cNvPr id="104982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政策环境对行业发展的未来展望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政策环境对行业发展的制约因素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政策环境对行业发展的推动作用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政策环境对汽车与交通行业的影响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监管措施对行业发展的推动作用</a:t>
            </a:r>
            <a:endParaRPr altLang="en-US" lang="zh-CN"/>
          </a:p>
        </p:txBody>
      </p:sp>
      <p:sp>
        <p:nvSpPr>
          <p:cNvPr id="10498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政策环境对汽车与交通行业的影响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监管措施的具体内容及实施情况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监管措施对行业发展的推动作用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未来监管措施的展望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政策环境与监管措施的改进方向</a:t>
            </a:r>
            <a:endParaRPr altLang="en-US" lang="zh-CN"/>
          </a:p>
        </p:txBody>
      </p:sp>
      <p:sp>
        <p:nvSpPr>
          <p:cNvPr id="10499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完善政策法规体系，提高监管水平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加强政策宣传和培训，提高公众认知度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推动政策创新，适应行业发展需求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加强国际合作，共同应对全球挑战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行业发展的政策建议和措施</a:t>
            </a:r>
            <a:endParaRPr altLang="en-US" lang="zh-CN"/>
          </a:p>
        </p:txBody>
      </p:sp>
      <p:sp>
        <p:nvSpPr>
          <p:cNvPr id="1049972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完善政策法规：制定更加完善的汽车与交通行业政策法规，明确监管职责和标准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加强监管力度：加大对汽车与交通行业的监管力度，确保行业规范发展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推动技术创新：鼓励汽车与交通行业技术创新，提高行业整体竞争力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促进绿色发展：推动汽车与交通行业绿色发展，减少对环境的影响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加强国际合作：加强与国际汽车与交通行业的合作，共同推动行业发展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汽车与交通行业人才培养与交流合作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人才培养对行业发展的重要性</a:t>
            </a:r>
            <a:endParaRPr altLang="en-US" lang="zh-CN"/>
          </a:p>
        </p:txBody>
      </p:sp>
      <p:sp>
        <p:nvSpPr>
          <p:cNvPr id="10500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培养高素质人才，推动行业创新发展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提升社会认可度，推动行业可持续发展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促进国际交流与合作，推动行业国际化发展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增强行业竞争力，提高企业效益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国内外交流合作对行业发展的推动作用</a:t>
            </a:r>
            <a:endParaRPr altLang="en-US" lang="zh-CN"/>
          </a:p>
        </p:txBody>
      </p:sp>
      <p:sp>
        <p:nvSpPr>
          <p:cNvPr id="10501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推动行业标准与规范：通过参与国际标准制定和规范制定，可以推动汽车与交通行业标准的国际化，促进行业健康发展。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促进市场拓展：通过国内外交流合作，可以拓展汽车与交通行业的市场空间，提高行业整体竞争力和市场份额。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促进技术交流与合作：国内外汽车与交通行业之间的技术交流与合作，有助于推动行业技术创新和进步。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培养国际化人才：通过国内外交流合作，可以培养具有国际视野和跨文化交流能力的汽车与交通行业人才，为行业发展提供人才保障。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人才培养与交流合作的未来展望</a:t>
            </a:r>
            <a:endParaRPr altLang="en-US" lang="zh-CN"/>
          </a:p>
        </p:txBody>
      </p:sp>
      <p:sp>
        <p:nvSpPr>
          <p:cNvPr id="1050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培养具备国际视野的汽车与交通行业人才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推动产学研深度融合，提高人才培养质量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探索多元化的人才培养模式，满足行业需求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加强国内外高校、企业之间的交流与合作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加强人才培养和交流合作的措施和建议</a:t>
            </a:r>
            <a:endParaRPr altLang="en-US" lang="zh-CN"/>
          </a:p>
        </p:txBody>
      </p:sp>
      <p:sp>
        <p:nvSpPr>
          <p:cNvPr id="1050290" name="图形"/>
          <p:cNvSpPr/>
          <p:nvPr>
            <p:custDataLst>
              <p:tags r:id="rId1"/>
            </p:custDataLst>
          </p:nvPr>
        </p:nvSpPr>
        <p:spPr>
          <a:xfrm>
            <a:off x="838200" y="1451070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92" name="任意多边形 18"/>
          <p:cNvSpPr/>
          <p:nvPr>
            <p:custDataLst>
              <p:tags r:id="rId2"/>
            </p:custDataLst>
          </p:nvPr>
        </p:nvSpPr>
        <p:spPr>
          <a:xfrm>
            <a:off x="10562473" y="1451070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94" name="标题"/>
          <p:cNvSpPr txBox="1"/>
          <p:nvPr>
            <p:custDataLst>
              <p:tags r:id="rId3"/>
            </p:custDataLst>
          </p:nvPr>
        </p:nvSpPr>
        <p:spPr>
          <a:xfrm>
            <a:off x="862492" y="1508764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96" name="正文"/>
          <p:cNvSpPr txBox="1"/>
          <p:nvPr>
            <p:custDataLst>
              <p:tags r:id="rId4"/>
            </p:custDataLst>
          </p:nvPr>
        </p:nvSpPr>
        <p:spPr>
          <a:xfrm>
            <a:off x="1777711" y="1508764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制定人才培养计划：结合行业需求，制定长期的人才培养计划，包括培训课程、实践项目等，确保人才培养的针对性和实效性。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3" name="直接连接符 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98761" y="1588322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298" name="图形"/>
          <p:cNvSpPr/>
          <p:nvPr>
            <p:custDataLst>
              <p:tags r:id="rId6"/>
            </p:custDataLst>
          </p:nvPr>
        </p:nvSpPr>
        <p:spPr>
          <a:xfrm>
            <a:off x="838200" y="2404549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300" name="任意多边形 22"/>
          <p:cNvSpPr/>
          <p:nvPr>
            <p:custDataLst>
              <p:tags r:id="rId7"/>
            </p:custDataLst>
          </p:nvPr>
        </p:nvSpPr>
        <p:spPr>
          <a:xfrm>
            <a:off x="10562473" y="2404549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02" name="标题"/>
          <p:cNvSpPr txBox="1"/>
          <p:nvPr>
            <p:custDataLst>
              <p:tags r:id="rId8"/>
            </p:custDataLst>
          </p:nvPr>
        </p:nvSpPr>
        <p:spPr>
          <a:xfrm>
            <a:off x="862492" y="2462244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04" name="正文"/>
          <p:cNvSpPr txBox="1"/>
          <p:nvPr>
            <p:custDataLst>
              <p:tags r:id="rId9"/>
            </p:custDataLst>
          </p:nvPr>
        </p:nvSpPr>
        <p:spPr>
          <a:xfrm>
            <a:off x="1777711" y="2462244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加强校企合作：鼓励企业和高校、科研机构等加强合作，共同培养人才。通过实习、实训、科研合作等方式，为学生提供实践机会，提高其实际操作能力和解决问题的能力。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5" name="直接连接符 27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98761" y="2541801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306" name="图形"/>
          <p:cNvSpPr/>
          <p:nvPr>
            <p:custDataLst>
              <p:tags r:id="rId11"/>
            </p:custDataLst>
          </p:nvPr>
        </p:nvSpPr>
        <p:spPr>
          <a:xfrm>
            <a:off x="838200" y="3358028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308" name="任意多边形 30"/>
          <p:cNvSpPr/>
          <p:nvPr>
            <p:custDataLst>
              <p:tags r:id="rId12"/>
            </p:custDataLst>
          </p:nvPr>
        </p:nvSpPr>
        <p:spPr>
          <a:xfrm>
            <a:off x="10562473" y="3358028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10" name="标题"/>
          <p:cNvSpPr txBox="1"/>
          <p:nvPr>
            <p:custDataLst>
              <p:tags r:id="rId13"/>
            </p:custDataLst>
          </p:nvPr>
        </p:nvSpPr>
        <p:spPr>
          <a:xfrm>
            <a:off x="862492" y="3415723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12" name="正文"/>
          <p:cNvSpPr txBox="1"/>
          <p:nvPr>
            <p:custDataLst>
              <p:tags r:id="rId14"/>
            </p:custDataLst>
          </p:nvPr>
        </p:nvSpPr>
        <p:spPr>
          <a:xfrm>
            <a:off x="1777711" y="3415723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建立人才交流平台：通过行业协会、专业论坛等渠道，建立人才交流平台，促进人才之间的交流与合作。同时，鼓励企业之间开展人才交流活动，促进人才的流动和共享。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7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98761" y="3495281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314" name="图形"/>
          <p:cNvSpPr/>
          <p:nvPr>
            <p:custDataLst>
              <p:tags r:id="rId16"/>
            </p:custDataLst>
          </p:nvPr>
        </p:nvSpPr>
        <p:spPr>
          <a:xfrm>
            <a:off x="838200" y="4311507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316" name="任意多边形 36"/>
          <p:cNvSpPr/>
          <p:nvPr>
            <p:custDataLst>
              <p:tags r:id="rId17"/>
            </p:custDataLst>
          </p:nvPr>
        </p:nvSpPr>
        <p:spPr>
          <a:xfrm>
            <a:off x="10562473" y="4311507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18" name="标题"/>
          <p:cNvSpPr txBox="1"/>
          <p:nvPr>
            <p:custDataLst>
              <p:tags r:id="rId18"/>
            </p:custDataLst>
          </p:nvPr>
        </p:nvSpPr>
        <p:spPr>
          <a:xfrm>
            <a:off x="862492" y="4369202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20" name="正文"/>
          <p:cNvSpPr txBox="1"/>
          <p:nvPr>
            <p:custDataLst>
              <p:tags r:id="rId19"/>
            </p:custDataLst>
          </p:nvPr>
        </p:nvSpPr>
        <p:spPr>
          <a:xfrm>
            <a:off x="1777711" y="4369202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完善激励机制：建立完善的激励机制，鼓励企业和个人积极参与人才培养和交流合作。对于在人才培养和交流合作中做出突出贡献的企业和个人，给予相应的奖励和荣誉。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9" name="直接连接符 39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98761" y="4448760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322" name="图形"/>
          <p:cNvSpPr/>
          <p:nvPr>
            <p:custDataLst>
              <p:tags r:id="rId21"/>
            </p:custDataLst>
          </p:nvPr>
        </p:nvSpPr>
        <p:spPr>
          <a:xfrm>
            <a:off x="838200" y="5264986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324" name="任意多边形 42"/>
          <p:cNvSpPr/>
          <p:nvPr>
            <p:custDataLst>
              <p:tags r:id="rId22"/>
            </p:custDataLst>
          </p:nvPr>
        </p:nvSpPr>
        <p:spPr>
          <a:xfrm>
            <a:off x="10562473" y="5264986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26" name="标题"/>
          <p:cNvSpPr txBox="1"/>
          <p:nvPr>
            <p:custDataLst>
              <p:tags r:id="rId23"/>
            </p:custDataLst>
          </p:nvPr>
        </p:nvSpPr>
        <p:spPr>
          <a:xfrm>
            <a:off x="862492" y="5322681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28" name="正文"/>
          <p:cNvSpPr txBox="1"/>
          <p:nvPr>
            <p:custDataLst>
              <p:tags r:id="rId24"/>
            </p:custDataLst>
          </p:nvPr>
        </p:nvSpPr>
        <p:spPr>
          <a:xfrm>
            <a:off x="1777711" y="5322681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加强政策支持：政府应加大对汽车与交通行业人才培养和交流合作的政策支持力度，提供资金、税收等方面的优惠措施，推动行业人才培养和交流合作的快速发展。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51" name="直接连接符 45"/>
          <p:cNvCxnSpPr>
            <a:cxnSpLocks/>
          </p:cNvCxnSpPr>
          <p:nvPr>
            <p:custDataLst>
              <p:tags r:id="rId25"/>
            </p:custDataLst>
          </p:nvPr>
        </p:nvCxnSpPr>
        <p:spPr>
          <a:xfrm>
            <a:off x="1698761" y="5402239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对2024年汽车与交通行业工作的总结评价</a:t>
            </a:r>
            <a:endParaRPr altLang="en-US" lang="zh-CN"/>
          </a:p>
        </p:txBody>
      </p:sp>
      <p:sp>
        <p:nvSpPr>
          <p:cNvPr id="1050428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行业发展趋势：新能源汽车、智能交通等领域的发展迅速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政策法规影响：政策法规对行业发展的推动和制约作用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8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企业竞争格局：各大汽车企业之间的竞争态势和市场份额变化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技术创新成果：新技术在汽车与交通行业的应用和成果转化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消费者需求变化：消费者对汽车和交通服务的需求变化和趋势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未来展望：对2025年及未来汽车与交通行业发展的预测和展望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对未来行业发展的展望和预测</a:t>
            </a:r>
            <a:endParaRPr altLang="en-US" lang="zh-CN"/>
          </a:p>
        </p:txBody>
      </p:sp>
      <p:sp>
        <p:nvSpPr>
          <p:cNvPr id="10504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自动驾驶技术的普及和推广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新能源汽车市场的持续增长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智能交通系统的不断完善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共享出行模式的进一步发展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5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55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56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1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2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4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4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4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4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4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4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4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4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2_4*l_h_a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2_4*l_h_f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2023-12-17T11:39:29Z</dcterms:created>
  <dcterms:modified xsi:type="dcterms:W3CDTF">2023-12-17T11:39:29Z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a8a2b835bfd8411495920d06f345ffc5_21</vt:lpwstr>
  </property>
</Properties>
</file>