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379" r:id="rId1"/>
    <p:sldMasterId id="2147496416" r:id="rId2"/>
  </p:sldMasterIdLst>
  <p:notesMasterIdLst>
    <p:notesMasterId r:id="rId3"/>
  </p:notesMasterIdLst>
  <p:sldIdLst>
    <p:sldId id="6214" r:id="rId4"/>
    <p:sldId id="6217" r:id="rId5"/>
    <p:sldId id="6220" r:id="rId6"/>
    <p:sldId id="6223" r:id="rId7"/>
    <p:sldId id="6229" r:id="rId9"/>
    <p:sldId id="6232" r:id="rId10"/>
    <p:sldId id="6235" r:id="rId11"/>
    <p:sldId id="6238" r:id="rId12"/>
    <p:sldId id="6244" r:id="rId14"/>
    <p:sldId id="6247" r:id="rId15"/>
    <p:sldId id="6250" r:id="rId16"/>
    <p:sldId id="6253" r:id="rId17"/>
    <p:sldId id="6256" r:id="rId18"/>
    <p:sldId id="6262" r:id="rId20"/>
    <p:sldId id="6265" r:id="rId21"/>
    <p:sldId id="6268" r:id="rId22"/>
    <p:sldId id="6271" r:id="rId23"/>
    <p:sldId id="6274" r:id="rId24"/>
    <p:sldId id="6280" r:id="rId26"/>
    <p:sldId id="6283" r:id="rId27"/>
    <p:sldId id="6286" r:id="rId28"/>
    <p:sldId id="6289" r:id="rId29"/>
    <p:sldId id="629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80" r:id="rId1"/>
    <p:sldLayoutId id="2147496381" r:id="rId2"/>
    <p:sldLayoutId id="2147496382" r:id="rId3"/>
    <p:sldLayoutId id="2147496383" r:id="rId4"/>
    <p:sldLayoutId id="2147496384" r:id="rId5"/>
    <p:sldLayoutId id="2147496385" r:id="rId6"/>
    <p:sldLayoutId id="2147496386" r:id="rId7"/>
    <p:sldLayoutId id="2147496387" r:id="rId8"/>
    <p:sldLayoutId id="2147496388" r:id="rId9"/>
    <p:sldLayoutId id="2147496389" r:id="rId10"/>
    <p:sldLayoutId id="21474963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417" r:id="rId1"/>
    <p:sldLayoutId id="2147496418" r:id="rId2"/>
    <p:sldLayoutId id="2147496419" r:id="rId3"/>
    <p:sldLayoutId id="2147496420" r:id="rId4"/>
    <p:sldLayoutId id="2147496421" r:id="rId5"/>
    <p:sldLayoutId id="2147496422" r:id="rId6"/>
    <p:sldLayoutId id="2147496423" r:id="rId7"/>
    <p:sldLayoutId id="2147496424" r:id="rId8"/>
    <p:sldLayoutId id="2147496425" r:id="rId9"/>
    <p:sldLayoutId id="2147496426" r:id="rId10"/>
    <p:sldLayoutId id="21474964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工程造价行业工作总结与展望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工程造价行业现状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个人工作总结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行业问题及挑战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未来展望及发展策略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工程造价行业现状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行业规模及发展历程</a:t>
            </a:r>
            <a:endParaRPr altLang="en-US" lang="zh-CN"/>
          </a:p>
        </p:txBody>
      </p:sp>
      <p:sp>
        <p:nvSpPr>
          <p:cNvPr id="1048974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行业规模：工程造价行业的市场规模和从业人员数量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0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发展历程：工程造价行业的发展历程和重要事件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主要工作内容</a:t>
            </a:r>
            <a:endParaRPr altLang="en-US" lang="zh-CN"/>
          </a:p>
        </p:txBody>
      </p:sp>
      <p:sp>
        <p:nvSpPr>
          <p:cNvPr id="10490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编制工程概预算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审核工程结算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参与工程招标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协助编制工程合同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6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工程造价行业人才培养与引进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工程造价行业国际化发展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工程造价行业标准化建设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工程造价行业数字化转型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个人工作总结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参与项目及完成情况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参与项目：列举自己参与过的项目，包括项目名称、项目规模、项目周期等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完成情况：详细介绍自己在项目中的职责和完成情况，包括任务完成时间、任务完成质量、与其他成员的协作情况等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遇到的问题及解决方法：列举在项目中遇到的问题，并说明自己采取的解决方法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收获与成长：总结自己在项目中的收获和成长，包括技能提升、经验积累、团队协作能力提高等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工作成果及亮点</a:t>
            </a:r>
            <a:endParaRPr altLang="en-US" lang="zh-CN"/>
          </a:p>
        </p:txBody>
      </p:sp>
      <p:sp>
        <p:nvSpPr>
          <p:cNvPr id="10492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成功完成多个工程造价项目，包括住宅、商业和工业领域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在项目中表现出色，多次获得客户和同事的认可和赞扬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熟练掌握工程造价软件和相关工具，提高工作效率和质量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在工作中不断学习和提升自己的专业能力和综合素质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遇到的挑战及解决方案</a:t>
            </a:r>
            <a:endParaRPr altLang="en-US" lang="zh-CN"/>
          </a:p>
        </p:txBody>
      </p:sp>
      <p:sp>
        <p:nvSpPr>
          <p:cNvPr id="10493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遇到的挑战：与团队成员沟通不畅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解决方案：加强沟通，定期召开会议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遇到的挑战：项目复杂度高，时间紧迫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解决方案：制定详细计划，合理分配时间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经验教训及改进方向</a:t>
            </a:r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经验教训：总结个人在工程造价行业中的经验教训，包括沟通技巧、团队协作、项目管理等方面。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改进方向：针对个人在工作中遇到的问题和不足，提出具体的改进方向和建议，包括提高专业技能、加强团队协作、优化项目管理等方面。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未来规划：根据个人在工程造价行业中的经验和教训，制定具体的未来发展规划和目标，包括提升个人能力、拓展业务领域、加强行业交流等方面。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总结：总结个人在工程造价行业中的经验教训和改进方向，强调未来发展规划和目标的重要性，为未来的工作和学习提供参考和借鉴。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行业问题及挑战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</a:t>
            </a:r>
            <a:endParaRPr altLang="en-US" lang="zh-CN"/>
          </a:p>
        </p:txBody>
      </p:sp>
      <p:sp>
        <p:nvSpPr>
          <p:cNvPr id="10494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价格战是市场竞争的主要手段之一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行业需要加强自律和规范，提高竞争力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工程造价行业竞争激烈，企业数量众多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行业门槛相对较低，导致竞争更加激烈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技术更新迅速</a:t>
            </a:r>
            <a:endParaRPr altLang="en-US" lang="zh-CN"/>
          </a:p>
        </p:txBody>
      </p:sp>
      <p:sp>
        <p:nvSpPr>
          <p:cNvPr id="10495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工程造价软件不断升级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新的技术不断涌现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行业标准不断提高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应对挑战需要不断学习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客户需求多样化</a:t>
            </a:r>
            <a:endParaRPr altLang="en-US" lang="zh-CN"/>
          </a:p>
        </p:txBody>
      </p:sp>
      <p:sp>
        <p:nvSpPr>
          <p:cNvPr id="10495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不同客户对工程造价的要求和标准不同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客户需求不断变化，需要不断调整和优化服务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客户需求涉及多个领域，需要跨专业合作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客户需求与行业发展趋势密切相关，需要关注市场动态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法律法规不断完善</a:t>
            </a:r>
            <a:endParaRPr altLang="en-US" lang="zh-CN"/>
          </a:p>
        </p:txBody>
      </p:sp>
      <p:sp>
        <p:nvSpPr>
          <p:cNvPr id="10496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工程造价行业法律法规的完善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行业监管力度的加强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法律法规对行业发展的推动作用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行业对法律法规的遵守和执行情况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未来展望及发展策略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提高技术水平，增强核心竞争力</a:t>
            </a:r>
            <a:endParaRPr altLang="en-US" lang="zh-CN"/>
          </a:p>
        </p:txBody>
      </p:sp>
      <p:sp>
        <p:nvSpPr>
          <p:cNvPr id="10497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掌握先进技术：不断学习和掌握工程造价领域的新技术和新方法，提高工作效率和质量。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培养专业人才：加强人才培养和引进，提高工程造价人员的专业素养和综合能力。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创新管理方式：探索新的管理方式和手段，提高工程造价管理的科学性和规范性。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拓展业务领域：积极拓展新的业务领域，扩大工程造价服务范围，提高市场竞争力。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加强人才培养，提升团队素质</a:t>
            </a:r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培养专业人才：加强工程造价专业人才的培训和教育，提高其专业技能和素质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建立激励机制：通过设立奖励制度、晋升机制等，激发员工的工作积极性和创造力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推动团队建设：加强团队协作和沟通，提高团队凝聚力和执行力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拓展业务领域：积极拓展新的业务领域，提高公司的竞争力和市场份额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拓展业务领域，实现多元化发展</a:t>
            </a:r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拓展业务领域：积极开拓新的业务领域，如新能源、环保、高科技等，以适应市场需求的变化。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实现多元化发展：通过多元化的发展策略，降低单一业务的风险，提高公司的整体竞争力。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加强人才培养：培养具备跨领域知识和技能的人才，为拓展业务领域和实现多元化发展提供人才保障。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创新发展模式：积极探索新的发展模式，如PPP、EPC等，以适应市场变化和客户需求。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加强行业合作，共同推动行业发展</a:t>
            </a:r>
            <a:endParaRPr altLang="en-US" lang="zh-CN"/>
          </a:p>
        </p:txBody>
      </p:sp>
      <p:sp>
        <p:nvSpPr>
          <p:cNvPr id="10499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建立合作机制：通过建立合作机制，加强行业间的沟通与协作，共同解决行业面临的问题。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行业合作的重要性：工程造价行业需要与其他相关行业进行合作，共同推动行业发展。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分享经验与资源：通过分享经验与资源，促进不同企业之间的合作，提高整个行业的竞争力。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推动行业标准制定：通过共同推动行业标准的制定，规范行业行为，提高行业的整体水平。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7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997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997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62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2023-12-17T17:32:24Z</dcterms:created>
  <dcterms:modified xsi:type="dcterms:W3CDTF">2023-12-17T17:32:24Z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c2dc25c5e4f2467f997855039c6b89e9_21</vt:lpwstr>
  </property>
</Properties>
</file>