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47" r:id="rId1"/>
    <p:sldMasterId id="2147487584" r:id="rId2"/>
  </p:sldMasterIdLst>
  <p:notesMasterIdLst>
    <p:notesMasterId r:id="rId3"/>
  </p:notesMasterIdLst>
  <p:sldIdLst>
    <p:sldId id="2023" r:id="rId4"/>
    <p:sldId id="2027" r:id="rId5"/>
    <p:sldId id="2031" r:id="rId6"/>
    <p:sldId id="2034" r:id="rId7"/>
    <p:sldId id="2037" r:id="rId8"/>
    <p:sldId id="2040" r:id="rId9"/>
    <p:sldId id="2043" r:id="rId10"/>
    <p:sldId id="2046" r:id="rId11"/>
    <p:sldId id="2049" r:id="rId12"/>
    <p:sldId id="2052" r:id="rId13"/>
    <p:sldId id="2055" r:id="rId14"/>
    <p:sldId id="2058" r:id="rId15"/>
    <p:sldId id="2061" r:id="rId16"/>
    <p:sldId id="2064" r:id="rId17"/>
    <p:sldId id="2067" r:id="rId18"/>
    <p:sldId id="2070" r:id="rId19"/>
    <p:sldId id="2073" r:id="rId20"/>
    <p:sldId id="2076" r:id="rId21"/>
    <p:sldId id="2079" r:id="rId22"/>
    <p:sldId id="2082" r:id="rId23"/>
    <p:sldId id="2085" r:id="rId24"/>
    <p:sldId id="2088" r:id="rId25"/>
    <p:sldId id="2091" r:id="rId26"/>
    <p:sldId id="2094" r:id="rId27"/>
    <p:sldId id="2097" r:id="rId28"/>
    <p:sldId id="210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48" r:id="rId1"/>
    <p:sldLayoutId id="2147487549" r:id="rId2"/>
    <p:sldLayoutId id="2147487550" r:id="rId3"/>
    <p:sldLayoutId id="2147487551" r:id="rId4"/>
    <p:sldLayoutId id="2147487552" r:id="rId5"/>
    <p:sldLayoutId id="2147487553" r:id="rId6"/>
    <p:sldLayoutId id="2147487554" r:id="rId7"/>
    <p:sldLayoutId id="2147487555" r:id="rId8"/>
    <p:sldLayoutId id="2147487556" r:id="rId9"/>
    <p:sldLayoutId id="2147487557" r:id="rId10"/>
    <p:sldLayoutId id="21474875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85" r:id="rId1"/>
    <p:sldLayoutId id="2147487586" r:id="rId2"/>
    <p:sldLayoutId id="2147487587" r:id="rId3"/>
    <p:sldLayoutId id="2147487588" r:id="rId4"/>
    <p:sldLayoutId id="2147487589" r:id="rId5"/>
    <p:sldLayoutId id="2147487590" r:id="rId6"/>
    <p:sldLayoutId id="2147487591" r:id="rId7"/>
    <p:sldLayoutId id="2147487592" r:id="rId8"/>
    <p:sldLayoutId id="2147487593" r:id="rId9"/>
    <p:sldLayoutId id="2147487594" r:id="rId10"/>
    <p:sldLayoutId id="214748759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2024年金融行业普惠金融服务拓展方案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普惠金融服务的现状和问题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拓展普惠金融服务的主要措施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拓展普惠金融服务的必要性和意义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拓展普惠金融服务的保障机制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拓展普惠金融服务的效果评估和改进建议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普惠金融服务的现状和问题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当前普惠金融服务覆盖情况</a:t>
            </a:r>
            <a:endParaRPr altLang="en-US" lang="zh-CN"/>
          </a:p>
        </p:txBody>
      </p:sp>
      <p:sp>
        <p:nvSpPr>
          <p:cNvPr id="10490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金融服务覆盖面：当前普惠金融服务已覆盖大部分地区，但仍存在部分地区金融服务空白。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服务深度：虽然金融服务覆盖面广，但服务深度不够，不能满足小微企业和低收入群体的需求。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服务质量：服务质量参差不齐，部分地区金融服务质量较差，客户体验不佳。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服务成本：普惠金融服务成本较高，导致部分地区金融服务价格较高，增加了客户负担。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当前普惠金融服务存在的问题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服务覆盖面有限，部分地区和群体仍得不到基本金融服务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服务质量和效率有待提高，存在一些服务不规范、不透明等问题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服务成本较高，导致一些弱势群体难以获得金融服务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金融服务产品不够丰富，难以满足多样化需求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普惠金融服务的需求和挑战</a:t>
            </a:r>
            <a:endParaRPr altLang="en-US" lang="zh-CN"/>
          </a:p>
        </p:txBody>
      </p:sp>
      <p:sp>
        <p:nvSpPr>
          <p:cNvPr id="1049150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需求：满足广大人民群众的金融需求，提供便捷、安全、高效的金融服务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挑战：如何平衡商业可持续性和普惠性，如何降低服务成本和提高服务覆盖面，如何防范金融风险和维护金融稳定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拓展普惠金融服务的必要性和意义</a:t>
            </a:r>
            <a:endParaRPr altLang="en-US" dirty="0" lang="zh-CN"/>
          </a:p>
        </p:txBody>
      </p:sp>
      <p:sp>
        <p:nvSpPr>
          <p:cNvPr id="1049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拓展普惠金融服务对金融行业的影响</a:t>
            </a:r>
            <a:endParaRPr altLang="en-US" lang="zh-CN"/>
          </a:p>
        </p:txBody>
      </p:sp>
      <p:sp>
        <p:nvSpPr>
          <p:cNvPr id="10492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优化金融行业结构：拓展普惠金融服务将促使金融行业更加注重客户需求和体验，创新金融产品和服务模式，优化金融行业结构和业务模式。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提升金融行业的社会责任：拓展普惠金融服务有助于金融行业更好地履行社会责任，为弱势群体提供金融服务，促进社会公平和稳定。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扩大金融行业规模：拓展普惠金融服务将扩大金融行业的服务范围和客户群体，增加市场份额和业务量，提高金融行业的整体规模和效益。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增强金融行业竞争力：拓展普惠金融服务将提高金融行业的服务质量和效率，增强客户黏性和忠诚度，提升金融行业的竞争力和市场地位。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拓展普惠金融服务对经济社会发展的意义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促进经济增长：普惠金融服务有助于扩大内需，推动实体经济发展，促进整体经济增长。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缩小贫富差距：通过提供金融服务机会，普惠金融可以帮助贫困和低收入群体增加收入，改善生活水平，从而缩小贫富差距。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推动金融业发展：普惠金融的发展将推动金融产品和服务的创新，提高金融业的服务质量和效率。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提升社会福利：普惠金融服务有助于提升社会福利，如通过提供小额贷款、保险等产品，帮助弱势群体解决生活困难。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拓展普惠金融服务对提升金融业竞争力的作用</a:t>
            </a:r>
            <a:endParaRPr altLang="en-US" lang="zh-CN"/>
          </a:p>
        </p:txBody>
      </p:sp>
      <p:sp>
        <p:nvSpPr>
          <p:cNvPr id="10493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拓展普惠金融服务能够扩大金融业的市场规模和客户基础，增加收入来源。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拓展普惠金融服务能够提升金融业的品牌形象和社会影响力，增强市场竞争力。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拓展普惠金融服务能够增强金融业的风险防控和合规管理能力，降低经营风险。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拓展普惠金融服务能够促进金融业的技术创新和产品升级，提升服务质量和效率。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拓展普惠金融服务的主要措施</a:t>
            </a:r>
            <a:endParaRPr altLang="en-US" dirty="0" lang="zh-CN"/>
          </a:p>
        </p:txBody>
      </p:sp>
      <p:sp>
        <p:nvSpPr>
          <p:cNvPr id="10494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创新普惠金融服务产品</a:t>
            </a:r>
            <a:endParaRPr altLang="en-US" lang="zh-CN"/>
          </a:p>
        </p:txBody>
      </p:sp>
      <p:sp>
        <p:nvSpPr>
          <p:cNvPr id="10495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创新金融产品：针对小微企业、农民、城镇低收入人群等提供定制化产品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优化服务流程：简化业务流程，提高服务效率，降低客户的时间成本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拓宽服务渠道：利用互联网、移动设备等渠道扩大服务覆盖面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降低服务成本：通过批量处理、数据分析等方式降低运营成本，从而降低产品价格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优化普惠金融服务流程</a:t>
            </a:r>
            <a:endParaRPr altLang="en-US" lang="zh-CN"/>
          </a:p>
        </p:txBody>
      </p:sp>
      <p:sp>
        <p:nvSpPr>
          <p:cNvPr id="10495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简化业务流程：减少不必要的环节，提高服务效率。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推广线上服务：利用互联网和移动设备提供便捷的金融服务。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加强跨部门协作：促进金融机构内部各部门间的信息共享与协同工作。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完善网点布局：合理规划金融机构网点分布，提高覆盖率。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提升普惠金融服务效率</a:t>
            </a:r>
            <a:endParaRPr altLang="en-US" lang="zh-CN"/>
          </a:p>
        </p:txBody>
      </p:sp>
      <p:sp>
        <p:nvSpPr>
          <p:cNvPr id="10496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利用金融科技手段，提高服务覆盖面和便捷性。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优化业务流程，降低服务成本，提高服务效率。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加强与政府、企业等合作，共同推动普惠金融服务创新。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建立完善的客户信息管理系统，提升客户体验和满意度。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加强普惠金融服务的风险控制</a:t>
            </a:r>
            <a:endParaRPr altLang="en-US" lang="zh-CN"/>
          </a:p>
        </p:txBody>
      </p:sp>
      <p:sp>
        <p:nvSpPr>
          <p:cNvPr id="10496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建立完善的风险评估体系，对客户进行全面风险评估。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加强内部控制，完善风险管理制度和流程。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引入先进的风险管理技术，提高风险识别和防范能力。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建立风险准备金制度，应对可能出现的风险事件。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拓展普惠金融服务的保障机制</a:t>
            </a:r>
            <a:endParaRPr altLang="en-US" dirty="0" lang="zh-CN"/>
          </a:p>
        </p:txBody>
      </p:sp>
      <p:sp>
        <p:nvSpPr>
          <p:cNvPr id="10497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完善相关法律法规和政策支持</a:t>
            </a:r>
            <a:endParaRPr altLang="en-US" lang="zh-CN"/>
          </a:p>
        </p:txBody>
      </p:sp>
      <p:sp>
        <p:nvSpPr>
          <p:cNvPr id="10498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制定普惠金融相关法律法规，明确金融机构的职责和义务，为普惠金融服务提供法律保障。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出台相关政策，如财政补贴、税收优惠等，鼓励金融机构加大对普惠金融服务的投入。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建立完善的监管机制，加强对普惠金融服务的监督和管理，确保金融机构合规开展业务。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加大对普惠金融服务的宣传力度，提高社会对普惠金融的认知度和接受度，促进普惠金融服务的普及和发展。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加强金融监管和行业自律</a:t>
            </a:r>
            <a:endParaRPr altLang="en-US" lang="zh-CN"/>
          </a:p>
        </p:txBody>
      </p:sp>
      <p:sp>
        <p:nvSpPr>
          <p:cNvPr id="10498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加强金融消费者权益保护，确保消费者合法权益得到保障。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强化风险防控意识，提高金融机构风险防范能力。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建立健全监管体系，加强对金融机构的监督和检查。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完善行业自律机制，规范金融机构行为，提高行业整体素质。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建立多元化的普惠金融服务主体</a:t>
            </a:r>
            <a:endParaRPr altLang="en-US" lang="zh-CN"/>
          </a:p>
        </p:txBody>
      </p:sp>
      <p:sp>
        <p:nvSpPr>
          <p:cNvPr id="10499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支持中小型金融机构发展，满足不同层次需求。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鼓励大型商业银行发挥带头作用，提供普惠金融服务。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引导保险公司、证券公司等非银行金融机构参与普惠金融服务。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鼓励民间资本进入普惠金融服务领域，提高服务质量和效率。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强化普惠金融服务的宣传和推广</a:t>
            </a:r>
            <a:endParaRPr altLang="en-US" lang="zh-CN"/>
          </a:p>
        </p:txBody>
      </p:sp>
      <p:sp>
        <p:nvSpPr>
          <p:cNvPr id="1049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利用数字技术，如社交媒体、搜索引擎等，提高宣传效果和覆盖面。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开展线上线下宣传活动，如金融知识讲座、金融服务展览等，增强公众对普惠金融的认知和理解。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与政府、企业、社区等合作，共同推广普惠金融服务，扩大服务覆盖面。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建立普惠金融服务宣传大使团队，邀请知名人士代言，提高社会影响力。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拓展普惠金融服务的效果评估和改进建议</a:t>
            </a:r>
            <a:endParaRPr altLang="en-US" dirty="0" lang="zh-CN"/>
          </a:p>
        </p:txBody>
      </p:sp>
      <p:sp>
        <p:nvSpPr>
          <p:cNvPr id="10500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建立普惠金融服务效果评估体系</a:t>
            </a:r>
            <a:endParaRPr altLang="en-US" lang="zh-CN"/>
          </a:p>
        </p:txBody>
      </p:sp>
      <p:sp>
        <p:nvSpPr>
          <p:cNvPr id="10501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评估指标：覆盖面、满意度、可持续性等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评估方法：调查问卷、数据分析、案例研究等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评估周期：每年至少一次，根据实际情况调整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改进建议：根据评估结果，针对性地优化服务内容和流程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对普惠金融服务进行定期评估和监测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评估指标：覆盖面、满意度、使用频率等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监测内容：服务流程、服务质量、客户反馈等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评估周期：每季度或半年进行一次评估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监测方式：利用大数据分析、客户调查等手段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根据评估结果调整和完善拓展方案</a:t>
            </a:r>
            <a:endParaRPr altLang="en-US" lang="zh-CN"/>
          </a:p>
        </p:txBody>
      </p:sp>
      <p:sp>
        <p:nvSpPr>
          <p:cNvPr id="10502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定期评估普惠金融服务拓展效果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收集客户反馈，了解服务需求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分析评估结果，找出问题与不足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调整和完善拓展方案，提高服务质量和效率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对未来普惠金融服务发展的改进建议</a:t>
            </a:r>
            <a:endParaRPr altLang="en-US" lang="zh-CN"/>
          </a:p>
        </p:txBody>
      </p:sp>
      <p:sp>
        <p:nvSpPr>
          <p:cNvPr id="10502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加强与政府、企业等各方的合作，共同推进普惠金融服务的发展。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建立完善的评估体系，定期对普惠金融服务进行评估，及时发现问题并改进。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加强金融科技创新，提高普惠金融服务的覆盖面和便利性。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注重人才培养和团队建设，提高普惠金融服务的质量和效率。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4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2024-01-05T05:35:06Z</dcterms:created>
  <dcterms:modified xsi:type="dcterms:W3CDTF">2024-01-05T05:35:06Z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beee0046d53a41c5b07d26ce04439d71_21</vt:lpwstr>
  </property>
</Properties>
</file>