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793" r:id="rId1"/>
    <p:sldMasterId id="2147484830" r:id="rId2"/>
  </p:sldMasterIdLst>
  <p:notesMasterIdLst>
    <p:notesMasterId r:id="rId3"/>
  </p:notesMasterIdLst>
  <p:sldIdLst>
    <p:sldId id="778" r:id="rId4"/>
    <p:sldId id="783" r:id="rId5"/>
    <p:sldId id="787" r:id="rId6"/>
    <p:sldId id="790" r:id="rId7"/>
    <p:sldId id="793" r:id="rId8"/>
    <p:sldId id="796" r:id="rId9"/>
    <p:sldId id="799" r:id="rId10"/>
    <p:sldId id="802" r:id="rId11"/>
    <p:sldId id="805" r:id="rId12"/>
    <p:sldId id="808" r:id="rId13"/>
    <p:sldId id="811" r:id="rId14"/>
    <p:sldId id="814" r:id="rId15"/>
    <p:sldId id="817" r:id="rId16"/>
    <p:sldId id="820" r:id="rId17"/>
    <p:sldId id="823" r:id="rId18"/>
    <p:sldId id="826" r:id="rId19"/>
    <p:sldId id="829" r:id="rId20"/>
    <p:sldId id="832" r:id="rId21"/>
    <p:sldId id="835" r:id="rId22"/>
    <p:sldId id="838" r:id="rId23"/>
    <p:sldId id="841" r:id="rId24"/>
    <p:sldId id="844" r:id="rId25"/>
    <p:sldId id="847" r:id="rId26"/>
    <p:sldId id="850" r:id="rId27"/>
    <p:sldId id="853" r:id="rId28"/>
    <p:sldId id="856" r:id="rId29"/>
    <p:sldId id="859" r:id="rId30"/>
    <p:sldId id="862" r:id="rId31"/>
    <p:sldId id="865" r:id="rId32"/>
    <p:sldId id="868" r:id="rId33"/>
    <p:sldId id="871" r:id="rId34"/>
    <p:sldId id="874" r:id="rId35"/>
    <p:sldId id="877" r:id="rId36"/>
    <p:sldId id="880" r:id="rId37"/>
    <p:sldId id="883" r:id="rId38"/>
    <p:sldId id="886" r:id="rId39"/>
    <p:sldId id="889" r:id="rId4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794" r:id="rId1"/>
    <p:sldLayoutId id="2147484795" r:id="rId2"/>
    <p:sldLayoutId id="2147484796" r:id="rId3"/>
    <p:sldLayoutId id="2147484797" r:id="rId4"/>
    <p:sldLayoutId id="2147484798" r:id="rId5"/>
    <p:sldLayoutId id="2147484799" r:id="rId6"/>
    <p:sldLayoutId id="2147484800" r:id="rId7"/>
    <p:sldLayoutId id="2147484801" r:id="rId8"/>
    <p:sldLayoutId id="2147484802" r:id="rId9"/>
    <p:sldLayoutId id="2147484803" r:id="rId10"/>
    <p:sldLayoutId id="214748480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831" r:id="rId1"/>
    <p:sldLayoutId id="2147484832" r:id="rId2"/>
    <p:sldLayoutId id="2147484833" r:id="rId3"/>
    <p:sldLayoutId id="2147484834" r:id="rId4"/>
    <p:sldLayoutId id="2147484835" r:id="rId5"/>
    <p:sldLayoutId id="2147484836" r:id="rId6"/>
    <p:sldLayoutId id="2147484837" r:id="rId7"/>
    <p:sldLayoutId id="2147484838" r:id="rId8"/>
    <p:sldLayoutId id="2147484839" r:id="rId9"/>
    <p:sldLayoutId id="2147484840" r:id="rId10"/>
    <p:sldLayoutId id="214748484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tags" Target="../tags/tag138.xml"/><Relationship Id="rId18" Type="http://schemas.openxmlformats.org/officeDocument/2006/relationships/tags" Target="../tags/tag139.xml"/><Relationship Id="rId19" Type="http://schemas.openxmlformats.org/officeDocument/2006/relationships/tags" Target="../tags/tag140.xml"/><Relationship Id="rId20" Type="http://schemas.openxmlformats.org/officeDocument/2006/relationships/tags" Target="../tags/tag141.xml"/><Relationship Id="rId21" Type="http://schemas.openxmlformats.org/officeDocument/2006/relationships/tags" Target="../tags/tag142.xml"/><Relationship Id="rId22" Type="http://schemas.openxmlformats.org/officeDocument/2006/relationships/tags" Target="../tags/tag143.xml"/><Relationship Id="rId23" Type="http://schemas.openxmlformats.org/officeDocument/2006/relationships/tags" Target="../tags/tag144.xml"/><Relationship Id="rId24" Type="http://schemas.openxmlformats.org/officeDocument/2006/relationships/tags" Target="../tags/tag145.xml"/><Relationship Id="rId25" Type="http://schemas.openxmlformats.org/officeDocument/2006/relationships/tags" Target="../tags/tag146.xml"/><Relationship Id="rId26" Type="http://schemas.openxmlformats.org/officeDocument/2006/relationships/tags" Target="../tags/tag147.xml"/><Relationship Id="rId27" Type="http://schemas.openxmlformats.org/officeDocument/2006/relationships/tags" Target="../tags/tag148.xml"/><Relationship Id="rId28" Type="http://schemas.openxmlformats.org/officeDocument/2006/relationships/tags" Target="../tags/tag149.xml"/><Relationship Id="rId29" Type="http://schemas.openxmlformats.org/officeDocument/2006/relationships/tags" Target="../tags/tag150.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tags" Target="../tags/tag163.xml"/><Relationship Id="rId14" Type="http://schemas.openxmlformats.org/officeDocument/2006/relationships/tags" Target="../tags/tag164.xml"/><Relationship Id="rId15" Type="http://schemas.openxmlformats.org/officeDocument/2006/relationships/tags" Target="../tags/tag165.xml"/><Relationship Id="rId16" Type="http://schemas.openxmlformats.org/officeDocument/2006/relationships/tags" Target="../tags/tag166.xml"/><Relationship Id="rId17" Type="http://schemas.openxmlformats.org/officeDocument/2006/relationships/tags" Target="../tags/tag167.xml"/><Relationship Id="rId18" Type="http://schemas.openxmlformats.org/officeDocument/2006/relationships/tags" Target="../tags/tag168.xml"/><Relationship Id="rId19" Type="http://schemas.openxmlformats.org/officeDocument/2006/relationships/tags" Target="../tags/tag169.xml"/><Relationship Id="rId20" Type="http://schemas.openxmlformats.org/officeDocument/2006/relationships/tags" Target="../tags/tag170.xml"/><Relationship Id="rId21" Type="http://schemas.openxmlformats.org/officeDocument/2006/relationships/tags" Target="../tags/tag171.xml"/><Relationship Id="rId22" Type="http://schemas.openxmlformats.org/officeDocument/2006/relationships/tags" Target="../tags/tag172.xml"/><Relationship Id="rId23" Type="http://schemas.openxmlformats.org/officeDocument/2006/relationships/tags" Target="../tags/tag173.xml"/><Relationship Id="rId24" Type="http://schemas.openxmlformats.org/officeDocument/2006/relationships/tags" Target="../tags/tag174.xml"/><Relationship Id="rId25" Type="http://schemas.openxmlformats.org/officeDocument/2006/relationships/tags" Target="../tags/tag175.xml"/><Relationship Id="rId26" Type="http://schemas.openxmlformats.org/officeDocument/2006/relationships/tags" Target="../tags/tag176.xml"/><Relationship Id="rId27" Type="http://schemas.openxmlformats.org/officeDocument/2006/relationships/tags" Target="../tags/tag177.xml"/><Relationship Id="rId28" Type="http://schemas.openxmlformats.org/officeDocument/2006/relationships/tags" Target="../tags/tag178.xml"/><Relationship Id="rId29" Type="http://schemas.openxmlformats.org/officeDocument/2006/relationships/tags" Target="../tags/tag179.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tags" Target="../tags/tag196.xml"/><Relationship Id="rId18" Type="http://schemas.openxmlformats.org/officeDocument/2006/relationships/tags" Target="../tags/tag197.xml"/><Relationship Id="rId1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tags" Target="../tags/tag225.xml"/><Relationship Id="rId14" Type="http://schemas.openxmlformats.org/officeDocument/2006/relationships/tags" Target="../tags/tag226.xml"/><Relationship Id="rId15" Type="http://schemas.openxmlformats.org/officeDocument/2006/relationships/tags" Target="../tags/tag227.xml"/><Relationship Id="rId16" Type="http://schemas.openxmlformats.org/officeDocument/2006/relationships/tags" Target="../tags/tag228.xml"/><Relationship Id="rId17" Type="http://schemas.openxmlformats.org/officeDocument/2006/relationships/tags" Target="../tags/tag229.xml"/><Relationship Id="rId18" Type="http://schemas.openxmlformats.org/officeDocument/2006/relationships/tags" Target="../tags/tag230.xml"/><Relationship Id="rId19" Type="http://schemas.openxmlformats.org/officeDocument/2006/relationships/tags" Target="../tags/tag231.xml"/><Relationship Id="rId20" Type="http://schemas.openxmlformats.org/officeDocument/2006/relationships/tags" Target="../tags/tag232.xml"/><Relationship Id="rId21" Type="http://schemas.openxmlformats.org/officeDocument/2006/relationships/tags" Target="../tags/tag233.xml"/><Relationship Id="rId22" Type="http://schemas.openxmlformats.org/officeDocument/2006/relationships/tags" Target="../tags/tag234.xml"/><Relationship Id="rId23" Type="http://schemas.openxmlformats.org/officeDocument/2006/relationships/tags" Target="../tags/tag235.xml"/><Relationship Id="rId24" Type="http://schemas.openxmlformats.org/officeDocument/2006/relationships/tags" Target="../tags/tag236.xml"/><Relationship Id="rId25" Type="http://schemas.openxmlformats.org/officeDocument/2006/relationships/tags" Target="../tags/tag237.xml"/><Relationship Id="rId26" Type="http://schemas.openxmlformats.org/officeDocument/2006/relationships/tags" Target="../tags/tag238.xml"/><Relationship Id="rId27" Type="http://schemas.openxmlformats.org/officeDocument/2006/relationships/tags" Target="../tags/tag239.xml"/><Relationship Id="rId28" Type="http://schemas.openxmlformats.org/officeDocument/2006/relationships/tags" Target="../tags/tag240.xml"/><Relationship Id="rId29" Type="http://schemas.openxmlformats.org/officeDocument/2006/relationships/tags" Target="../tags/tag241.xml"/><Relationship Id="rId30" Type="http://schemas.openxmlformats.org/officeDocument/2006/relationships/tags" Target="../tags/tag242.xml"/><Relationship Id="rId3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tags" Target="../tags/tag270.xml"/><Relationship Id="rId14" Type="http://schemas.openxmlformats.org/officeDocument/2006/relationships/tags" Target="../tags/tag271.xml"/><Relationship Id="rId15" Type="http://schemas.openxmlformats.org/officeDocument/2006/relationships/tags" Target="../tags/tag272.xml"/><Relationship Id="rId16" Type="http://schemas.openxmlformats.org/officeDocument/2006/relationships/tags" Target="../tags/tag273.xml"/><Relationship Id="rId17" Type="http://schemas.openxmlformats.org/officeDocument/2006/relationships/tags" Target="../tags/tag274.xml"/><Relationship Id="rId18" Type="http://schemas.openxmlformats.org/officeDocument/2006/relationships/tags" Target="../tags/tag275.xml"/><Relationship Id="rId19" Type="http://schemas.openxmlformats.org/officeDocument/2006/relationships/tags" Target="../tags/tag276.xml"/><Relationship Id="rId20" Type="http://schemas.openxmlformats.org/officeDocument/2006/relationships/tags" Target="../tags/tag277.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tags" Target="../tags/tag333.xml"/><Relationship Id="rId18" Type="http://schemas.openxmlformats.org/officeDocument/2006/relationships/tags" Target="../tags/tag334.xml"/><Relationship Id="rId19" Type="http://schemas.openxmlformats.org/officeDocument/2006/relationships/tags" Target="../tags/tag335.xml"/><Relationship Id="rId20" Type="http://schemas.openxmlformats.org/officeDocument/2006/relationships/tags" Target="../tags/tag336.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tags" Target="../tags/tag361.xml"/><Relationship Id="rId14" Type="http://schemas.openxmlformats.org/officeDocument/2006/relationships/tags" Target="../tags/tag362.xml"/><Relationship Id="rId15" Type="http://schemas.openxmlformats.org/officeDocument/2006/relationships/tags" Target="../tags/tag363.xml"/><Relationship Id="rId16" Type="http://schemas.openxmlformats.org/officeDocument/2006/relationships/tags" Target="../tags/tag364.xml"/><Relationship Id="rId17" Type="http://schemas.openxmlformats.org/officeDocument/2006/relationships/tags" Target="../tags/tag365.xml"/><Relationship Id="rId18" Type="http://schemas.openxmlformats.org/officeDocument/2006/relationships/tags" Target="../tags/tag366.xml"/><Relationship Id="rId19" Type="http://schemas.openxmlformats.org/officeDocument/2006/relationships/tags" Target="../tags/tag367.xml"/><Relationship Id="rId20" Type="http://schemas.openxmlformats.org/officeDocument/2006/relationships/tags" Target="../tags/tag368.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tags" Target="../tags/tag384.xml"/><Relationship Id="rId10" Type="http://schemas.openxmlformats.org/officeDocument/2006/relationships/tags" Target="../tags/tag385.xml"/><Relationship Id="rId11" Type="http://schemas.openxmlformats.org/officeDocument/2006/relationships/tags" Target="../tags/tag386.xml"/><Relationship Id="rId12" Type="http://schemas.openxmlformats.org/officeDocument/2006/relationships/tags" Target="../tags/tag387.xml"/><Relationship Id="rId13" Type="http://schemas.openxmlformats.org/officeDocument/2006/relationships/tags" Target="../tags/tag388.xml"/><Relationship Id="rId14" Type="http://schemas.openxmlformats.org/officeDocument/2006/relationships/tags" Target="../tags/tag389.xml"/><Relationship Id="rId15" Type="http://schemas.openxmlformats.org/officeDocument/2006/relationships/tags" Target="../tags/tag390.xml"/><Relationship Id="rId16" Type="http://schemas.openxmlformats.org/officeDocument/2006/relationships/tags" Target="../tags/tag391.xml"/><Relationship Id="rId17" Type="http://schemas.openxmlformats.org/officeDocument/2006/relationships/tags" Target="../tags/tag392.xml"/><Relationship Id="rId18" Type="http://schemas.openxmlformats.org/officeDocument/2006/relationships/tags" Target="../tags/tag393.xml"/><Relationship Id="rId19" Type="http://schemas.openxmlformats.org/officeDocument/2006/relationships/tags" Target="../tags/tag394.xml"/><Relationship Id="rId20" Type="http://schemas.openxmlformats.org/officeDocument/2006/relationships/tags" Target="../tags/tag395.xml"/><Relationship Id="rId21" Type="http://schemas.openxmlformats.org/officeDocument/2006/relationships/tags" Target="../tags/tag396.xml"/><Relationship Id="rId22" Type="http://schemas.openxmlformats.org/officeDocument/2006/relationships/tags" Target="../tags/tag397.xml"/><Relationship Id="rId23" Type="http://schemas.openxmlformats.org/officeDocument/2006/relationships/tags" Target="../tags/tag398.xml"/><Relationship Id="rId24" Type="http://schemas.openxmlformats.org/officeDocument/2006/relationships/tags" Target="../tags/tag399.xml"/><Relationship Id="rId25" Type="http://schemas.openxmlformats.org/officeDocument/2006/relationships/tags" Target="../tags/tag400.xml"/><Relationship Id="rId26" Type="http://schemas.openxmlformats.org/officeDocument/2006/relationships/tags" Target="../tags/tag401.xml"/><Relationship Id="rId27" Type="http://schemas.openxmlformats.org/officeDocument/2006/relationships/tags" Target="../tags/tag402.xml"/><Relationship Id="rId28" Type="http://schemas.openxmlformats.org/officeDocument/2006/relationships/tags" Target="../tags/tag403.xml"/><Relationship Id="rId29" Type="http://schemas.openxmlformats.org/officeDocument/2006/relationships/tags" Target="../tags/tag404.xml"/><Relationship Id="rId30"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tags" Target="../tags/tag408.xml"/><Relationship Id="rId5" Type="http://schemas.openxmlformats.org/officeDocument/2006/relationships/tags" Target="../tags/tag409.xml"/><Relationship Id="rId6" Type="http://schemas.openxmlformats.org/officeDocument/2006/relationships/tags" Target="../tags/tag410.xml"/><Relationship Id="rId7" Type="http://schemas.openxmlformats.org/officeDocument/2006/relationships/tags" Target="../tags/tag411.xml"/><Relationship Id="rId8" Type="http://schemas.openxmlformats.org/officeDocument/2006/relationships/tags" Target="../tags/tag412.xml"/><Relationship Id="rId9" Type="http://schemas.openxmlformats.org/officeDocument/2006/relationships/tags" Target="../tags/tag413.xml"/><Relationship Id="rId10" Type="http://schemas.openxmlformats.org/officeDocument/2006/relationships/tags" Target="../tags/tag414.xml"/><Relationship Id="rId11" Type="http://schemas.openxmlformats.org/officeDocument/2006/relationships/tags" Target="../tags/tag415.xml"/><Relationship Id="rId12" Type="http://schemas.openxmlformats.org/officeDocument/2006/relationships/tags" Target="../tags/tag416.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7.xml"/><Relationship Id="rId2" Type="http://schemas.openxmlformats.org/officeDocument/2006/relationships/tags" Target="../tags/tag418.xml"/><Relationship Id="rId3" Type="http://schemas.openxmlformats.org/officeDocument/2006/relationships/tags" Target="../tags/tag419.xml"/><Relationship Id="rId4" Type="http://schemas.openxmlformats.org/officeDocument/2006/relationships/tags" Target="../tags/tag420.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tags" Target="../tags/tag440.xml"/><Relationship Id="rId2" Type="http://schemas.openxmlformats.org/officeDocument/2006/relationships/tags" Target="../tags/tag441.xml"/><Relationship Id="rId3" Type="http://schemas.openxmlformats.org/officeDocument/2006/relationships/tags" Target="../tags/tag442.xml"/><Relationship Id="rId4" Type="http://schemas.openxmlformats.org/officeDocument/2006/relationships/tags" Target="../tags/tag443.xml"/><Relationship Id="rId5" Type="http://schemas.openxmlformats.org/officeDocument/2006/relationships/tags" Target="../tags/tag444.xml"/><Relationship Id="rId6" Type="http://schemas.openxmlformats.org/officeDocument/2006/relationships/tags" Target="../tags/tag445.xml"/><Relationship Id="rId7" Type="http://schemas.openxmlformats.org/officeDocument/2006/relationships/tags" Target="../tags/tag446.xml"/><Relationship Id="rId8" Type="http://schemas.openxmlformats.org/officeDocument/2006/relationships/tags" Target="../tags/tag447.xml"/><Relationship Id="rId9" Type="http://schemas.openxmlformats.org/officeDocument/2006/relationships/tags" Target="../tags/tag448.xml"/><Relationship Id="rId10" Type="http://schemas.openxmlformats.org/officeDocument/2006/relationships/tags" Target="../tags/tag449.xml"/><Relationship Id="rId11" Type="http://schemas.openxmlformats.org/officeDocument/2006/relationships/tags" Target="../tags/tag450.xml"/><Relationship Id="rId12" Type="http://schemas.openxmlformats.org/officeDocument/2006/relationships/tags" Target="../tags/tag451.xml"/><Relationship Id="rId13" Type="http://schemas.openxmlformats.org/officeDocument/2006/relationships/tags" Target="../tags/tag452.xml"/><Relationship Id="rId14" Type="http://schemas.openxmlformats.org/officeDocument/2006/relationships/tags" Target="../tags/tag453.xml"/><Relationship Id="rId15" Type="http://schemas.openxmlformats.org/officeDocument/2006/relationships/tags" Target="../tags/tag454.xml"/><Relationship Id="rId16" Type="http://schemas.openxmlformats.org/officeDocument/2006/relationships/tags" Target="../tags/tag455.xml"/><Relationship Id="rId17" Type="http://schemas.openxmlformats.org/officeDocument/2006/relationships/tags" Target="../tags/tag456.xml"/><Relationship Id="rId18" Type="http://schemas.openxmlformats.org/officeDocument/2006/relationships/tags" Target="../tags/tag457.xml"/><Relationship Id="rId19" Type="http://schemas.openxmlformats.org/officeDocument/2006/relationships/tags" Target="../tags/tag458.xml"/><Relationship Id="rId20" Type="http://schemas.openxmlformats.org/officeDocument/2006/relationships/tags" Target="../tags/tag459.xml"/><Relationship Id="rId2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tags" Target="../tags/tag460.xml"/><Relationship Id="rId2" Type="http://schemas.openxmlformats.org/officeDocument/2006/relationships/tags" Target="../tags/tag461.xml"/><Relationship Id="rId3" Type="http://schemas.openxmlformats.org/officeDocument/2006/relationships/tags" Target="../tags/tag462.xml"/><Relationship Id="rId4" Type="http://schemas.openxmlformats.org/officeDocument/2006/relationships/tags" Target="../tags/tag463.xml"/><Relationship Id="rId5"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464.xml"/><Relationship Id="rId2" Type="http://schemas.openxmlformats.org/officeDocument/2006/relationships/tags" Target="../tags/tag465.xml"/><Relationship Id="rId3" Type="http://schemas.openxmlformats.org/officeDocument/2006/relationships/tags" Target="../tags/tag466.xml"/><Relationship Id="rId4" Type="http://schemas.openxmlformats.org/officeDocument/2006/relationships/tags" Target="../tags/tag467.xml"/><Relationship Id="rId5"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tags" Target="../tags/tag468.xml"/><Relationship Id="rId2" Type="http://schemas.openxmlformats.org/officeDocument/2006/relationships/tags" Target="../tags/tag469.xml"/><Relationship Id="rId3" Type="http://schemas.openxmlformats.org/officeDocument/2006/relationships/tags" Target="../tags/tag47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
            </a:r>
            <a:endParaRPr altLang="en-US" lang="zh-CN"/>
          </a:p>
        </p:txBody>
      </p:sp>
      <p:sp>
        <p:nvSpPr>
          <p:cNvPr id="1048652" name="标题 7"/>
          <p:cNvSpPr>
            <a:spLocks noGrp="1"/>
          </p:cNvSpPr>
          <p:nvPr>
            <p:ph type="title" idx="9"/>
            <p:custDataLst>
              <p:tags r:id="rId3"/>
            </p:custDataLst>
          </p:nvPr>
        </p:nvSpPr>
        <p:spPr/>
        <p:txBody>
          <a:bodyPr>
            <a:normAutofit fontScale="90000"/>
          </a:bodyPr>
          <a:p>
            <a:r>
              <a:rPr altLang="en-US" lang="zh-CN"/>
              <a:t>机器学习技术在客户关系管理中的智能应用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机器学习技术的概述</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客户关系管理的重要性</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机器学习技术在客户关系管理中的优势</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机器学习技术在客户关系管理中的应用</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lnSpcReduction="20000"/>
          </a:bodyPr>
          <a:p>
            <a:r>
              <a:rPr altLang="en-US" b="1" dirty="0" sz="2000" lang="zh-CN" spc="300">
                <a:latin typeface="+mj-ea"/>
                <a:ea typeface="+mj-ea"/>
                <a:cs typeface="微软雅黑" panose="020B0503020204020204" pitchFamily="34" charset="-122"/>
              </a:rPr>
              <a:t>机器学习技术在客户关系管理中的挑战与应对策略</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机器学习技术的概述</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机器学习技术的定义</a:t>
            </a:r>
            <a:endParaRPr altLang="en-US" lang="zh-CN"/>
          </a:p>
        </p:txBody>
      </p:sp>
      <p:sp>
        <p:nvSpPr>
          <p:cNvPr id="104902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机器学习是一种人工智能技术</a:t>
            </a:r>
            <a:endParaRPr altLang="en-US" dirty="0" sz="1200" lang="zh-CN" spc="150">
              <a:solidFill>
                <a:schemeClr val="tx1">
                  <a:lumMod val="65000"/>
                  <a:lumOff val="35000"/>
                </a:schemeClr>
              </a:solidFill>
              <a:latin typeface="+mn-ea"/>
              <a:sym typeface="+mn-ea"/>
            </a:endParaRPr>
          </a:p>
        </p:txBody>
      </p:sp>
      <p:sp>
        <p:nvSpPr>
          <p:cNvPr id="104906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机器学习技术可以应用于各种领域</a:t>
            </a:r>
            <a:endParaRPr altLang="en-US" dirty="0" sz="1200" lang="zh-CN" spc="150">
              <a:solidFill>
                <a:schemeClr val="tx1">
                  <a:lumMod val="65000"/>
                  <a:lumOff val="35000"/>
                </a:schemeClr>
              </a:solidFill>
              <a:latin typeface="+mn-ea"/>
              <a:sym typeface="+mn-ea"/>
            </a:endParaRPr>
          </a:p>
        </p:txBody>
      </p:sp>
      <p:sp>
        <p:nvSpPr>
          <p:cNvPr id="104906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无需明确编程即可实现自动化决策</a:t>
            </a:r>
            <a:endParaRPr altLang="en-US" dirty="0" sz="1200" lang="zh-CN" spc="150">
              <a:solidFill>
                <a:schemeClr val="tx1">
                  <a:lumMod val="65000"/>
                  <a:lumOff val="35000"/>
                </a:schemeClr>
              </a:solidFill>
              <a:latin typeface="+mn-ea"/>
              <a:sym typeface="+mn-ea"/>
            </a:endParaRPr>
          </a:p>
        </p:txBody>
      </p:sp>
      <p:sp>
        <p:nvSpPr>
          <p:cNvPr id="104906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通过训练模型学习数据中的规律和模式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4" name="标题 2"/>
          <p:cNvSpPr>
            <a:spLocks noGrp="1"/>
          </p:cNvSpPr>
          <p:nvPr>
            <p:ph type="title" idx="2"/>
          </p:nvPr>
        </p:nvSpPr>
        <p:spPr/>
        <p:txBody>
          <a:bodyPr/>
          <a:p>
            <a:r>
              <a:rPr altLang="en-US" lang="zh-CN"/>
              <a:t>机器学习技术的发展历程</a:t>
            </a:r>
            <a:endParaRPr altLang="en-US" lang="zh-CN"/>
          </a:p>
        </p:txBody>
      </p:sp>
      <p:sp>
        <p:nvSpPr>
          <p:cNvPr id="104910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4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机器学习技术的定义和概念</a:t>
            </a:r>
            <a:endParaRPr altLang="en-US" dirty="0" sz="1200" lang="zh-CN" spc="150">
              <a:solidFill>
                <a:schemeClr val="tx1">
                  <a:lumMod val="65000"/>
                  <a:lumOff val="35000"/>
                </a:schemeClr>
              </a:solidFill>
              <a:latin typeface="+mn-ea"/>
              <a:sym typeface="+mn-ea"/>
            </a:endParaRPr>
          </a:p>
        </p:txBody>
      </p:sp>
      <p:sp>
        <p:nvSpPr>
          <p:cNvPr id="104914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机器学习技术的应用场景和优势</a:t>
            </a:r>
            <a:endParaRPr altLang="en-US" dirty="0" sz="1200" lang="zh-CN" spc="150">
              <a:solidFill>
                <a:schemeClr val="tx1">
                  <a:lumMod val="65000"/>
                  <a:lumOff val="35000"/>
                </a:schemeClr>
              </a:solidFill>
              <a:latin typeface="+mn-ea"/>
              <a:sym typeface="+mn-ea"/>
            </a:endParaRPr>
          </a:p>
        </p:txBody>
      </p:sp>
      <p:sp>
        <p:nvSpPr>
          <p:cNvPr id="104914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机器学习技术的分类和算法</a:t>
            </a:r>
            <a:endParaRPr altLang="en-US" dirty="0" sz="1200" lang="zh-CN" spc="150">
              <a:solidFill>
                <a:schemeClr val="tx1">
                  <a:lumMod val="65000"/>
                  <a:lumOff val="35000"/>
                </a:schemeClr>
              </a:solidFill>
              <a:latin typeface="+mn-ea"/>
              <a:sym typeface="+mn-ea"/>
            </a:endParaRPr>
          </a:p>
        </p:txBody>
      </p:sp>
      <p:sp>
        <p:nvSpPr>
          <p:cNvPr id="104914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机器学习技术的发展历程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8" name="标题 2"/>
          <p:cNvSpPr>
            <a:spLocks noGrp="1"/>
          </p:cNvSpPr>
          <p:nvPr>
            <p:ph type="title" idx="2"/>
          </p:nvPr>
        </p:nvSpPr>
        <p:spPr/>
        <p:txBody>
          <a:bodyPr/>
          <a:p>
            <a:r>
              <a:rPr altLang="en-US" lang="zh-CN"/>
              <a:t>机器学习技术的应用领域</a:t>
            </a:r>
            <a:endParaRPr altLang="en-US" lang="zh-CN"/>
          </a:p>
        </p:txBody>
      </p:sp>
      <p:sp>
        <p:nvSpPr>
          <p:cNvPr id="1049190" name="任意多边形: 形状 2"/>
          <p:cNvSpPr/>
          <p:nvPr>
            <p:custDataLst>
              <p:tags r:id="rId1"/>
            </p:custDataLst>
          </p:nvPr>
        </p:nvSpPr>
        <p:spPr>
          <a:xfrm rot="10800000">
            <a:off x="711775"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2" name="矩形 4"/>
          <p:cNvSpPr/>
          <p:nvPr>
            <p:custDataLst>
              <p:tags r:id="rId2"/>
            </p:custDataLst>
          </p:nvPr>
        </p:nvSpPr>
        <p:spPr>
          <a:xfrm>
            <a:off x="622352" y="4365314"/>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4" name="文本框 5"/>
          <p:cNvSpPr txBox="1"/>
          <p:nvPr>
            <p:custDataLst>
              <p:tags r:id="rId3"/>
            </p:custDataLst>
          </p:nvPr>
        </p:nvSpPr>
        <p:spPr>
          <a:xfrm>
            <a:off x="920429" y="4321553"/>
            <a:ext cx="3036275" cy="1260410"/>
          </a:xfrm>
          <a:prstGeom prst="rect"/>
          <a:noFill/>
        </p:spPr>
        <p:txBody>
          <a:bodyPr anchor="t" anchorCtr="0" bIns="46800" lIns="90000" rIns="90000" rtlCol="0" tIns="46800" vert="horz" wrap="square">
            <a:normAutofit fontScale="95556"/>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rPr>
              <a:t>推荐系统：通过机器学习技术分析用户行为和兴趣，为用户推荐相关内容和服务</a:t>
            </a:r>
            <a:endParaRPr altLang="en-US" dirty="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196" name="任意多边形: 形状 56"/>
          <p:cNvSpPr/>
          <p:nvPr>
            <p:custDataLst>
              <p:tags r:id="rId4"/>
            </p:custDataLst>
          </p:nvPr>
        </p:nvSpPr>
        <p:spPr>
          <a:xfrm rot="10800000">
            <a:off x="4418066"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98" name="矩形 57"/>
          <p:cNvSpPr/>
          <p:nvPr>
            <p:custDataLst>
              <p:tags r:id="rId5"/>
            </p:custDataLst>
          </p:nvPr>
        </p:nvSpPr>
        <p:spPr>
          <a:xfrm>
            <a:off x="4328643" y="4365314"/>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0" name="文本框 58"/>
          <p:cNvSpPr txBox="1"/>
          <p:nvPr>
            <p:custDataLst>
              <p:tags r:id="rId6"/>
            </p:custDataLst>
          </p:nvPr>
        </p:nvSpPr>
        <p:spPr>
          <a:xfrm>
            <a:off x="4626719" y="4321553"/>
            <a:ext cx="3036275" cy="1260410"/>
          </a:xfrm>
          <a:prstGeom prst="rect"/>
          <a:noFill/>
        </p:spPr>
        <p:txBody>
          <a:bodyPr anchor="t" anchorCtr="0" bIns="46800" lIns="90000" rIns="90000" rtlCol="0" tIns="46800" vert="horz" wrap="square">
            <a:normAutofit fontScale="100000" lnSpcReduction="20000"/>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pitchFamily="34" charset="-122"/>
                <a:sym typeface="+mn-ea"/>
              </a:rPr>
              <a:t>智能客服：利用机器学习技术实现智能问答、情感分析等功能，提高客户服务效率和质量</a:t>
            </a:r>
            <a:endParaRPr altLang="en-US" dirty="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02" name="任意多边形: 形状 60"/>
          <p:cNvSpPr/>
          <p:nvPr>
            <p:custDataLst>
              <p:tags r:id="rId7"/>
            </p:custDataLst>
          </p:nvPr>
        </p:nvSpPr>
        <p:spPr>
          <a:xfrm rot="10800000">
            <a:off x="8123723" y="400572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04" name="矩形 61"/>
          <p:cNvSpPr/>
          <p:nvPr>
            <p:custDataLst>
              <p:tags r:id="rId8"/>
            </p:custDataLst>
          </p:nvPr>
        </p:nvSpPr>
        <p:spPr>
          <a:xfrm>
            <a:off x="8034934" y="4365314"/>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6" name="文本框 62"/>
          <p:cNvSpPr txBox="1"/>
          <p:nvPr>
            <p:custDataLst>
              <p:tags r:id="rId9"/>
            </p:custDataLst>
          </p:nvPr>
        </p:nvSpPr>
        <p:spPr>
          <a:xfrm>
            <a:off x="8333010" y="4321553"/>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pitchFamily="34" charset="-122"/>
                <a:sym typeface="+mn-ea"/>
              </a:rPr>
              <a:t>自动驾驶：通过机器学习技术实现车辆自主驾驶，提高交通效率和安全性</a:t>
            </a:r>
            <a:endParaRPr altLang="en-US" dirty="0" sz="16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208" name="任意多边形: 形状 64"/>
          <p:cNvSpPr/>
          <p:nvPr>
            <p:custDataLst>
              <p:tags r:id="rId10"/>
            </p:custDataLst>
          </p:nvPr>
        </p:nvSpPr>
        <p:spPr>
          <a:xfrm rot="10800000">
            <a:off x="697189"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10" name="矩形 65"/>
          <p:cNvSpPr/>
          <p:nvPr>
            <p:custDataLst>
              <p:tags r:id="rId11"/>
            </p:custDataLst>
          </p:nvPr>
        </p:nvSpPr>
        <p:spPr>
          <a:xfrm>
            <a:off x="608400" y="1864645"/>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2" name="文本框 66"/>
          <p:cNvSpPr txBox="1"/>
          <p:nvPr>
            <p:custDataLst>
              <p:tags r:id="rId12"/>
            </p:custDataLst>
          </p:nvPr>
        </p:nvSpPr>
        <p:spPr>
          <a:xfrm>
            <a:off x="906476" y="1820885"/>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lt1">
                    <a:lumMod val="100000"/>
                  </a:schemeClr>
                </a:solidFill>
                <a:latin typeface="Arial" panose="02080604020202020204" pitchFamily="34" charset="0"/>
                <a:ea typeface="微软雅黑" panose="020B0503020204020204" pitchFamily="34" charset="-122"/>
                <a:sym typeface="+mn-ea"/>
              </a:rPr>
              <a:t>自然语言处理：利用机器学习技术对文本进行分析、理解和生成</a:t>
            </a:r>
            <a:endParaRPr altLang="en-US" dirty="0" sz="16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14" name="任意多边形: 形状 68"/>
          <p:cNvSpPr/>
          <p:nvPr>
            <p:custDataLst>
              <p:tags r:id="rId13"/>
            </p:custDataLst>
          </p:nvPr>
        </p:nvSpPr>
        <p:spPr>
          <a:xfrm rot="10800000">
            <a:off x="4403479"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16" name="矩形 69"/>
          <p:cNvSpPr/>
          <p:nvPr>
            <p:custDataLst>
              <p:tags r:id="rId14"/>
            </p:custDataLst>
          </p:nvPr>
        </p:nvSpPr>
        <p:spPr>
          <a:xfrm>
            <a:off x="4314057" y="1864645"/>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8" name="文本框 70"/>
          <p:cNvSpPr txBox="1"/>
          <p:nvPr>
            <p:custDataLst>
              <p:tags r:id="rId15"/>
            </p:custDataLst>
          </p:nvPr>
        </p:nvSpPr>
        <p:spPr>
          <a:xfrm>
            <a:off x="4612133" y="1820885"/>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pitchFamily="34" charset="-122"/>
                <a:sym typeface="+mn-ea"/>
              </a:rPr>
              <a:t>计算机视觉：通过机器学习技术实现图像识别、目标检测和人脸识别等功能</a:t>
            </a:r>
            <a:endParaRPr altLang="en-US" dirty="0" sz="16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220" name="任意多边形: 形状 72"/>
          <p:cNvSpPr/>
          <p:nvPr>
            <p:custDataLst>
              <p:tags r:id="rId16"/>
            </p:custDataLst>
          </p:nvPr>
        </p:nvSpPr>
        <p:spPr>
          <a:xfrm rot="10800000">
            <a:off x="8109770" y="150568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22" name="矩形 73"/>
          <p:cNvSpPr/>
          <p:nvPr>
            <p:custDataLst>
              <p:tags r:id="rId17"/>
            </p:custDataLst>
          </p:nvPr>
        </p:nvSpPr>
        <p:spPr>
          <a:xfrm>
            <a:off x="8020347" y="1864645"/>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文本框 74"/>
          <p:cNvSpPr txBox="1"/>
          <p:nvPr>
            <p:custDataLst>
              <p:tags r:id="rId18"/>
            </p:custDataLst>
          </p:nvPr>
        </p:nvSpPr>
        <p:spPr>
          <a:xfrm>
            <a:off x="8318424" y="1820885"/>
            <a:ext cx="3036275" cy="1260410"/>
          </a:xfrm>
          <a:prstGeom prst="rect"/>
          <a:noFill/>
        </p:spPr>
        <p:txBody>
          <a:bodyPr anchor="t" anchorCtr="0" bIns="46800" lIns="90000" rIns="90000" rtlCol="0" tIns="46800" vert="horz" wrap="square">
            <a:normAutofit fontScale="95556"/>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pitchFamily="34" charset="-122"/>
                <a:sym typeface="+mn-ea"/>
              </a:rPr>
              <a:t>语音识别：利用机器学习技术将语音转换为文本，实现语音助手、语音搜索等功能</a:t>
            </a:r>
            <a:endParaRPr altLang="en-US" dirty="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64"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266" name="标题 4"/>
          <p:cNvSpPr>
            <a:spLocks noGrp="1"/>
          </p:cNvSpPr>
          <p:nvPr>
            <p:ph type="title" idx="1"/>
            <p:custDataLst>
              <p:tags r:id="rId2"/>
            </p:custDataLst>
          </p:nvPr>
        </p:nvSpPr>
        <p:spPr/>
        <p:txBody>
          <a:bodyPr/>
          <a:p>
            <a:r>
              <a:rPr altLang="en-US" dirty="0" lang="zh-CN"/>
              <a:t>客户关系管理的重要性</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6" name="标题 2"/>
          <p:cNvSpPr>
            <a:spLocks noGrp="1"/>
          </p:cNvSpPr>
          <p:nvPr>
            <p:ph type="title" idx="2"/>
          </p:nvPr>
        </p:nvSpPr>
        <p:spPr/>
        <p:txBody>
          <a:bodyPr/>
          <a:p>
            <a:r>
              <a:rPr altLang="en-US" lang="zh-CN"/>
              <a:t>客户关系管理的定义</a:t>
            </a:r>
            <a:endParaRPr altLang="en-US" lang="zh-CN"/>
          </a:p>
        </p:txBody>
      </p:sp>
      <p:sp>
        <p:nvSpPr>
          <p:cNvPr id="104933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客户关系管理是指企业通过与客户建立、维护和增进关系，实现业务目标的过程</a:t>
            </a:r>
            <a:endParaRPr altLang="en-US" dirty="0" sz="2000" lang="zh-CN" spc="150">
              <a:solidFill>
                <a:schemeClr val="tx1">
                  <a:lumMod val="75000"/>
                  <a:lumOff val="25000"/>
                </a:schemeClr>
              </a:solidFill>
              <a:latin typeface="+mn-ea"/>
              <a:sym typeface="+mn-ea"/>
            </a:endParaRPr>
          </a:p>
        </p:txBody>
      </p:sp>
      <p:sp>
        <p:nvSpPr>
          <p:cNvPr id="104934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客户关系管理是企业与客户之间互动、沟通、协作和管理的过程</a:t>
            </a:r>
            <a:endParaRPr altLang="en-US" dirty="0" sz="2000" lang="zh-CN" spc="150">
              <a:solidFill>
                <a:schemeClr val="tx1">
                  <a:lumMod val="75000"/>
                  <a:lumOff val="25000"/>
                </a:schemeClr>
              </a:solidFill>
              <a:latin typeface="+mn-ea"/>
              <a:sym typeface="+mn-ea"/>
            </a:endParaRPr>
          </a:p>
        </p:txBody>
      </p:sp>
      <p:sp>
        <p:nvSpPr>
          <p:cNvPr id="104934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客户关系管理是企业通过数据分析和挖掘，了解客户需求和行为，实现个性化服务的过程</a:t>
            </a:r>
            <a:endParaRPr altLang="en-US" dirty="0" sz="2000" lang="zh-CN" spc="150">
              <a:solidFill>
                <a:schemeClr val="tx1">
                  <a:lumMod val="75000"/>
                  <a:lumOff val="25000"/>
                </a:schemeClr>
              </a:solidFill>
              <a:latin typeface="+mn-ea"/>
              <a:sym typeface="+mn-ea"/>
            </a:endParaRPr>
          </a:p>
        </p:txBody>
      </p:sp>
      <p:sp>
        <p:nvSpPr>
          <p:cNvPr id="104935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客户关系管理是企业通过客户满意度调查和反馈机制，不断改进产品和服务，提高客户满意度和忠诚度的过程</a:t>
            </a:r>
            <a:endParaRPr altLang="en-US" dirty="0" sz="2000" lang="zh-CN" spc="150">
              <a:solidFill>
                <a:schemeClr val="tx1">
                  <a:lumMod val="75000"/>
                  <a:lumOff val="25000"/>
                </a:schemeClr>
              </a:solidFill>
              <a:latin typeface="+mn-ea"/>
              <a:sym typeface="+mn-ea"/>
            </a:endParaRPr>
          </a:p>
        </p:txBody>
      </p:sp>
      <p:sp>
        <p:nvSpPr>
          <p:cNvPr id="104936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00" name="标题 2"/>
          <p:cNvSpPr>
            <a:spLocks noGrp="1"/>
          </p:cNvSpPr>
          <p:nvPr>
            <p:ph type="title" idx="2"/>
          </p:nvPr>
        </p:nvSpPr>
        <p:spPr/>
        <p:txBody>
          <a:bodyPr/>
          <a:p>
            <a:r>
              <a:rPr altLang="en-US" lang="zh-CN"/>
              <a:t>客户关系管理对于企业发展的意义</a:t>
            </a:r>
            <a:endParaRPr altLang="en-US" lang="zh-CN"/>
          </a:p>
        </p:txBody>
      </p:sp>
      <p:sp>
        <p:nvSpPr>
          <p:cNvPr id="1049402" name="五边形 2"/>
          <p:cNvSpPr/>
          <p:nvPr>
            <p:custDataLst>
              <p:tags r:id="rId1"/>
            </p:custDataLst>
          </p:nvPr>
        </p:nvSpPr>
        <p:spPr>
          <a:xfrm rot="16200000" flipH="1">
            <a:off x="1189436" y="2266912"/>
            <a:ext cx="608705" cy="177029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五边形 3"/>
          <p:cNvSpPr/>
          <p:nvPr>
            <p:custDataLst>
              <p:tags r:id="rId2"/>
            </p:custDataLst>
          </p:nvPr>
        </p:nvSpPr>
        <p:spPr>
          <a:xfrm rot="16200000" flipH="1">
            <a:off x="1205311" y="4239895"/>
            <a:ext cx="579012" cy="158975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任意多边形 4"/>
          <p:cNvSpPr/>
          <p:nvPr>
            <p:custDataLst>
              <p:tags r:id="rId3"/>
            </p:custDataLst>
          </p:nvPr>
        </p:nvSpPr>
        <p:spPr>
          <a:xfrm>
            <a:off x="699207" y="2845408"/>
            <a:ext cx="1589759" cy="239918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任意多边形 5"/>
          <p:cNvSpPr/>
          <p:nvPr>
            <p:custDataLst>
              <p:tags r:id="rId4"/>
            </p:custDataLst>
          </p:nvPr>
        </p:nvSpPr>
        <p:spPr>
          <a:xfrm flipV="1">
            <a:off x="608400" y="2390104"/>
            <a:ext cx="1770292" cy="85099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699207" y="3293091"/>
            <a:ext cx="1589759" cy="15542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提升客户满意度和忠诚度</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412" name="五边形 16"/>
          <p:cNvSpPr/>
          <p:nvPr>
            <p:custDataLst>
              <p:tags r:id="rId6"/>
            </p:custDataLst>
          </p:nvPr>
        </p:nvSpPr>
        <p:spPr>
          <a:xfrm rot="16200000" flipH="1">
            <a:off x="4833136" y="2266277"/>
            <a:ext cx="608705" cy="177148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五边形 17"/>
          <p:cNvSpPr/>
          <p:nvPr>
            <p:custDataLst>
              <p:tags r:id="rId7"/>
            </p:custDataLst>
          </p:nvPr>
        </p:nvSpPr>
        <p:spPr>
          <a:xfrm rot="16200000" flipH="1">
            <a:off x="4847741" y="4239895"/>
            <a:ext cx="579012" cy="158975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任意多边形 18"/>
          <p:cNvSpPr/>
          <p:nvPr>
            <p:custDataLst>
              <p:tags r:id="rId8"/>
            </p:custDataLst>
          </p:nvPr>
        </p:nvSpPr>
        <p:spPr>
          <a:xfrm>
            <a:off x="4342907" y="2845408"/>
            <a:ext cx="1589759" cy="239918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任意多边形 19"/>
          <p:cNvSpPr/>
          <p:nvPr>
            <p:custDataLst>
              <p:tags r:id="rId9"/>
            </p:custDataLst>
          </p:nvPr>
        </p:nvSpPr>
        <p:spPr>
          <a:xfrm flipV="1">
            <a:off x="4251465" y="2390104"/>
            <a:ext cx="1771480" cy="85099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4342272" y="3286106"/>
            <a:ext cx="1590352" cy="156719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降低客户流失率和提高客户留存率</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422" name="五边形 23"/>
          <p:cNvSpPr/>
          <p:nvPr>
            <p:custDataLst>
              <p:tags r:id="rId11"/>
            </p:custDataLst>
          </p:nvPr>
        </p:nvSpPr>
        <p:spPr>
          <a:xfrm rot="16200000" flipH="1">
            <a:off x="6654351" y="2293582"/>
            <a:ext cx="608705" cy="177029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五边形 24"/>
          <p:cNvSpPr/>
          <p:nvPr>
            <p:custDataLst>
              <p:tags r:id="rId12"/>
            </p:custDataLst>
          </p:nvPr>
        </p:nvSpPr>
        <p:spPr>
          <a:xfrm rot="16200000" flipH="1">
            <a:off x="6669591" y="4265295"/>
            <a:ext cx="579012" cy="159035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任意多边形 25"/>
          <p:cNvSpPr/>
          <p:nvPr>
            <p:custDataLst>
              <p:tags r:id="rId13"/>
            </p:custDataLst>
          </p:nvPr>
        </p:nvSpPr>
        <p:spPr>
          <a:xfrm>
            <a:off x="6163486" y="2871443"/>
            <a:ext cx="1590352" cy="2398594"/>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任意多边形 26"/>
          <p:cNvSpPr/>
          <p:nvPr>
            <p:custDataLst>
              <p:tags r:id="rId14"/>
            </p:custDataLst>
          </p:nvPr>
        </p:nvSpPr>
        <p:spPr>
          <a:xfrm flipV="1">
            <a:off x="6073315" y="2416775"/>
            <a:ext cx="1770292" cy="85099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5"/>
            </p:custDataLst>
          </p:nvPr>
        </p:nvSpPr>
        <p:spPr bwMode="auto">
          <a:xfrm>
            <a:off x="6164121" y="3312142"/>
            <a:ext cx="1589759" cy="156719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提升企业形象和品牌价值</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432" name="五边形 10"/>
          <p:cNvSpPr/>
          <p:nvPr>
            <p:custDataLst>
              <p:tags r:id="rId16"/>
            </p:custDataLst>
          </p:nvPr>
        </p:nvSpPr>
        <p:spPr>
          <a:xfrm rot="16200000" flipH="1">
            <a:off x="3026526" y="4248785"/>
            <a:ext cx="579012" cy="158975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五边形 9"/>
          <p:cNvSpPr/>
          <p:nvPr>
            <p:custDataLst>
              <p:tags r:id="rId17"/>
            </p:custDataLst>
          </p:nvPr>
        </p:nvSpPr>
        <p:spPr>
          <a:xfrm rot="16200000" flipH="1">
            <a:off x="3010651" y="2275802"/>
            <a:ext cx="608705" cy="177029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任意多边形 11"/>
          <p:cNvSpPr/>
          <p:nvPr>
            <p:custDataLst>
              <p:tags r:id="rId18"/>
            </p:custDataLst>
          </p:nvPr>
        </p:nvSpPr>
        <p:spPr>
          <a:xfrm>
            <a:off x="2521057" y="2853663"/>
            <a:ext cx="1589759" cy="239918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38" name="任意多边形 12"/>
          <p:cNvSpPr/>
          <p:nvPr>
            <p:custDataLst>
              <p:tags r:id="rId19"/>
            </p:custDataLst>
          </p:nvPr>
        </p:nvSpPr>
        <p:spPr>
          <a:xfrm flipV="1">
            <a:off x="2430250" y="2398994"/>
            <a:ext cx="1770292" cy="851593"/>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2521057" y="3289281"/>
            <a:ext cx="1589759" cy="157725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促进销售增长和市场份额提升</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442" name="五边形 23"/>
          <p:cNvSpPr/>
          <p:nvPr>
            <p:custDataLst>
              <p:tags r:id="rId21"/>
            </p:custDataLst>
          </p:nvPr>
        </p:nvSpPr>
        <p:spPr>
          <a:xfrm rot="16200000" flipH="1">
            <a:off x="8475566" y="2293582"/>
            <a:ext cx="608705" cy="177029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五边形 24"/>
          <p:cNvSpPr/>
          <p:nvPr>
            <p:custDataLst>
              <p:tags r:id="rId22"/>
            </p:custDataLst>
          </p:nvPr>
        </p:nvSpPr>
        <p:spPr>
          <a:xfrm rot="16200000" flipH="1">
            <a:off x="8490806" y="4265295"/>
            <a:ext cx="579012" cy="159035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任意多边形 25"/>
          <p:cNvSpPr/>
          <p:nvPr>
            <p:custDataLst>
              <p:tags r:id="rId23"/>
            </p:custDataLst>
          </p:nvPr>
        </p:nvSpPr>
        <p:spPr>
          <a:xfrm>
            <a:off x="7985336" y="2871443"/>
            <a:ext cx="1590352" cy="2398594"/>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任意多边形 26"/>
          <p:cNvSpPr/>
          <p:nvPr>
            <p:custDataLst>
              <p:tags r:id="rId24"/>
            </p:custDataLst>
          </p:nvPr>
        </p:nvSpPr>
        <p:spPr>
          <a:xfrm flipV="1">
            <a:off x="7894530" y="2416775"/>
            <a:ext cx="1770292" cy="85099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5"/>
            </p:custDataLst>
          </p:nvPr>
        </p:nvSpPr>
        <p:spPr bwMode="auto">
          <a:xfrm>
            <a:off x="7985336" y="3304522"/>
            <a:ext cx="1589759" cy="158228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促进企业内部协作和沟通效率提升</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9452" name="五边形 23"/>
          <p:cNvSpPr/>
          <p:nvPr>
            <p:custDataLst>
              <p:tags r:id="rId26"/>
            </p:custDataLst>
          </p:nvPr>
        </p:nvSpPr>
        <p:spPr>
          <a:xfrm rot="16200000" flipH="1">
            <a:off x="10387587" y="2293582"/>
            <a:ext cx="608705" cy="177029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五边形 24"/>
          <p:cNvSpPr/>
          <p:nvPr>
            <p:custDataLst>
              <p:tags r:id="rId27"/>
            </p:custDataLst>
          </p:nvPr>
        </p:nvSpPr>
        <p:spPr>
          <a:xfrm rot="16200000" flipH="1">
            <a:off x="10403463" y="4265295"/>
            <a:ext cx="579012" cy="159035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任意多边形 25"/>
          <p:cNvSpPr/>
          <p:nvPr>
            <p:custDataLst>
              <p:tags r:id="rId28"/>
            </p:custDataLst>
          </p:nvPr>
        </p:nvSpPr>
        <p:spPr>
          <a:xfrm>
            <a:off x="9897358" y="2871443"/>
            <a:ext cx="1590352" cy="2398594"/>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任意多边形 26"/>
          <p:cNvSpPr/>
          <p:nvPr>
            <p:custDataLst>
              <p:tags r:id="rId29"/>
            </p:custDataLst>
          </p:nvPr>
        </p:nvSpPr>
        <p:spPr>
          <a:xfrm flipV="1">
            <a:off x="9807186" y="2416775"/>
            <a:ext cx="1770292" cy="85099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30"/>
            </p:custDataLst>
          </p:nvPr>
        </p:nvSpPr>
        <p:spPr bwMode="auto">
          <a:xfrm>
            <a:off x="9897993" y="3310237"/>
            <a:ext cx="1589759" cy="1570791"/>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增强企业竞争力和市场竞争力</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0" name="标题 2"/>
          <p:cNvSpPr>
            <a:spLocks noGrp="1"/>
          </p:cNvSpPr>
          <p:nvPr>
            <p:ph type="title" idx="2"/>
          </p:nvPr>
        </p:nvSpPr>
        <p:spPr/>
        <p:txBody>
          <a:bodyPr/>
          <a:p>
            <a:r>
              <a:rPr altLang="en-US" lang="zh-CN"/>
              <a:t>传统客户关系管理的局限性</a:t>
            </a:r>
            <a:endParaRPr altLang="en-US" lang="zh-CN"/>
          </a:p>
        </p:txBody>
      </p:sp>
      <p:sp>
        <p:nvSpPr>
          <p:cNvPr id="104950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50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缺乏智能化和自动化：传统CRM系统主要依赖人工操作，无法实现智能化和自动化。</a:t>
            </a:r>
            <a:endParaRPr altLang="en-US" dirty="0" sz="2000" lang="zh-CN" spc="200">
              <a:solidFill>
                <a:schemeClr val="tx1">
                  <a:lumMod val="85000"/>
                  <a:lumOff val="15000"/>
                </a:schemeClr>
              </a:solidFill>
              <a:latin typeface="+mn-ea"/>
              <a:sym typeface="+mn-ea"/>
            </a:endParaRPr>
          </a:p>
        </p:txBody>
      </p:sp>
      <p:sp>
        <p:nvSpPr>
          <p:cNvPr id="104950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1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1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数据不准确：传统CRM系统中的数据往往存在不准确或不一致的情况，影响决策和营销效果。</a:t>
            </a:r>
            <a:endParaRPr altLang="en-US" dirty="0" sz="2000" lang="zh-CN" spc="200">
              <a:solidFill>
                <a:schemeClr val="tx1">
                  <a:lumMod val="85000"/>
                  <a:lumOff val="15000"/>
                </a:schemeClr>
              </a:solidFill>
              <a:latin typeface="+mn-ea"/>
              <a:sym typeface="+mn-ea"/>
            </a:endParaRPr>
          </a:p>
        </p:txBody>
      </p:sp>
      <p:sp>
        <p:nvSpPr>
          <p:cNvPr id="104951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1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1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无法实时分析：传统CRM系统无法实时分析客户数据，无法及时发现客户需求和行为变化。</a:t>
            </a:r>
            <a:endParaRPr altLang="en-US" dirty="0" sz="2000" lang="zh-CN" spc="200">
              <a:solidFill>
                <a:schemeClr val="tx1">
                  <a:lumMod val="85000"/>
                  <a:lumOff val="15000"/>
                </a:schemeClr>
              </a:solidFill>
              <a:latin typeface="+mn-ea"/>
              <a:sym typeface="+mn-ea"/>
            </a:endParaRPr>
          </a:p>
        </p:txBody>
      </p:sp>
      <p:sp>
        <p:nvSpPr>
          <p:cNvPr id="104952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2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缺乏个性化服务：传统CRM系统缺乏个性化服务，无法满足不同客户的需求和偏好。</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64"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566" name="标题 4"/>
          <p:cNvSpPr>
            <a:spLocks noGrp="1"/>
          </p:cNvSpPr>
          <p:nvPr>
            <p:ph type="title" idx="1"/>
            <p:custDataLst>
              <p:tags r:id="rId2"/>
            </p:custDataLst>
          </p:nvPr>
        </p:nvSpPr>
        <p:spPr/>
        <p:txBody>
          <a:bodyPr/>
          <a:p>
            <a:r>
              <a:rPr altLang="en-US" dirty="0" lang="zh-CN"/>
              <a:t>机器学习技术在客户关系管理中的应用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36" name="标题 2"/>
          <p:cNvSpPr>
            <a:spLocks noGrp="1"/>
          </p:cNvSpPr>
          <p:nvPr>
            <p:ph type="title" idx="2"/>
          </p:nvPr>
        </p:nvSpPr>
        <p:spPr/>
        <p:txBody>
          <a:bodyPr/>
          <a:p>
            <a:r>
              <a:rPr altLang="en-US" lang="zh-CN"/>
              <a:t>客户细分</a:t>
            </a:r>
            <a:endParaRPr altLang="en-US" lang="zh-CN"/>
          </a:p>
        </p:txBody>
      </p:sp>
      <p:sp>
        <p:nvSpPr>
          <p:cNvPr id="104963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定义：将客户群体按照特征、需求、行为等因素进行分类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常见方法：聚类分析、决策树、神经网络等</a:t>
            </a:r>
            <a:endParaRPr dirty="0" sz="2000" err="1">
              <a:solidFill>
                <a:schemeClr val="tx1">
                  <a:lumMod val="75000"/>
                  <a:lumOff val="25000"/>
                </a:schemeClr>
              </a:solidFill>
              <a:latin typeface="+mn-ea"/>
              <a:ea typeface="+mn-ea"/>
              <a:cs typeface="+mn-ea"/>
              <a:sym typeface="+mn-lt"/>
            </a:endParaRPr>
          </a:p>
        </p:txBody>
      </p:sp>
      <p:sp>
        <p:nvSpPr>
          <p:cNvPr id="104965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6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应用场景：推荐系统、精准营销、客户服务等</a:t>
            </a:r>
            <a:endParaRPr dirty="0" sz="2000" err="1">
              <a:solidFill>
                <a:schemeClr val="tx1">
                  <a:lumMod val="75000"/>
                  <a:lumOff val="25000"/>
                </a:schemeClr>
              </a:solidFill>
              <a:latin typeface="+mn-ea"/>
              <a:ea typeface="+mn-ea"/>
              <a:cs typeface="+mn-ea"/>
              <a:sym typeface="+mn-lt"/>
            </a:endParaRPr>
          </a:p>
        </p:txBody>
      </p:sp>
      <p:sp>
        <p:nvSpPr>
          <p:cNvPr id="10496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目的：针对不同类型客户制定个性化服务策略，提高客户满意度和忠诚度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6" name="标题 2"/>
          <p:cNvSpPr>
            <a:spLocks noGrp="1"/>
          </p:cNvSpPr>
          <p:nvPr>
            <p:ph type="title" idx="2"/>
          </p:nvPr>
        </p:nvSpPr>
        <p:spPr/>
        <p:txBody>
          <a:bodyPr/>
          <a:p>
            <a:r>
              <a:rPr altLang="en-US" lang="zh-CN"/>
              <a:t>客户画像</a:t>
            </a:r>
            <a:endParaRPr altLang="en-US" lang="zh-CN"/>
          </a:p>
        </p:txBody>
      </p:sp>
      <p:sp>
        <p:nvSpPr>
          <p:cNvPr id="104971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客户基本信息：包括姓名、性别、年龄、职业等</a:t>
            </a:r>
            <a:endParaRPr altLang="en-US" dirty="0" sz="2000" lang="zh-CN" spc="150">
              <a:solidFill>
                <a:schemeClr val="tx1">
                  <a:lumMod val="75000"/>
                  <a:lumOff val="25000"/>
                </a:schemeClr>
              </a:solidFill>
              <a:latin typeface="+mn-ea"/>
              <a:sym typeface="+mn-ea"/>
            </a:endParaRPr>
          </a:p>
        </p:txBody>
      </p:sp>
      <p:sp>
        <p:nvSpPr>
          <p:cNvPr id="104972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客户行为信息：包括购买历史、浏览记录、搜索记录等</a:t>
            </a:r>
            <a:endParaRPr altLang="en-US" dirty="0" sz="2000" lang="zh-CN" spc="150">
              <a:solidFill>
                <a:schemeClr val="tx1">
                  <a:lumMod val="75000"/>
                  <a:lumOff val="25000"/>
                </a:schemeClr>
              </a:solidFill>
              <a:latin typeface="+mn-ea"/>
              <a:sym typeface="+mn-ea"/>
            </a:endParaRPr>
          </a:p>
        </p:txBody>
      </p:sp>
      <p:sp>
        <p:nvSpPr>
          <p:cNvPr id="104972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客户偏好信息：包括兴趣爱好、品牌偏好、产品偏好等</a:t>
            </a:r>
            <a:endParaRPr altLang="en-US" dirty="0" sz="2000" lang="zh-CN" spc="150">
              <a:solidFill>
                <a:schemeClr val="tx1">
                  <a:lumMod val="75000"/>
                  <a:lumOff val="25000"/>
                </a:schemeClr>
              </a:solidFill>
              <a:latin typeface="+mn-ea"/>
              <a:sym typeface="+mn-ea"/>
            </a:endParaRPr>
          </a:p>
        </p:txBody>
      </p:sp>
      <p:sp>
        <p:nvSpPr>
          <p:cNvPr id="104973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客户情感信息：包括对产品的满意度、对服务的评价等</a:t>
            </a:r>
            <a:endParaRPr altLang="en-US" dirty="0" sz="2000" lang="zh-CN" spc="150">
              <a:solidFill>
                <a:schemeClr val="tx1">
                  <a:lumMod val="75000"/>
                  <a:lumOff val="25000"/>
                </a:schemeClr>
              </a:solidFill>
              <a:latin typeface="+mn-ea"/>
              <a:sym typeface="+mn-ea"/>
            </a:endParaRPr>
          </a:p>
        </p:txBody>
      </p:sp>
      <p:sp>
        <p:nvSpPr>
          <p:cNvPr id="104974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80" name="标题 2"/>
          <p:cNvSpPr>
            <a:spLocks noGrp="1"/>
          </p:cNvSpPr>
          <p:nvPr>
            <p:ph type="title" idx="2"/>
          </p:nvPr>
        </p:nvSpPr>
        <p:spPr/>
        <p:txBody>
          <a:bodyPr/>
          <a:p>
            <a:r>
              <a:rPr altLang="en-US" lang="zh-CN"/>
              <a:t>客户满意度预测</a:t>
            </a:r>
            <a:endParaRPr altLang="en-US" lang="zh-CN"/>
          </a:p>
        </p:txBody>
      </p:sp>
      <p:sp>
        <p:nvSpPr>
          <p:cNvPr id="104978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8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客户满意度定义</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78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9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客户满意度影响因素</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79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9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机器学习技术在客户满意度预测中的应用</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79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0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机器学习技术对客户满意度提升的贡献</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44" name="标题 2"/>
          <p:cNvSpPr>
            <a:spLocks noGrp="1"/>
          </p:cNvSpPr>
          <p:nvPr>
            <p:ph type="title" idx="2"/>
          </p:nvPr>
        </p:nvSpPr>
        <p:spPr/>
        <p:txBody>
          <a:bodyPr/>
          <a:p>
            <a:r>
              <a:rPr altLang="en-US" lang="zh-CN"/>
              <a:t>客户流失预测</a:t>
            </a:r>
            <a:endParaRPr altLang="en-US" lang="zh-CN"/>
          </a:p>
        </p:txBody>
      </p:sp>
      <p:sp>
        <p:nvSpPr>
          <p:cNvPr id="104984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定义：预测客户流失是指通过分析客户数据，预测客户在未来一段时间内流失的可能性</a:t>
            </a:r>
            <a:endParaRPr altLang="en-US" dirty="0" sz="1200" lang="zh-CN" spc="150">
              <a:solidFill>
                <a:schemeClr val="tx1">
                  <a:lumMod val="85000"/>
                  <a:lumOff val="15000"/>
                </a:schemeClr>
              </a:solidFill>
              <a:latin typeface="+mn-ea"/>
              <a:sym typeface="+mn-ea"/>
            </a:endParaRPr>
          </a:p>
        </p:txBody>
      </p:sp>
      <p:sp>
        <p:nvSpPr>
          <p:cNvPr id="104984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机器学习技术应用：利用机器学习算法对客户数据进行建模，通过训练模型来识别可能导致客户流失的因素，并预测客户流失的概率</a:t>
            </a:r>
            <a:endParaRPr altLang="en-US" dirty="0" sz="1200" lang="zh-CN" spc="150">
              <a:solidFill>
                <a:schemeClr val="tx1">
                  <a:lumMod val="85000"/>
                  <a:lumOff val="15000"/>
                </a:schemeClr>
              </a:solidFill>
              <a:latin typeface="+mn-ea"/>
              <a:sym typeface="+mn-ea"/>
            </a:endParaRPr>
          </a:p>
        </p:txBody>
      </p:sp>
      <p:sp>
        <p:nvSpPr>
          <p:cNvPr id="104985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预测结果应用：根据预测结果，企业可以采取相应的措施来降低客户流失率，例如提供定制化的服务、加强客户关系维护等</a:t>
            </a:r>
            <a:endParaRPr altLang="en-US" dirty="0" sz="1200" lang="zh-CN" spc="150">
              <a:solidFill>
                <a:schemeClr val="tx1">
                  <a:lumMod val="85000"/>
                  <a:lumOff val="15000"/>
                </a:schemeClr>
              </a:solidFill>
              <a:latin typeface="+mn-ea"/>
              <a:sym typeface="+mn-ea"/>
            </a:endParaRPr>
          </a:p>
        </p:txBody>
      </p:sp>
      <p:sp>
        <p:nvSpPr>
          <p:cNvPr id="104986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优势：客户流失预测可以帮助企业提前发现潜在的流失风险，从而及时采取措施，减少客户流失，提高客户满意度和忠诚度</a:t>
            </a:r>
            <a:endParaRPr altLang="en-US" dirty="0" sz="1200" lang="zh-CN" spc="150">
              <a:solidFill>
                <a:schemeClr val="tx1">
                  <a:lumMod val="85000"/>
                  <a:lumOff val="15000"/>
                </a:schemeClr>
              </a:solidFill>
              <a:latin typeface="+mn-ea"/>
              <a:sym typeface="+mn-ea"/>
            </a:endParaRPr>
          </a:p>
        </p:txBody>
      </p:sp>
      <p:sp>
        <p:nvSpPr>
          <p:cNvPr id="104986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08"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910" name="标题 4"/>
          <p:cNvSpPr>
            <a:spLocks noGrp="1"/>
          </p:cNvSpPr>
          <p:nvPr>
            <p:ph type="title" idx="1"/>
            <p:custDataLst>
              <p:tags r:id="rId2"/>
            </p:custDataLst>
          </p:nvPr>
        </p:nvSpPr>
        <p:spPr/>
        <p:txBody>
          <a:bodyPr/>
          <a:p>
            <a:r>
              <a:rPr altLang="en-US" dirty="0" lang="zh-CN"/>
              <a:t>机器学习技术在客户关系管理中的优势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80" name="标题 2"/>
          <p:cNvSpPr>
            <a:spLocks noGrp="1"/>
          </p:cNvSpPr>
          <p:nvPr>
            <p:ph type="title" idx="2"/>
          </p:nvPr>
        </p:nvSpPr>
        <p:spPr/>
        <p:txBody>
          <a:bodyPr/>
          <a:p>
            <a:r>
              <a:rPr altLang="en-US" lang="zh-CN"/>
              <a:t>提高客户满意度和忠诚度</a:t>
            </a:r>
            <a:endParaRPr altLang="en-US" lang="zh-CN"/>
          </a:p>
        </p:txBody>
      </p:sp>
      <p:sp>
        <p:nvSpPr>
          <p:cNvPr id="104998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机器学习技术能够通过分析客户数据，了解客户需求和偏好，为客户提供更加个性化的服务</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机器学习技术能够优化客户服务流程，提高服务质量和效率，从而提升客户满意度</a:t>
            </a:r>
            <a:endParaRPr dirty="0" err="1">
              <a:solidFill>
                <a:schemeClr val="tx1">
                  <a:lumMod val="75000"/>
                  <a:lumOff val="25000"/>
                </a:schemeClr>
              </a:solidFill>
              <a:latin typeface="+mn-ea"/>
              <a:ea typeface="+mn-ea"/>
              <a:cs typeface="+mn-ea"/>
              <a:sym typeface="+mn-lt"/>
            </a:endParaRPr>
          </a:p>
        </p:txBody>
      </p:sp>
      <p:sp>
        <p:nvSpPr>
          <p:cNvPr id="105000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0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机器学习技术能够通过数据分析和挖掘，发现潜在的市场机会和客户需求，为企业提供更加精准的市场营销策略</a:t>
            </a:r>
            <a:endParaRPr dirty="0" sz="2000" err="1">
              <a:solidFill>
                <a:schemeClr val="tx1">
                  <a:lumMod val="75000"/>
                  <a:lumOff val="25000"/>
                </a:schemeClr>
              </a:solidFill>
              <a:latin typeface="+mn-ea"/>
              <a:ea typeface="+mn-ea"/>
              <a:cs typeface="+mn-ea"/>
              <a:sym typeface="+mn-lt"/>
            </a:endParaRPr>
          </a:p>
        </p:txBody>
      </p:sp>
      <p:sp>
        <p:nvSpPr>
          <p:cNvPr id="10500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机器学习技术能够预测客户流失的可能性，并提供相应的解决方案，提高客户留存率</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60" name="标题 2"/>
          <p:cNvSpPr>
            <a:spLocks noGrp="1"/>
          </p:cNvSpPr>
          <p:nvPr>
            <p:ph type="title" idx="2"/>
          </p:nvPr>
        </p:nvSpPr>
        <p:spPr/>
        <p:txBody>
          <a:bodyPr/>
          <a:p>
            <a:r>
              <a:rPr altLang="en-US" lang="zh-CN"/>
              <a:t>降低客户流失率</a:t>
            </a:r>
            <a:endParaRPr altLang="en-US" lang="zh-CN"/>
          </a:p>
        </p:txBody>
      </p:sp>
      <p:sp>
        <p:nvSpPr>
          <p:cNvPr id="105006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06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机器学习技术能够预测客户流失：通过分析客户数据，机器学习模型可以预测哪些客户可能流失，从而提前采取措施进行挽留。</a:t>
            </a:r>
            <a:endParaRPr altLang="en-US" dirty="0" sz="2000" lang="zh-CN" spc="200">
              <a:solidFill>
                <a:schemeClr val="tx1">
                  <a:lumMod val="85000"/>
                  <a:lumOff val="15000"/>
                </a:schemeClr>
              </a:solidFill>
              <a:latin typeface="+mn-ea"/>
              <a:sym typeface="+mn-ea"/>
            </a:endParaRPr>
          </a:p>
        </p:txBody>
      </p:sp>
      <p:sp>
        <p:nvSpPr>
          <p:cNvPr id="105006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72" name="文本框 34"/>
          <p:cNvSpPr txBox="1"/>
          <p:nvPr>
            <p:custDataLst>
              <p:tags r:id="rId6"/>
            </p:custDataLst>
          </p:nvPr>
        </p:nvSpPr>
        <p:spPr>
          <a:xfrm>
            <a:off x="3558080" y="2290359"/>
            <a:ext cx="2280103" cy="3406519"/>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机器学习技术能够提高客户满意度：通过对客户反馈数据的分析，机器学习模型可以发现潜在的问题和改进点，从而优化产品和服务，提高客户满意度。</a:t>
            </a:r>
            <a:endParaRPr altLang="en-US" dirty="0" sz="2000" lang="zh-CN" spc="200">
              <a:solidFill>
                <a:schemeClr val="tx1">
                  <a:lumMod val="85000"/>
                  <a:lumOff val="15000"/>
                </a:schemeClr>
              </a:solidFill>
              <a:latin typeface="+mn-ea"/>
              <a:sym typeface="+mn-ea"/>
            </a:endParaRPr>
          </a:p>
        </p:txBody>
      </p:sp>
      <p:sp>
        <p:nvSpPr>
          <p:cNvPr id="105007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78" name="文本框 5"/>
          <p:cNvSpPr txBox="1"/>
          <p:nvPr>
            <p:custDataLst>
              <p:tags r:id="rId9"/>
            </p:custDataLst>
          </p:nvPr>
        </p:nvSpPr>
        <p:spPr>
          <a:xfrm>
            <a:off x="6349604" y="2290359"/>
            <a:ext cx="2280103" cy="3406519"/>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机器学习技术能够个性化营销：通过对客户数据的分析，机器学习模型可以了解每个客户的兴趣和需求，从而制定个性化的营销策略，提高营销效果。</a:t>
            </a:r>
            <a:endParaRPr altLang="en-US" dirty="0" sz="2000" lang="zh-CN" spc="200">
              <a:solidFill>
                <a:schemeClr val="tx1">
                  <a:lumMod val="85000"/>
                  <a:lumOff val="15000"/>
                </a:schemeClr>
              </a:solidFill>
              <a:latin typeface="+mn-ea"/>
              <a:sym typeface="+mn-ea"/>
            </a:endParaRPr>
          </a:p>
        </p:txBody>
      </p:sp>
      <p:sp>
        <p:nvSpPr>
          <p:cNvPr id="105008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8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8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机器学习技术能够提高客户服务效率：通过对客户数据的分析，机器学习模型可以优化客户服务流程，提高服务效率和质量。</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24" name="标题 2"/>
          <p:cNvSpPr>
            <a:spLocks noGrp="1"/>
          </p:cNvSpPr>
          <p:nvPr>
            <p:ph type="title" idx="2"/>
          </p:nvPr>
        </p:nvSpPr>
        <p:spPr/>
        <p:txBody>
          <a:bodyPr/>
          <a:p>
            <a:r>
              <a:rPr altLang="en-US" lang="zh-CN"/>
              <a:t>提高营销效果和销售业绩</a:t>
            </a:r>
            <a:endParaRPr altLang="en-US" lang="zh-CN"/>
          </a:p>
        </p:txBody>
      </p:sp>
      <p:sp>
        <p:nvSpPr>
          <p:cNvPr id="105012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精准定位目标客户群体</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个性化推荐和定制化服务</a:t>
            </a:r>
            <a:endParaRPr dirty="0" sz="2000" err="1">
              <a:solidFill>
                <a:schemeClr val="tx1">
                  <a:lumMod val="75000"/>
                  <a:lumOff val="25000"/>
                </a:schemeClr>
              </a:solidFill>
              <a:latin typeface="+mn-ea"/>
              <a:ea typeface="+mn-ea"/>
              <a:cs typeface="+mn-ea"/>
              <a:sym typeface="+mn-lt"/>
            </a:endParaRPr>
          </a:p>
        </p:txBody>
      </p:sp>
      <p:sp>
        <p:nvSpPr>
          <p:cNvPr id="105014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5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优化销售流程和提升销售效率</a:t>
            </a:r>
            <a:endParaRPr dirty="0" sz="2000" err="1">
              <a:solidFill>
                <a:schemeClr val="tx1">
                  <a:lumMod val="75000"/>
                  <a:lumOff val="25000"/>
                </a:schemeClr>
              </a:solidFill>
              <a:latin typeface="+mn-ea"/>
              <a:ea typeface="+mn-ea"/>
              <a:cs typeface="+mn-ea"/>
              <a:sym typeface="+mn-lt"/>
            </a:endParaRPr>
          </a:p>
        </p:txBody>
      </p:sp>
      <p:sp>
        <p:nvSpPr>
          <p:cNvPr id="10501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预测客户需求和购买行为</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04" name="标题 2"/>
          <p:cNvSpPr>
            <a:spLocks noGrp="1"/>
          </p:cNvSpPr>
          <p:nvPr>
            <p:ph type="title" idx="2"/>
          </p:nvPr>
        </p:nvSpPr>
        <p:spPr/>
        <p:txBody>
          <a:bodyPr/>
          <a:p>
            <a:r>
              <a:rPr altLang="en-US" lang="zh-CN"/>
              <a:t>提升客户服务质量</a:t>
            </a:r>
            <a:endParaRPr altLang="en-US" lang="zh-CN"/>
          </a:p>
        </p:txBody>
      </p:sp>
      <p:sp>
        <p:nvSpPr>
          <p:cNvPr id="105020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实时反馈：机器学习技术可以实时分析客户反馈，提供快速响应和解决方案</a:t>
            </a:r>
            <a:endParaRPr altLang="en-US" dirty="0" sz="1200" lang="zh-CN" spc="150">
              <a:solidFill>
                <a:schemeClr val="tx1">
                  <a:lumMod val="65000"/>
                  <a:lumOff val="35000"/>
                </a:schemeClr>
              </a:solidFill>
              <a:latin typeface="+mn-ea"/>
              <a:sym typeface="+mn-ea"/>
            </a:endParaRPr>
          </a:p>
        </p:txBody>
      </p:sp>
      <p:sp>
        <p:nvSpPr>
          <p:cNvPr id="105020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个性化服务：通过数据分析和模式识别，为客户提供更加个性化的服务和产品推荐</a:t>
            </a:r>
            <a:endParaRPr altLang="en-US" dirty="0" sz="1200" lang="zh-CN" spc="150">
              <a:solidFill>
                <a:schemeClr val="tx1">
                  <a:lumMod val="65000"/>
                  <a:lumOff val="35000"/>
                </a:schemeClr>
              </a:solidFill>
              <a:latin typeface="+mn-ea"/>
              <a:sym typeface="+mn-ea"/>
            </a:endParaRPr>
          </a:p>
        </p:txBody>
      </p:sp>
      <p:sp>
        <p:nvSpPr>
          <p:cNvPr id="105021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预测客户需求：通过历史数据和机器学习算法，预测客户未来的需求和行为，提前做好服务准备</a:t>
            </a:r>
            <a:endParaRPr altLang="en-US" dirty="0" sz="1200" lang="zh-CN" spc="150">
              <a:solidFill>
                <a:schemeClr val="tx1">
                  <a:lumMod val="65000"/>
                  <a:lumOff val="35000"/>
                </a:schemeClr>
              </a:solidFill>
              <a:latin typeface="+mn-ea"/>
              <a:sym typeface="+mn-ea"/>
            </a:endParaRPr>
          </a:p>
        </p:txBody>
      </p:sp>
      <p:sp>
        <p:nvSpPr>
          <p:cNvPr id="105021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提高服务效率：机器学习技术可以自动化处理一些常规问题，减轻人工客服的工作负担，提高服务效率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52"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254" name="标题 4"/>
          <p:cNvSpPr>
            <a:spLocks noGrp="1"/>
          </p:cNvSpPr>
          <p:nvPr>
            <p:ph type="title" idx="1"/>
            <p:custDataLst>
              <p:tags r:id="rId2"/>
            </p:custDataLst>
          </p:nvPr>
        </p:nvSpPr>
        <p:spPr/>
        <p:txBody>
          <a:bodyPr/>
          <a:p>
            <a:r>
              <a:rPr altLang="en-US" dirty="0" lang="zh-CN"/>
              <a:t>机器学习技术在客户关系管理中的挑战与应对策略</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24" name="标题 2"/>
          <p:cNvSpPr>
            <a:spLocks noGrp="1"/>
          </p:cNvSpPr>
          <p:nvPr>
            <p:ph type="title" idx="2"/>
          </p:nvPr>
        </p:nvSpPr>
        <p:spPr/>
        <p:txBody>
          <a:bodyPr/>
          <a:p>
            <a:r>
              <a:rPr altLang="en-US" lang="zh-CN"/>
              <a:t>数据隐私和安全问题</a:t>
            </a:r>
            <a:endParaRPr altLang="en-US" lang="zh-CN"/>
          </a:p>
        </p:txBody>
      </p:sp>
      <p:sp>
        <p:nvSpPr>
          <p:cNvPr id="105032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2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3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5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5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6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6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数据隐私保护：确保客户数据不被泄露或滥用</a:t>
            </a:r>
            <a:endParaRPr altLang="en-US" dirty="0" sz="1200" lang="zh-CN" spc="150">
              <a:solidFill>
                <a:schemeClr val="tx1">
                  <a:lumMod val="65000"/>
                  <a:lumOff val="35000"/>
                </a:schemeClr>
              </a:solidFill>
              <a:latin typeface="+mn-ea"/>
              <a:sym typeface="+mn-ea"/>
            </a:endParaRPr>
          </a:p>
        </p:txBody>
      </p:sp>
      <p:sp>
        <p:nvSpPr>
          <p:cNvPr id="105036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建立信任机制：通过透明度和可解释性建立客户对机器学习技术的信任</a:t>
            </a:r>
            <a:endParaRPr altLang="en-US" dirty="0" sz="1200" lang="zh-CN" spc="150">
              <a:solidFill>
                <a:schemeClr val="tx1">
                  <a:lumMod val="65000"/>
                  <a:lumOff val="35000"/>
                </a:schemeClr>
              </a:solidFill>
              <a:latin typeface="+mn-ea"/>
              <a:sym typeface="+mn-ea"/>
            </a:endParaRPr>
          </a:p>
        </p:txBody>
      </p:sp>
      <p:sp>
        <p:nvSpPr>
          <p:cNvPr id="105036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法律法规遵守：遵守相关法律法规，保护客户隐私权</a:t>
            </a:r>
            <a:endParaRPr altLang="en-US" dirty="0" sz="1200" lang="zh-CN" spc="150">
              <a:solidFill>
                <a:schemeClr val="tx1">
                  <a:lumMod val="65000"/>
                  <a:lumOff val="35000"/>
                </a:schemeClr>
              </a:solidFill>
              <a:latin typeface="+mn-ea"/>
              <a:sym typeface="+mn-ea"/>
            </a:endParaRPr>
          </a:p>
        </p:txBody>
      </p:sp>
      <p:sp>
        <p:nvSpPr>
          <p:cNvPr id="105036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数据安全保障：采取加密技术等措施确保数据传输和存储的安全性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08" name="标题 2"/>
          <p:cNvSpPr>
            <a:spLocks noGrp="1"/>
          </p:cNvSpPr>
          <p:nvPr>
            <p:ph type="title" idx="2"/>
          </p:nvPr>
        </p:nvSpPr>
        <p:spPr/>
        <p:txBody>
          <a:bodyPr/>
          <a:p>
            <a:r>
              <a:rPr altLang="en-US" lang="zh-CN"/>
              <a:t>技术实施难度和成本问题</a:t>
            </a:r>
            <a:endParaRPr altLang="en-US" lang="zh-CN"/>
          </a:p>
        </p:txBody>
      </p:sp>
      <p:sp>
        <p:nvSpPr>
          <p:cNvPr id="105041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技术实施难度：机器学习技术需要大量的数据和算法支持，实施难度较大</a:t>
            </a:r>
            <a:endParaRPr altLang="en-US" dirty="0" sz="1200" lang="zh-CN" spc="150">
              <a:solidFill>
                <a:schemeClr val="tx1">
                  <a:lumMod val="85000"/>
                  <a:lumOff val="15000"/>
                </a:schemeClr>
              </a:solidFill>
              <a:latin typeface="+mn-ea"/>
              <a:sym typeface="+mn-ea"/>
            </a:endParaRPr>
          </a:p>
        </p:txBody>
      </p:sp>
      <p:sp>
        <p:nvSpPr>
          <p:cNvPr id="105041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成本问题：机器学习技术的研发和应用需要投入大量的人力、物力和财力，成本较高</a:t>
            </a:r>
            <a:endParaRPr altLang="en-US" dirty="0" sz="1200" lang="zh-CN" spc="150">
              <a:solidFill>
                <a:schemeClr val="tx1">
                  <a:lumMod val="85000"/>
                  <a:lumOff val="15000"/>
                </a:schemeClr>
              </a:solidFill>
              <a:latin typeface="+mn-ea"/>
              <a:sym typeface="+mn-ea"/>
            </a:endParaRPr>
          </a:p>
        </p:txBody>
      </p:sp>
      <p:sp>
        <p:nvSpPr>
          <p:cNvPr id="105041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应对策略：通过技术创新、算法优化等方式降低技术实施难度，同时通过合理规划和管理降低成本</a:t>
            </a:r>
            <a:endParaRPr altLang="en-US" dirty="0" sz="1200" lang="zh-CN" spc="150">
              <a:solidFill>
                <a:schemeClr val="tx1">
                  <a:lumMod val="85000"/>
                  <a:lumOff val="15000"/>
                </a:schemeClr>
              </a:solidFill>
              <a:latin typeface="+mn-ea"/>
              <a:sym typeface="+mn-ea"/>
            </a:endParaRPr>
          </a:p>
        </p:txBody>
      </p:sp>
      <p:sp>
        <p:nvSpPr>
          <p:cNvPr id="105042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未来发展：随着技术的不断进步和应用场景的不断扩展，机器学习技术在客户关系管理中的应用将更加广泛和深入</a:t>
            </a:r>
            <a:endParaRPr altLang="en-US" dirty="0" sz="1200" lang="zh-CN" spc="150">
              <a:solidFill>
                <a:schemeClr val="tx1">
                  <a:lumMod val="85000"/>
                  <a:lumOff val="15000"/>
                </a:schemeClr>
              </a:solidFill>
              <a:latin typeface="+mn-ea"/>
              <a:sym typeface="+mn-ea"/>
            </a:endParaRPr>
          </a:p>
        </p:txBody>
      </p:sp>
      <p:sp>
        <p:nvSpPr>
          <p:cNvPr id="105043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3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472" name="标题 2"/>
          <p:cNvSpPr>
            <a:spLocks noGrp="1"/>
          </p:cNvSpPr>
          <p:nvPr>
            <p:ph type="title" idx="2"/>
          </p:nvPr>
        </p:nvSpPr>
        <p:spPr/>
        <p:txBody>
          <a:bodyPr/>
          <a:p>
            <a:r>
              <a:rPr altLang="en-US" lang="zh-CN"/>
              <a:t>人员培训和技能提升问题</a:t>
            </a:r>
            <a:endParaRPr altLang="en-US" lang="zh-CN"/>
          </a:p>
        </p:txBody>
      </p:sp>
      <p:sp>
        <p:nvSpPr>
          <p:cNvPr id="105047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缺乏专业人才：需要招聘具备机器学习技术背景的人才</a:t>
            </a:r>
            <a:endParaRPr altLang="en-US" dirty="0" sz="1200" lang="zh-CN" spc="150">
              <a:solidFill>
                <a:schemeClr val="tx1">
                  <a:lumMod val="65000"/>
                  <a:lumOff val="35000"/>
                </a:schemeClr>
              </a:solidFill>
              <a:latin typeface="+mn-ea"/>
              <a:sym typeface="+mn-ea"/>
            </a:endParaRPr>
          </a:p>
        </p:txBody>
      </p:sp>
      <p:sp>
        <p:nvSpPr>
          <p:cNvPr id="105047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技能不足：对现有员工进行机器学习技术培训和技能提升</a:t>
            </a:r>
            <a:endParaRPr altLang="en-US" dirty="0" sz="1200" lang="zh-CN" spc="150">
              <a:solidFill>
                <a:schemeClr val="tx1">
                  <a:lumMod val="65000"/>
                  <a:lumOff val="35000"/>
                </a:schemeClr>
              </a:solidFill>
              <a:latin typeface="+mn-ea"/>
              <a:sym typeface="+mn-ea"/>
            </a:endParaRPr>
          </a:p>
        </p:txBody>
      </p:sp>
      <p:sp>
        <p:nvSpPr>
          <p:cNvPr id="105047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培训成本高：需要投入大量时间和资金进行人员培训</a:t>
            </a:r>
            <a:endParaRPr altLang="en-US" dirty="0" sz="1200" lang="zh-CN" spc="150">
              <a:solidFill>
                <a:schemeClr val="tx1">
                  <a:lumMod val="65000"/>
                  <a:lumOff val="35000"/>
                </a:schemeClr>
              </a:solidFill>
              <a:latin typeface="+mn-ea"/>
              <a:sym typeface="+mn-ea"/>
            </a:endParaRPr>
          </a:p>
        </p:txBody>
      </p:sp>
      <p:sp>
        <p:nvSpPr>
          <p:cNvPr id="105048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培训效果难以保证：需要制定有效的培训计划和评估机制</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520" name="标题 2"/>
          <p:cNvSpPr>
            <a:spLocks noGrp="1"/>
          </p:cNvSpPr>
          <p:nvPr>
            <p:ph type="title" idx="2"/>
          </p:nvPr>
        </p:nvSpPr>
        <p:spPr/>
        <p:txBody>
          <a:bodyPr/>
          <a:p>
            <a:r>
              <a:rPr altLang="en-US" lang="zh-CN"/>
              <a:t>法律法规和政策限制问题</a:t>
            </a:r>
            <a:endParaRPr altLang="en-US" lang="zh-CN"/>
          </a:p>
        </p:txBody>
      </p:sp>
      <p:sp>
        <p:nvSpPr>
          <p:cNvPr id="105052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应对策略：制定应对策略，确保合规性和数据安全性</a:t>
            </a:r>
            <a:endParaRPr altLang="zh-CN" dirty="0" lang="en-US">
              <a:solidFill>
                <a:schemeClr val="dk1">
                  <a:lumMod val="80000"/>
                  <a:lumOff val="20000"/>
                </a:schemeClr>
              </a:solidFill>
              <a:latin typeface="+mn-ea"/>
              <a:sym typeface="+mn-ea"/>
            </a:endParaRPr>
          </a:p>
        </p:txBody>
      </p:sp>
      <p:sp>
        <p:nvSpPr>
          <p:cNvPr id="105053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遵守法律法规：确保机器学习技术符合相关法律法规要求</a:t>
            </a:r>
            <a:endParaRPr altLang="en-US" dirty="0" lang="zh-CN">
              <a:solidFill>
                <a:schemeClr val="dk1">
                  <a:lumMod val="80000"/>
                  <a:lumOff val="20000"/>
                </a:schemeClr>
              </a:solidFill>
              <a:latin typeface="+mn-ea"/>
              <a:sym typeface="+mn-ea"/>
            </a:endParaRPr>
          </a:p>
        </p:txBody>
      </p:sp>
      <p:sp>
        <p:nvSpPr>
          <p:cNvPr id="105053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政策限制：了解并遵守政府对数据保护和隐私的限制</a:t>
            </a:r>
            <a:endParaRPr altLang="en-US" dirty="0" lang="zh-CN">
              <a:solidFill>
                <a:schemeClr val="dk1">
                  <a:lumMod val="80000"/>
                  <a:lumOff val="20000"/>
                </a:schemeClr>
              </a:solidFill>
              <a:latin typeface="+mn-ea"/>
              <a:sym typeface="+mn-ea"/>
            </a:endParaRPr>
          </a:p>
        </p:txBody>
      </p:sp>
      <p:sp>
        <p:nvSpPr>
          <p:cNvPr id="105054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风险评估：对潜在的法律和政策风险进行评估，并采取相应措施</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592" name="文本占位符 3"/>
          <p:cNvSpPr>
            <a:spLocks noGrp="1"/>
          </p:cNvSpPr>
          <p:nvPr>
            <p:ph type="body" idx="2"/>
            <p:custDataLst>
              <p:tags r:id="rId1"/>
            </p:custDataLst>
          </p:nvPr>
        </p:nvSpPr>
        <p:spPr/>
        <p:txBody>
          <a:bodyPr/>
          <a:p>
            <a:r>
              <a:rPr altLang="en-US" dirty="0" lang="zh-CN"/>
              <a:t>07</a:t>
            </a:r>
            <a:endParaRPr altLang="en-US" dirty="0" lang="zh-CN"/>
          </a:p>
        </p:txBody>
      </p:sp>
      <p:sp>
        <p:nvSpPr>
          <p:cNvPr id="1050594" name="标题 4"/>
          <p:cNvSpPr>
            <a:spLocks noGrp="1"/>
          </p:cNvSpPr>
          <p:nvPr>
            <p:ph type="title" idx="1"/>
            <p:custDataLst>
              <p:tags r:id="rId2"/>
            </p:custDataLst>
          </p:nvPr>
        </p:nvSpPr>
        <p:spPr/>
        <p:txBody>
          <a:bodyPr/>
          <a:p>
            <a:r>
              <a:rPr altLang="en-US" dirty="0" lang="zh-CN"/>
              <a:t>未来展望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664" name="标题 2"/>
          <p:cNvSpPr>
            <a:spLocks noGrp="1"/>
          </p:cNvSpPr>
          <p:nvPr>
            <p:ph type="title" idx="2"/>
          </p:nvPr>
        </p:nvSpPr>
        <p:spPr/>
        <p:txBody>
          <a:bodyPr>
            <a:normAutofit fontScale="90000"/>
          </a:bodyPr>
          <a:p>
            <a:r>
              <a:rPr altLang="en-US" lang="zh-CN"/>
              <a:t>机器学习技术的进一步发展将推动客户关系管理的智能化水平不断提升。</a:t>
            </a:r>
            <a:endParaRPr altLang="en-US" lang="zh-CN"/>
          </a:p>
        </p:txBody>
      </p:sp>
      <p:sp>
        <p:nvSpPr>
          <p:cNvPr id="105066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机器学习技术将不断优化客户体验</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6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机器学习技术将实现更精准的个性化服务</a:t>
            </a:r>
            <a:endParaRPr dirty="0" sz="2000" err="1">
              <a:solidFill>
                <a:schemeClr val="tx1">
                  <a:lumMod val="75000"/>
                  <a:lumOff val="25000"/>
                </a:schemeClr>
              </a:solidFill>
              <a:latin typeface="+mn-ea"/>
              <a:ea typeface="+mn-ea"/>
              <a:cs typeface="+mn-ea"/>
              <a:sym typeface="+mn-lt"/>
            </a:endParaRPr>
          </a:p>
        </p:txBody>
      </p:sp>
      <p:sp>
        <p:nvSpPr>
          <p:cNvPr id="105068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69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9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7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机器学习技术将推动客户关系管理系统的智能化升级</a:t>
            </a:r>
            <a:endParaRPr dirty="0" sz="2000" err="1">
              <a:solidFill>
                <a:schemeClr val="tx1">
                  <a:lumMod val="75000"/>
                  <a:lumOff val="25000"/>
                </a:schemeClr>
              </a:solidFill>
              <a:latin typeface="+mn-ea"/>
              <a:ea typeface="+mn-ea"/>
              <a:cs typeface="+mn-ea"/>
              <a:sym typeface="+mn-lt"/>
            </a:endParaRPr>
          </a:p>
        </p:txBody>
      </p:sp>
      <p:sp>
        <p:nvSpPr>
          <p:cNvPr id="10507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机器学习技术将提高客户满意度和忠诚度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744" name="标题 2"/>
          <p:cNvSpPr>
            <a:spLocks noGrp="1"/>
          </p:cNvSpPr>
          <p:nvPr>
            <p:ph type="title" idx="2"/>
          </p:nvPr>
        </p:nvSpPr>
        <p:spPr/>
        <p:txBody>
          <a:bodyPr>
            <a:normAutofit fontScale="90000"/>
          </a:bodyPr>
          <a:p>
            <a:r>
              <a:rPr altLang="en-US" lang="zh-CN"/>
              <a:t>企业需要加强技术研发和创新，以适应不断变化的市场需求。</a:t>
            </a:r>
            <a:endParaRPr altLang="en-US" lang="zh-CN"/>
          </a:p>
        </p:txBody>
      </p:sp>
      <p:sp>
        <p:nvSpPr>
          <p:cNvPr id="105074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企业需要加强技术研发和创新，以适应不断变化的市场需求。</a:t>
            </a:r>
            <a:endParaRPr altLang="en-US" dirty="0" sz="1200" lang="zh-CN" spc="150">
              <a:solidFill>
                <a:schemeClr val="tx1">
                  <a:lumMod val="65000"/>
                  <a:lumOff val="35000"/>
                </a:schemeClr>
              </a:solidFill>
              <a:latin typeface="+mn-ea"/>
              <a:sym typeface="+mn-ea"/>
            </a:endParaRPr>
          </a:p>
        </p:txBody>
      </p:sp>
      <p:sp>
        <p:nvSpPr>
          <p:cNvPr id="105074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机器学习技术在客户关系管理中的应用将更加广泛和深入。</a:t>
            </a:r>
            <a:endParaRPr altLang="en-US" dirty="0" sz="1200" lang="zh-CN" spc="150">
              <a:solidFill>
                <a:schemeClr val="tx1">
                  <a:lumMod val="65000"/>
                  <a:lumOff val="35000"/>
                </a:schemeClr>
              </a:solidFill>
              <a:latin typeface="+mn-ea"/>
              <a:sym typeface="+mn-ea"/>
            </a:endParaRPr>
          </a:p>
        </p:txBody>
      </p:sp>
      <p:sp>
        <p:nvSpPr>
          <p:cNvPr id="105075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智能化技术将为企业提供更加精准的客户分析和预测。</a:t>
            </a:r>
            <a:endParaRPr altLang="en-US" dirty="0" sz="1200" lang="zh-CN" spc="150">
              <a:solidFill>
                <a:schemeClr val="tx1">
                  <a:lumMod val="65000"/>
                  <a:lumOff val="35000"/>
                </a:schemeClr>
              </a:solidFill>
              <a:latin typeface="+mn-ea"/>
              <a:sym typeface="+mn-ea"/>
            </a:endParaRPr>
          </a:p>
        </p:txBody>
      </p:sp>
      <p:sp>
        <p:nvSpPr>
          <p:cNvPr id="105075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企业需要不断学习和掌握新的技术，以保持竞争优势。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792" name="标题 2"/>
          <p:cNvSpPr>
            <a:spLocks noGrp="1"/>
          </p:cNvSpPr>
          <p:nvPr>
            <p:ph type="title" idx="2"/>
          </p:nvPr>
        </p:nvSpPr>
        <p:spPr/>
        <p:txBody>
          <a:bodyPr>
            <a:normAutofit fontScale="90000"/>
          </a:bodyPr>
          <a:p>
            <a:r>
              <a:rPr altLang="en-US" lang="zh-CN"/>
              <a:t>政府和社会各界需要加强对于数据隐私和安全的保护，为机器学习技术的发展提供良好的环境。</a:t>
            </a:r>
            <a:endParaRPr altLang="en-US" lang="zh-CN"/>
          </a:p>
        </p:txBody>
      </p:sp>
      <p:sp>
        <p:nvSpPr>
          <p:cNvPr id="105079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政府应制定相关法律法规，加强对数据隐私和安全的保护，确保机器学习技术的合法性和安全性。</a:t>
            </a:r>
            <a:endParaRPr altLang="en-US" dirty="0" sz="1200" lang="zh-CN" spc="150">
              <a:solidFill>
                <a:schemeClr val="tx1">
                  <a:lumMod val="65000"/>
                  <a:lumOff val="35000"/>
                </a:schemeClr>
              </a:solidFill>
              <a:latin typeface="+mn-ea"/>
              <a:sym typeface="+mn-ea"/>
            </a:endParaRPr>
          </a:p>
        </p:txBody>
      </p:sp>
      <p:sp>
        <p:nvSpPr>
          <p:cNvPr id="105079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企业应建立完善的数据管理制度，加强数据隐私和安全的保护，避免数据泄露和滥用。</a:t>
            </a:r>
            <a:endParaRPr altLang="en-US" dirty="0" sz="1200" lang="zh-CN" spc="150">
              <a:solidFill>
                <a:schemeClr val="tx1">
                  <a:lumMod val="65000"/>
                  <a:lumOff val="35000"/>
                </a:schemeClr>
              </a:solidFill>
              <a:latin typeface="+mn-ea"/>
              <a:sym typeface="+mn-ea"/>
            </a:endParaRPr>
          </a:p>
        </p:txBody>
      </p:sp>
      <p:sp>
        <p:nvSpPr>
          <p:cNvPr id="105079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社会各界应加强对数据隐私和安全的宣传和教育，提高公众对数据隐私和安全的意识和认识。</a:t>
            </a:r>
            <a:endParaRPr altLang="en-US" dirty="0" sz="1200" lang="zh-CN" spc="150">
              <a:solidFill>
                <a:schemeClr val="tx1">
                  <a:lumMod val="65000"/>
                  <a:lumOff val="35000"/>
                </a:schemeClr>
              </a:solidFill>
              <a:latin typeface="+mn-ea"/>
              <a:sym typeface="+mn-ea"/>
            </a:endParaRPr>
          </a:p>
        </p:txBody>
      </p:sp>
      <p:sp>
        <p:nvSpPr>
          <p:cNvPr id="105080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政府、企业和研究机构应加强合作，共同推动机器学习技术的发展，为经济发展和社会进步做出贡献。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840"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842"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0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5*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5*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5*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5*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5*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5*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5*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5*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5*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5*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5*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5*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5*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5*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5*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5*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5*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5*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5*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5*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16_5*l_h_i*1_5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4"/>
  <p:tag name="KSO_WM_UNIT_ID" val="diagram20231316_5*l_h_i*1_5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16_5*l_h_i*1_5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16_5*l_h_i*1_5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16_5*l_h_f*1_5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16_5*l_h_i*1_6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4"/>
  <p:tag name="KSO_WM_UNIT_ID" val="diagram20231316_5*l_h_i*1_6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16_5*l_h_i*1_6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16_5*l_h_i*1_6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16_5*l_h_f*1_6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5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1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3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75.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7"/>
</p:tagLst>
</file>

<file path=ppt/tags/tag4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439.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4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4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470.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2023-12-16T21:57:22Z</dcterms:created>
  <dcterms:modified xsi:type="dcterms:W3CDTF">2023-12-16T21:57:22Z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28b318858aed495687c5de508d70264f_21</vt:lpwstr>
  </property>
</Properties>
</file>