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43" r:id="rId1"/>
    <p:sldMasterId id="2147484880" r:id="rId2"/>
  </p:sldMasterIdLst>
  <p:notesMasterIdLst>
    <p:notesMasterId r:id="rId3"/>
  </p:notesMasterIdLst>
  <p:sldIdLst>
    <p:sldId id="804" r:id="rId4"/>
    <p:sldId id="808" r:id="rId5"/>
    <p:sldId id="812" r:id="rId6"/>
    <p:sldId id="815" r:id="rId7"/>
    <p:sldId id="818" r:id="rId8"/>
    <p:sldId id="821" r:id="rId9"/>
    <p:sldId id="824" r:id="rId10"/>
    <p:sldId id="827" r:id="rId11"/>
    <p:sldId id="830" r:id="rId12"/>
    <p:sldId id="833" r:id="rId13"/>
    <p:sldId id="836" r:id="rId14"/>
    <p:sldId id="839" r:id="rId15"/>
    <p:sldId id="842" r:id="rId16"/>
    <p:sldId id="845" r:id="rId17"/>
    <p:sldId id="848" r:id="rId18"/>
    <p:sldId id="851" r:id="rId19"/>
    <p:sldId id="854" r:id="rId20"/>
    <p:sldId id="857" r:id="rId21"/>
    <p:sldId id="860" r:id="rId22"/>
    <p:sldId id="863" r:id="rId23"/>
    <p:sldId id="866" r:id="rId24"/>
    <p:sldId id="869" r:id="rId25"/>
    <p:sldId id="872" r:id="rId26"/>
    <p:sldId id="875" r:id="rId27"/>
    <p:sldId id="878" r:id="rId28"/>
    <p:sldId id="881" r:id="rId29"/>
    <p:sldId id="884" r:id="rId30"/>
    <p:sldId id="88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tags" Target="../tags/tag1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image" Target="../media/image1.png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image" Target="../media/image1.png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bg_#color-2083&amp;1012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custGeom>
            <a:avLst/>
            <a:ah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pic>
        <p:nvPicPr>
          <p:cNvPr id="2097155" name="图片 7" descr="C:/Users/kingsoft/AppData/Local/Temp/fig2wpp/@png2x_bg-2083&amp;11355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838200" y="1228725"/>
            <a:ext cx="10515600" cy="2300605"/>
          </a:xfrm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sz="7000">
                <a:solidFill>
                  <a:srgbClr val="FFFFFF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年号占位符 8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38200" y="345938"/>
            <a:ext cx="10515600" cy="696566"/>
          </a:xfrm>
        </p:spPr>
        <p:txBody>
          <a:bodyPr anchor="ctr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altLang="en-US" dirty="0" lang="zh-CN"/>
              <a:t>年号</a:t>
            </a:r>
            <a:endParaRPr altLang="en-US" dirty="0" lang="zh-CN"/>
          </a:p>
        </p:txBody>
      </p:sp>
      <p:sp>
        <p:nvSpPr>
          <p:cNvPr id="1048678" name="文本占位符 14"/>
          <p:cNvSpPr>
            <a:spLocks noGrp="1"/>
          </p:cNvSpPr>
          <p:nvPr>
            <p:ph type="body" sz="quarter" idx="18" hasCustomPrompt="1"/>
            <p:custDataLst>
              <p:tags r:id="rId9"/>
            </p:custDataLst>
          </p:nvPr>
        </p:nvSpPr>
        <p:spPr>
          <a:xfrm>
            <a:off x="3835908" y="4054919"/>
            <a:ext cx="4517008" cy="591947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anchor="ctr" wrap="square">
            <a:normAutofit/>
          </a:bodyPr>
          <a:lstStyle>
            <a:lvl1pPr algn="ctr" indent="0" marL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" descr="C:/Users/kingsoft/AppData/Local/Temp/fig2wpp/@png2x_bg1-2083&amp;10884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5248275"/>
            <a:ext cx="12188825" cy="1609090"/>
          </a:xfrm>
          <a:prstGeom prst="rect"/>
        </p:spPr>
      </p:pic>
      <p:sp>
        <p:nvSpPr>
          <p:cNvPr id="1048690" name="Rectangle 17_#color-2083&amp;10168"/>
          <p:cNvSpPr/>
          <p:nvPr userDrawn="1">
            <p:custDataLst>
              <p:tags r:id="rId3"/>
            </p:custDataLst>
          </p:nvPr>
        </p:nvSpPr>
        <p:spPr>
          <a:xfrm>
            <a:off x="1527048" y="1655064"/>
            <a:ext cx="978408" cy="118872"/>
          </a:xfrm>
          <a:prstGeom prst="roundRect">
            <a:avLst>
              <a:gd name="adj" fmla="val 48462"/>
            </a:avLst>
          </a:prstGeom>
          <a:solidFill>
            <a:schemeClr val="accent1"/>
          </a:solidFill>
        </p:spPr>
      </p:sp>
      <p:sp>
        <p:nvSpPr>
          <p:cNvPr id="104869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488948" y="149225"/>
            <a:ext cx="10195052" cy="1382649"/>
          </a:xfrm>
        </p:spPr>
        <p:txBody>
          <a:bodyPr anchor="b" wrap="square">
            <a:normAutofit/>
          </a:bodyPr>
          <a:lstStyle>
            <a:lvl1pPr>
              <a:defRPr sz="4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bg_#color-2083&amp;10185"/>
          <p:cNvSpPr/>
          <p:nvPr userDrawn="1">
            <p:custDataLst>
              <p:tags r:id="rId1"/>
            </p:custDataLst>
          </p:nvPr>
        </p:nvSpPr>
        <p:spPr>
          <a:xfrm>
            <a:off x="1524" y="0"/>
            <a:ext cx="12188952" cy="6858000"/>
          </a:xfrm>
          <a:custGeom>
            <a:avLst/>
            <a:ah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pic>
        <p:nvPicPr>
          <p:cNvPr id="2097159" name="图片 8" descr="C:/Users/kingsoft/AppData/Local/Temp/fig2wpp/@png2x_bg-2083&amp;11381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588" y="0"/>
            <a:ext cx="12188825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619250" y="3598545"/>
            <a:ext cx="9735185" cy="2066925"/>
          </a:xfrm>
        </p:spPr>
        <p:txBody>
          <a:bodyPr anchor="t" wrap="square">
            <a:normAutofit/>
          </a:bodyPr>
          <a:lstStyle>
            <a:lvl1pPr algn="l">
              <a:defRPr sz="5400">
                <a:solidFill>
                  <a:srgbClr val="FFFFFF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4" name="节编号 3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619250" y="441960"/>
            <a:ext cx="10325100" cy="3040380"/>
          </a:xfrm>
        </p:spPr>
        <p:txBody>
          <a:bodyPr anchor="b" wrap="square">
            <a:normAutofit/>
          </a:bodyPr>
          <a:lstStyle>
            <a:lvl1pPr algn="l" indent="0" marL="0">
              <a:buNone/>
              <a:defRPr b="1" sz="11900">
                <a:solidFill>
                  <a:srgbClr val="FFFFFF"/>
                </a:solidFill>
                <a:latin typeface="+mj-lt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sp>
        <p:nvSpPr>
          <p:cNvPr id="104870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bg_#color-2083&amp;1012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custGeom>
            <a:avLst/>
            <a:ah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pic>
        <p:nvPicPr>
          <p:cNvPr id="2097161" name="图片 7" descr="C:/Users/kingsoft/AppData/Local/Temp/fig2wpp/@png2x_bg-2083&amp;11355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4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838198" y="1316350"/>
            <a:ext cx="10515000" cy="2139650"/>
          </a:xfrm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sz="7000">
                <a:solidFill>
                  <a:srgbClr val="FFFFFF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年号占位符 8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38198" y="465900"/>
            <a:ext cx="10514999" cy="504000"/>
          </a:xfrm>
        </p:spPr>
        <p:txBody>
          <a:bodyPr anchor="ctr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altLang="en-US" dirty="0" lang="zh-CN"/>
              <a:t>年号</a:t>
            </a:r>
            <a:endParaRPr altLang="en-US" dirty="0" lang="zh-CN"/>
          </a:p>
        </p:txBody>
      </p:sp>
      <p:sp>
        <p:nvSpPr>
          <p:cNvPr id="1048784" name="文本占位符 14"/>
          <p:cNvSpPr>
            <a:spLocks noGrp="1"/>
          </p:cNvSpPr>
          <p:nvPr>
            <p:ph type="body" sz="quarter" idx="18" hasCustomPrompt="1"/>
            <p:custDataLst>
              <p:tags r:id="rId9"/>
            </p:custDataLst>
          </p:nvPr>
        </p:nvSpPr>
        <p:spPr>
          <a:xfrm>
            <a:off x="3835908" y="4054919"/>
            <a:ext cx="4517008" cy="591947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anchor="ctr" wrap="square">
            <a:normAutofit/>
          </a:bodyPr>
          <a:lstStyle>
            <a:lvl1pPr algn="ctr" indent="0" marL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5.xml"/><Relationship Id="rId13" Type="http://schemas.openxmlformats.org/officeDocument/2006/relationships/image" Target="../media/image3.png"/><Relationship Id="rId14" Type="http://schemas.openxmlformats.org/officeDocument/2006/relationships/tags" Target="../tags/tag66.xml"/><Relationship Id="rId15" Type="http://schemas.openxmlformats.org/officeDocument/2006/relationships/tags" Target="../tags/tag67.xml"/><Relationship Id="rId16" Type="http://schemas.openxmlformats.org/officeDocument/2006/relationships/tags" Target="../tags/tag68.xml"/><Relationship Id="rId17" Type="http://schemas.openxmlformats.org/officeDocument/2006/relationships/tags" Target="../tags/tag69.xml"/><Relationship Id="rId18" Type="http://schemas.openxmlformats.org/officeDocument/2006/relationships/tags" Target="../tags/tag70.xml"/><Relationship Id="rId19" Type="http://schemas.openxmlformats.org/officeDocument/2006/relationships/tags" Target="../tags/tag71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44" r:id="rId1"/>
    <p:sldLayoutId id="2147484845" r:id="rId2"/>
    <p:sldLayoutId id="2147484846" r:id="rId3"/>
    <p:sldLayoutId id="2147484847" r:id="rId4"/>
    <p:sldLayoutId id="2147484848" r:id="rId5"/>
    <p:sldLayoutId id="2147484849" r:id="rId6"/>
    <p:sldLayoutId id="2147484850" r:id="rId7"/>
    <p:sldLayoutId id="2147484851" r:id="rId8"/>
    <p:sldLayoutId id="2147484852" r:id="rId9"/>
    <p:sldLayoutId id="2147484853" r:id="rId10"/>
    <p:sldLayoutId id="214748485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 descr="C:/Users/kingsoft/AppData/Local/Temp/fig2wpp/Vector_#color-2083&amp;11386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5248275"/>
            <a:ext cx="12188825" cy="160909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81" r:id="rId1"/>
    <p:sldLayoutId id="2147484882" r:id="rId2"/>
    <p:sldLayoutId id="2147484883" r:id="rId3"/>
    <p:sldLayoutId id="2147484884" r:id="rId4"/>
    <p:sldLayoutId id="2147484885" r:id="rId5"/>
    <p:sldLayoutId id="2147484886" r:id="rId6"/>
    <p:sldLayoutId id="2147484887" r:id="rId7"/>
    <p:sldLayoutId id="2147484888" r:id="rId8"/>
    <p:sldLayoutId id="2147484889" r:id="rId9"/>
    <p:sldLayoutId id="2147484890" r:id="rId10"/>
    <p:sldLayoutId id="214748489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tags" Target="../tags/tag84.xml"/><Relationship Id="rId10" Type="http://schemas.openxmlformats.org/officeDocument/2006/relationships/tags" Target="../tags/tag85.xml"/><Relationship Id="rId11" Type="http://schemas.openxmlformats.org/officeDocument/2006/relationships/image" Target="../media/image4.png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tags" Target="../tags/tag91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tags" Target="../tags/tag99.xml"/><Relationship Id="rId6" Type="http://schemas.openxmlformats.org/officeDocument/2006/relationships/tags" Target="../tags/tag100.xml"/><Relationship Id="rId7" Type="http://schemas.openxmlformats.org/officeDocument/2006/relationships/tags" Target="../tags/tag101.xml"/><Relationship Id="rId8" Type="http://schemas.openxmlformats.org/officeDocument/2006/relationships/tags" Target="../tags/tag102.xml"/><Relationship Id="rId9" Type="http://schemas.openxmlformats.org/officeDocument/2006/relationships/tags" Target="../tags/tag103.xml"/><Relationship Id="rId10" Type="http://schemas.openxmlformats.org/officeDocument/2006/relationships/tags" Target="../tags/tag104.xml"/><Relationship Id="rId11" Type="http://schemas.openxmlformats.org/officeDocument/2006/relationships/tags" Target="../tags/tag105.xml"/><Relationship Id="rId12" Type="http://schemas.openxmlformats.org/officeDocument/2006/relationships/tags" Target="../tags/tag10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tags" Target="../tags/tag272.xml"/><Relationship Id="rId18" Type="http://schemas.openxmlformats.org/officeDocument/2006/relationships/tags" Target="../tags/tag273.xml"/><Relationship Id="rId19" Type="http://schemas.openxmlformats.org/officeDocument/2006/relationships/tags" Target="../tags/tag274.xml"/><Relationship Id="rId20" Type="http://schemas.openxmlformats.org/officeDocument/2006/relationships/tags" Target="../tags/tag275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28725"/>
            <a:ext cx="10515600" cy="2300605"/>
          </a:xfrm>
        </p:spPr>
        <p:txBody>
          <a:bodyPr wrap="square">
            <a:normAutofit/>
          </a:bodyPr>
          <a:p>
            <a:r>
              <a:rPr altLang="en-US" dirty="0" lang="zh-CN"/>
              <a:t>学校安全2024年小学教育的首要保障</a:t>
            </a:r>
            <a:endParaRPr altLang="en-US" dirty="0" lang="zh-CN"/>
          </a:p>
        </p:txBody>
      </p:sp>
      <p:sp>
        <p:nvSpPr>
          <p:cNvPr id="1048650" name="年份"/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>
          <a:xfrm>
            <a:off x="838200" y="345938"/>
            <a:ext cx="10515600" cy="696566"/>
          </a:xfrm>
        </p:spPr>
        <p:txBody>
          <a:bodyPr wrap="square">
            <a:normAutofit/>
          </a:bodyPr>
          <a:p>
            <a:r>
              <a:rPr altLang="zh-CN" dirty="0" lang="en-US"/>
              <a:t>20XX</a:t>
            </a:r>
            <a:endParaRPr altLang="zh-CN" dirty="0" lang="en-US"/>
          </a:p>
        </p:txBody>
      </p:sp>
      <p:sp>
        <p:nvSpPr>
          <p:cNvPr id="1048652" name="文本占位符 14"/>
          <p:cNvSpPr>
            <a:spLocks noGrp="1"/>
          </p:cNvSpPr>
          <p:nvPr>
            <p:ph type="body" sz="quarter" idx="18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88948" y="149225"/>
            <a:ext cx="10195052" cy="1382649"/>
          </a:xfrm>
        </p:spPr>
        <p:txBody>
          <a:bodyPr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02" name="序号"/>
          <p:cNvSpPr txBox="1"/>
          <p:nvPr>
            <p:custDataLst>
              <p:tags r:id="rId2"/>
            </p:custDataLst>
          </p:nvPr>
        </p:nvSpPr>
        <p:spPr>
          <a:xfrm>
            <a:off x="1562549" y="2556795"/>
            <a:ext cx="1291141" cy="894398"/>
          </a:xfrm>
          <a:prstGeom prst="rect"/>
          <a:noFill/>
        </p:spPr>
        <p:txBody>
          <a:bodyPr anchor="b" anchorCtr="0" bIns="0" lIns="0" rIns="0" rtlCol="0" tIns="0" wrap="square">
            <a:normAutofit fontScale="98148" lnSpcReduction="20000"/>
          </a:bodyPr>
          <a:p>
            <a:pPr>
              <a:lnSpc>
                <a:spcPct val="100000"/>
              </a:lnSpc>
            </a:pPr>
            <a:r>
              <a:rPr dirty="0" sz="5400" lang="en-US">
                <a:solidFill>
                  <a:schemeClr val="accent1"/>
                </a:solidFill>
                <a:latin typeface="+mj-lt"/>
                <a:ea typeface="+mj-ea"/>
              </a:rPr>
              <a:t>01</a:t>
            </a:r>
            <a:endParaRPr dirty="0" sz="54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04" name="项标题"/>
          <p:cNvSpPr txBox="1"/>
          <p:nvPr>
            <p:custDataLst>
              <p:tags r:id="rId3"/>
            </p:custDataLst>
          </p:nvPr>
        </p:nvSpPr>
        <p:spPr>
          <a:xfrm>
            <a:off x="1553727" y="3555046"/>
            <a:ext cx="1697473" cy="1382713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学校安全的重要性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6" name="序号"/>
          <p:cNvSpPr txBox="1"/>
          <p:nvPr>
            <p:custDataLst>
              <p:tags r:id="rId4"/>
            </p:custDataLst>
          </p:nvPr>
        </p:nvSpPr>
        <p:spPr>
          <a:xfrm>
            <a:off x="3627275" y="2556795"/>
            <a:ext cx="1291141" cy="894398"/>
          </a:xfrm>
          <a:prstGeom prst="rect"/>
          <a:noFill/>
        </p:spPr>
        <p:txBody>
          <a:bodyPr anchor="b" anchorCtr="0" bIns="0" lIns="0" rIns="0" rtlCol="0" tIns="0" wrap="square">
            <a:normAutofit fontScale="98148" lnSpcReduction="20000"/>
          </a:bodyPr>
          <a:p>
            <a:pPr>
              <a:lnSpc>
                <a:spcPct val="100000"/>
              </a:lnSpc>
            </a:pPr>
            <a:r>
              <a:rPr dirty="0" sz="5400" lang="en-US">
                <a:solidFill>
                  <a:schemeClr val="accent1"/>
                </a:solidFill>
                <a:latin typeface="+mj-lt"/>
                <a:ea typeface="+mj-ea"/>
              </a:rPr>
              <a:t>02</a:t>
            </a:r>
            <a:endParaRPr dirty="0" sz="54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08" name="项标题"/>
          <p:cNvSpPr txBox="1"/>
          <p:nvPr>
            <p:custDataLst>
              <p:tags r:id="rId5"/>
            </p:custDataLst>
          </p:nvPr>
        </p:nvSpPr>
        <p:spPr>
          <a:xfrm>
            <a:off x="3618453" y="3555046"/>
            <a:ext cx="1697473" cy="1382713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学校安全现状及问题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0" name="序号"/>
          <p:cNvSpPr txBox="1"/>
          <p:nvPr>
            <p:custDataLst>
              <p:tags r:id="rId6"/>
            </p:custDataLst>
          </p:nvPr>
        </p:nvSpPr>
        <p:spPr>
          <a:xfrm>
            <a:off x="5692001" y="2556795"/>
            <a:ext cx="1291141" cy="894398"/>
          </a:xfrm>
          <a:prstGeom prst="rect"/>
          <a:noFill/>
        </p:spPr>
        <p:txBody>
          <a:bodyPr anchor="b" anchorCtr="0" bIns="0" lIns="0" rIns="0" rtlCol="0" tIns="0" wrap="square">
            <a:normAutofit fontScale="98148" lnSpcReduction="20000"/>
          </a:bodyPr>
          <a:p>
            <a:pPr>
              <a:lnSpc>
                <a:spcPct val="100000"/>
              </a:lnSpc>
            </a:pPr>
            <a:r>
              <a:rPr dirty="0" sz="5400" lang="en-US">
                <a:solidFill>
                  <a:schemeClr val="accent1"/>
                </a:solidFill>
                <a:latin typeface="+mj-lt"/>
                <a:ea typeface="+mj-ea"/>
              </a:rPr>
              <a:t>03</a:t>
            </a:r>
            <a:endParaRPr dirty="0" sz="54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7"/>
            </p:custDataLst>
          </p:nvPr>
        </p:nvSpPr>
        <p:spPr>
          <a:xfrm>
            <a:off x="5683179" y="3555046"/>
            <a:ext cx="1697473" cy="1382713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保障学校安全的措施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7756727" y="2556795"/>
            <a:ext cx="1291141" cy="894398"/>
          </a:xfrm>
          <a:prstGeom prst="rect"/>
          <a:noFill/>
        </p:spPr>
        <p:txBody>
          <a:bodyPr anchor="b" anchorCtr="0" bIns="0" lIns="0" rIns="0" rtlCol="0" tIns="0" wrap="square">
            <a:normAutofit fontScale="98148" lnSpcReduction="20000"/>
          </a:bodyPr>
          <a:p>
            <a:pPr>
              <a:lnSpc>
                <a:spcPct val="100000"/>
              </a:lnSpc>
            </a:pPr>
            <a:r>
              <a:rPr dirty="0" sz="5400" lang="en-US">
                <a:solidFill>
                  <a:schemeClr val="accent1"/>
                </a:solidFill>
                <a:latin typeface="+mj-lt"/>
                <a:ea typeface="+mj-ea"/>
              </a:rPr>
              <a:t>04</a:t>
            </a:r>
            <a:endParaRPr dirty="0" sz="54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7747905" y="3555046"/>
            <a:ext cx="1697473" cy="1382713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学校安全教育的实施途径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097165" name="图片 22" descr="C:/Users/kingsoft/AppData/Local/Temp/fig2wpp/@png2x_Line 1 (Stroke)_#color-2083&amp;11019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3332274" y="3336925"/>
            <a:ext cx="27305" cy="813435"/>
          </a:xfrm>
          <a:prstGeom prst="rect"/>
        </p:spPr>
      </p:pic>
      <p:pic>
        <p:nvPicPr>
          <p:cNvPr id="2097167" name="图片 23" descr="C:/Users/kingsoft/AppData/Local/Temp/fig2wpp/@png2x_Line 2 (Stroke)_#color-2083&amp;11020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5397000" y="3336925"/>
            <a:ext cx="27305" cy="813435"/>
          </a:xfrm>
          <a:prstGeom prst="rect"/>
        </p:spPr>
      </p:pic>
      <p:pic>
        <p:nvPicPr>
          <p:cNvPr id="2097169" name="图片 24" descr="C:/Users/kingsoft/AppData/Local/Temp/fig2wpp/@png2x_Line 3 (Stroke)_#color-2083&amp;11021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7461726" y="3336925"/>
            <a:ext cx="27305" cy="813435"/>
          </a:xfrm>
          <a:prstGeom prst="rect"/>
        </p:spPr>
      </p:pic>
      <p:sp>
        <p:nvSpPr>
          <p:cNvPr id="1048818" name="序号"/>
          <p:cNvSpPr txBox="1"/>
          <p:nvPr>
            <p:custDataLst>
              <p:tags r:id="rId14"/>
            </p:custDataLst>
          </p:nvPr>
        </p:nvSpPr>
        <p:spPr>
          <a:xfrm>
            <a:off x="9821456" y="2556795"/>
            <a:ext cx="1291141" cy="894398"/>
          </a:xfrm>
          <a:prstGeom prst="rect"/>
          <a:noFill/>
        </p:spPr>
        <p:txBody>
          <a:bodyPr anchor="b" anchorCtr="0" bIns="0" lIns="0" rIns="0" rtlCol="0" tIns="0" wrap="square">
            <a:normAutofit fontScale="98148" lnSpcReduction="20000"/>
          </a:bodyPr>
          <a:p>
            <a:pPr>
              <a:lnSpc>
                <a:spcPct val="100000"/>
              </a:lnSpc>
            </a:pPr>
            <a:r>
              <a:rPr dirty="0" sz="5400" lang="en-US">
                <a:solidFill>
                  <a:schemeClr val="accent1"/>
                </a:solidFill>
                <a:latin typeface="+mj-lt"/>
                <a:ea typeface="+mj-ea"/>
              </a:rPr>
              <a:t>05</a:t>
            </a:r>
            <a:endParaRPr dirty="0" sz="54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15"/>
            </p:custDataLst>
          </p:nvPr>
        </p:nvSpPr>
        <p:spPr>
          <a:xfrm>
            <a:off x="9812634" y="3555046"/>
            <a:ext cx="1697473" cy="1382713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学校安全的未来展望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097171" name="图片 11" descr="C:/Users/kingsoft/AppData/Local/Temp/fig2wpp/@png2x_Line 3 (Stroke)_#color-2083&amp;11021.png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9526452" y="3336925"/>
            <a:ext cx="27305" cy="813435"/>
          </a:xfrm>
          <a:prstGeom prst="rect"/>
        </p:spPr>
      </p:pic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19250" y="3598545"/>
            <a:ext cx="8854440" cy="2066925"/>
          </a:xfrm>
        </p:spPr>
        <p:txBody>
          <a:bodyPr wrap="square">
            <a:normAutofit/>
          </a:bodyPr>
          <a:p>
            <a:r>
              <a:rPr altLang="en-US" dirty="0" lang="zh-CN"/>
              <a:t>学校安全的重要性</a:t>
            </a:r>
            <a:endParaRPr altLang="en-US" dirty="0" lang="zh-CN"/>
          </a:p>
        </p:txBody>
      </p:sp>
      <p:sp>
        <p:nvSpPr>
          <p:cNvPr id="10488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619250" y="127000"/>
            <a:ext cx="10325100" cy="3355475"/>
          </a:xfrm>
        </p:spPr>
        <p:txBody>
          <a:bodyPr anchor="b" wrap="square"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安全教育对小学生成长的影响</a:t>
            </a:r>
            <a:endParaRPr altLang="en-US" lang="zh-CN"/>
          </a:p>
        </p:txBody>
      </p:sp>
      <p:sp>
        <p:nvSpPr>
          <p:cNvPr id="10488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增强小学生的安全意识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培养小学生的自我保护能力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提高小学生的社会适应能力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促进小学生的身心健康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学校安全事故频发的原因分析</a:t>
            </a:r>
            <a:endParaRPr altLang="en-US" lang="zh-CN"/>
          </a:p>
        </p:txBody>
      </p:sp>
      <p:sp>
        <p:nvSpPr>
          <p:cNvPr id="10489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学生安全意识淡薄：缺乏安全知识和应对突发事件的技能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校园设施不完善：存在安全隐患，如建筑结构不合理、消防设施不健全等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安全管理不到位：学校安全管理制度不健全，安全责任不明确，缺乏有效的监督和检查机制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心理问题：学生面临学习压力、人际关系等心理问题，容易产生过激行为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学校安全与教育质量的关系</a:t>
            </a:r>
            <a:endParaRPr altLang="en-US" lang="zh-CN"/>
          </a:p>
        </p:txBody>
      </p:sp>
      <p:sp>
        <p:nvSpPr>
          <p:cNvPr id="10490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学校安全是教育质量的前提和保障，能够减少学生意外伤害和校园暴力事件，提高教育教学的效果。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安全稳定的校园环境可以让学生更好地专注于学习，提高学习效果和成绩。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学校安全问题会影响学校的声誉和招生，进而影响教育质量和社会认可度。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学校安全与教育质量是相互促进、相辅相成的，共同构成学生全面发展的基础。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学校安全保障的必要性</a:t>
            </a:r>
            <a:endParaRPr altLang="en-US" lang="zh-CN"/>
          </a:p>
        </p:txBody>
      </p:sp>
      <p:sp>
        <p:nvSpPr>
          <p:cNvPr id="10490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保障学生生命安全：学校安全是教育工作的首要任务，必须采取有效措施防止校园暴力、意外伤害等安全事故的发生。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维护教学秩序：学校安全保障有利于维护正常的教学秩序，提高教学质量和学习效果。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培养学生安全意识：学校安全保障不仅在于防止安全事故的发生，还在于通过安全教育培养学生的安全意识和自我保护能力。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促进校园文化建设：学校安全保障有利于营造和谐、安全的校园环境，提升校园文化的品质和内涵。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19250" y="3598545"/>
            <a:ext cx="8854440" cy="2066925"/>
          </a:xfrm>
        </p:spPr>
        <p:txBody>
          <a:bodyPr wrap="square">
            <a:normAutofit/>
          </a:bodyPr>
          <a:p>
            <a:r>
              <a:rPr altLang="en-US" dirty="0" lang="zh-CN"/>
              <a:t>学校安全现状及问题</a:t>
            </a:r>
            <a:endParaRPr altLang="en-US" dirty="0" lang="zh-CN"/>
          </a:p>
        </p:txBody>
      </p:sp>
      <p:sp>
        <p:nvSpPr>
          <p:cNvPr id="10491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619250" y="127000"/>
            <a:ext cx="10325100" cy="3355475"/>
          </a:xfrm>
        </p:spPr>
        <p:txBody>
          <a:bodyPr anchor="b" wrap="square"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当前学校安全存在的问题</a:t>
            </a:r>
            <a:endParaRPr altLang="en-US" lang="zh-CN"/>
          </a:p>
        </p:txBody>
      </p:sp>
      <p:sp>
        <p:nvSpPr>
          <p:cNvPr id="10491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校园欺凌：学生之间的暴力行为和恶意排挤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食品安全：学校食堂卫生条件差，食品不安全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校车安全：校车管理不规范，存在安全隐患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网络安全：学生沉迷网络，受网络不良信息影响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学校安全事故的案例分析</a:t>
            </a:r>
            <a:endParaRPr altLang="en-US" lang="zh-CN"/>
          </a:p>
        </p:txBody>
      </p:sp>
      <p:sp>
        <p:nvSpPr>
          <p:cNvPr id="10492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案例一：某小学发生火灾事故，造成多名学生伤亡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案例二：某小学发生校园暴力事件，导致学生受到伤害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案例三：某小学发生食物中毒事件，影响学生身体健康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案例四：某小学发生交通安全事故，造成学生伤亡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学校安全管理的漏洞与不足</a:t>
            </a:r>
            <a:endParaRPr altLang="en-US" lang="zh-CN"/>
          </a:p>
        </p:txBody>
      </p:sp>
      <p:sp>
        <p:nvSpPr>
          <p:cNvPr id="10493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门禁管理不严格，存在安全隐患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监控系统不完善，存在盲区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消防设施陈旧或缺失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校园周边环境复杂，治安问题突出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学校安全问题的解决思路</a:t>
            </a:r>
            <a:endParaRPr altLang="en-US" lang="zh-CN"/>
          </a:p>
        </p:txBody>
      </p:sp>
      <p:sp>
        <p:nvSpPr>
          <p:cNvPr id="104936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加强安全教育：提高学生和教师的安全意识，定期开展安全演练和培训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完善安全制度：制定详细的安全管理制度和应急预案，明确各级责任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强化安全监管：加强对校园内外的安全巡查和监管，及时发现并排除安全隐患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提高防范能力：加强学校安全防范设施建设，提高防范能力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19250" y="3598545"/>
            <a:ext cx="8854440" cy="2066925"/>
          </a:xfrm>
        </p:spPr>
        <p:txBody>
          <a:bodyPr wrap="square">
            <a:normAutofit/>
          </a:bodyPr>
          <a:p>
            <a:r>
              <a:rPr altLang="en-US" dirty="0" lang="zh-CN"/>
              <a:t>保障学校安全的措施</a:t>
            </a:r>
            <a:endParaRPr altLang="en-US" dirty="0" lang="zh-CN"/>
          </a:p>
        </p:txBody>
      </p:sp>
      <p:sp>
        <p:nvSpPr>
          <p:cNvPr id="10494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619250" y="127000"/>
            <a:ext cx="10325100" cy="3355475"/>
          </a:xfrm>
        </p:spPr>
        <p:txBody>
          <a:bodyPr anchor="b" wrap="square"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加强学校安全管理制度建设</a:t>
            </a:r>
            <a:endParaRPr altLang="en-US" lang="zh-CN"/>
          </a:p>
        </p:txBody>
      </p:sp>
      <p:sp>
        <p:nvSpPr>
          <p:cNvPr id="10494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加强校园门禁管理，确保进出人员安全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建立学生安全信息档案，及时掌握学生动态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制定安全管理制度和应急预案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定期进行安全检查和隐患排查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提高学校安全教育水平</a:t>
            </a:r>
            <a:endParaRPr altLang="en-US" lang="zh-CN"/>
          </a:p>
        </p:txBody>
      </p:sp>
      <p:sp>
        <p:nvSpPr>
          <p:cNvPr id="10495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建立安全教育评价体系，评估安全教育效果。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定期开展安全教育课程，增强学生安全意识。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引入安全教育教材，丰富安全教育内容。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加强教师安全教育培训，提高教师安全教育能力。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完善学校安全设施配备</a:t>
            </a:r>
            <a:endParaRPr altLang="en-US" lang="zh-CN"/>
          </a:p>
        </p:txBody>
      </p:sp>
      <p:sp>
        <p:nvSpPr>
          <p:cNvPr id="10495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安装监控系统：对校园进行全方位的监控，及时发现安全隐患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配备消防设施：定期检查消防器材，确保其有效性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建立紧急疏散通道：确保在紧急情况下学生能够快速疏散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定期进行安全演练：提高学生和教职工的安全意识和应对能力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建立学校安全应急预案</a:t>
            </a:r>
            <a:endParaRPr altLang="en-US" lang="zh-CN"/>
          </a:p>
        </p:txBody>
      </p:sp>
      <p:sp>
        <p:nvSpPr>
          <p:cNvPr id="104963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3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制定预案：根据学校实际情况，制定符合实际的安全应急预案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组织机构：成立学校安全应急指挥部，明确各部门职责和分工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培训演练：定期组织师生进行安全演练和培训，提高应对突发事件的能力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及时响应：一旦发生安全事故，立即启动应急预案，确保师生安全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19250" y="3598545"/>
            <a:ext cx="8854440" cy="2066925"/>
          </a:xfrm>
        </p:spPr>
        <p:txBody>
          <a:bodyPr wrap="square">
            <a:normAutofit/>
          </a:bodyPr>
          <a:p>
            <a:r>
              <a:rPr altLang="en-US" dirty="0" lang="zh-CN"/>
              <a:t>学校安全教育的实施途径</a:t>
            </a:r>
            <a:endParaRPr altLang="en-US" dirty="0" lang="zh-CN"/>
          </a:p>
        </p:txBody>
      </p:sp>
      <p:sp>
        <p:nvSpPr>
          <p:cNvPr id="10496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619250" y="127000"/>
            <a:ext cx="10325100" cy="3355475"/>
          </a:xfrm>
        </p:spPr>
        <p:txBody>
          <a:bodyPr anchor="b" wrap="square"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开展安全教育课程</a:t>
            </a:r>
            <a:endParaRPr altLang="en-US" lang="zh-CN"/>
          </a:p>
        </p:txBody>
      </p:sp>
      <p:sp>
        <p:nvSpPr>
          <p:cNvPr id="10497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开展安全教育课程：通过课堂教育向学生传授安全知识和技能，提高他们的安全意识和自我保护能力。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加强校园安保：确保校园内各项安全措施得到有效落实，包括门禁管理、监控设备等，确保师生的人身安全。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家园共育：加强与家长的沟通与合作，共同关注孩子的安全教育，形成家园共育的良好局面。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组织安全演练：定期进行火灾、地震等突发事件的演练，帮助学生掌握应急逃生和自救互救的方法。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组织安全教育活动</a:t>
            </a:r>
            <a:endParaRPr altLang="en-US" lang="zh-CN"/>
          </a:p>
        </p:txBody>
      </p:sp>
      <p:sp>
        <p:nvSpPr>
          <p:cNvPr id="10498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组织安全教育活动：通过开展安全知识讲座、应急演练等活动，提高师生安全意识和自救互救能力。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完善安全管理制度：制定完善的安全管理制度和安全预案，明确各级管理人员职责，确保安全管理工作的有效实施。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加强校园安全文化建设：通过开展安全文化宣传、安全教育周等活动，营造关注安全、关爱生命的校园文化氛围。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提高师生安全素质：加强师生安全教育培训，提高师生安全意识和安全防范能力，确保师生安全。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强化学生自我保护意识</a:t>
            </a:r>
            <a:endParaRPr altLang="en-US" lang="zh-CN"/>
          </a:p>
        </p:txBody>
      </p:sp>
      <p:sp>
        <p:nvSpPr>
          <p:cNvPr id="104986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定期开展安全教育课程，提高学生安全意识。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组织安全演练，模拟紧急情况，让学生学会应对措施。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家校合作，共同关注学生安全教育，形成教育合力。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引导学生学习自我保护技能，提高自我保护能力。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家校合作共筑安全防线</a:t>
            </a:r>
            <a:endParaRPr altLang="en-US" lang="zh-CN"/>
          </a:p>
        </p:txBody>
      </p:sp>
      <p:sp>
        <p:nvSpPr>
          <p:cNvPr id="10499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家长志愿者：鼓励家长志愿者参与学校安全管理工作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家长会：定期组织家长会，加强家长对学校安全教育的重视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家访：老师定期进行家访，了解学生在家庭的安全情况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家长学校：开设家长学校，提高家长的安全意识和教育能力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19250" y="3598545"/>
            <a:ext cx="8854440" cy="2066925"/>
          </a:xfrm>
        </p:spPr>
        <p:txBody>
          <a:bodyPr wrap="square">
            <a:normAutofit/>
          </a:bodyPr>
          <a:p>
            <a:r>
              <a:rPr altLang="en-US" dirty="0" lang="zh-CN"/>
              <a:t>学校安全的未来展望</a:t>
            </a:r>
            <a:endParaRPr altLang="en-US" dirty="0" lang="zh-CN"/>
          </a:p>
        </p:txBody>
      </p:sp>
      <p:sp>
        <p:nvSpPr>
          <p:cNvPr id="10499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619250" y="127000"/>
            <a:ext cx="10325100" cy="3355475"/>
          </a:xfrm>
        </p:spPr>
        <p:txBody>
          <a:bodyPr anchor="b" wrap="square"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学校安全教育的创新发展</a:t>
            </a:r>
            <a:endParaRPr altLang="en-US" lang="zh-CN"/>
          </a:p>
        </p:txBody>
      </p:sp>
      <p:sp>
        <p:nvSpPr>
          <p:cNvPr id="105000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引入科技手段：利用大数据、人工智能等技术提高安全预警和防范能力。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强化安全教育：开展形式多样的安全教育活动，提高师生安全意识和自救自护能力。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完善安全制度：建立健全学校安全管理制度和应急预案，确保应对突发事件的能力。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合作共治：加强学校、家庭、社会等多方合作，共同维护校园安全稳定。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安全技术在学校安全管理中的应用</a:t>
            </a:r>
            <a:endParaRPr altLang="en-US" lang="zh-CN"/>
          </a:p>
        </p:txBody>
      </p:sp>
      <p:sp>
        <p:nvSpPr>
          <p:cNvPr id="10500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紧急报警系统：在遇到紧急情况时，快速报警并联系相关人员进行处理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校园巡逻机器人：自动巡逻校园，提高校园安全巡逻的效率和精度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智能监控系统：实时监控校园安全状况，预防和应对校园安全事件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身份识别技术：通过人脸识别、指纹识别等技术，确保学生和教职工的安全出入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学校安全教育的国际化趋势</a:t>
            </a:r>
            <a:endParaRPr altLang="en-US" lang="zh-CN"/>
          </a:p>
        </p:txBody>
      </p:sp>
      <p:sp>
        <p:nvSpPr>
          <p:cNvPr id="10501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全球安全教育合作：各国学校之间的安全教育交流与合作，共同提升安全教育水平。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跨文化交流：加强不同文化背景下的学校安全教育交流，互相借鉴和吸收先进的安全教育理念和实践经验。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国际化资源共享：利用互联网等现代技术手段，实现安全教育资源的全球共享，提高安全教育的质量和效益。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国际化标准：制定和推广学校安全教育的国际标准，促进各国学校安全教育的规范化发展。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学校安全保障的未来展望</a:t>
            </a:r>
            <a:endParaRPr altLang="en-US" lang="zh-CN"/>
          </a:p>
        </p:txBody>
      </p:sp>
      <p:sp>
        <p:nvSpPr>
          <p:cNvPr id="10501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技术创新：利用人工智能、物联网等技术提升学校安全监控和预警能力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制度完善：制定更严格的学校安全标准和监管制度，确保学生安全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培训教育：加强学校安全意识和应急能力的培训和教育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社会合作：与政府、家长、社会团体等多方合作，共同维护学校安全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8" y="1316350"/>
            <a:ext cx="10515000" cy="2139650"/>
          </a:xfrm>
        </p:spPr>
        <p:txBody>
          <a:bodyPr wrap="square"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40" name="年号"/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>
          <a:xfrm>
            <a:off x="838198" y="465900"/>
            <a:ext cx="10514999" cy="504000"/>
          </a:xfrm>
        </p:spPr>
        <p:txBody>
          <a:bodyPr wrap="square">
            <a:normAutofit/>
          </a:bodyPr>
          <a:p>
            <a:r>
              <a:rPr altLang="zh-CN" lang="en-US"/>
              <a:t>20XX</a:t>
            </a:r>
            <a:endParaRPr altLang="zh-CN" lang="en-US"/>
          </a:p>
        </p:txBody>
      </p:sp>
      <p:sp>
        <p:nvSpPr>
          <p:cNvPr id="1050242" name="文本占位符 4"/>
          <p:cNvSpPr>
            <a:spLocks noGrp="1"/>
          </p:cNvSpPr>
          <p:nvPr>
            <p:ph type="body" sz="quarter" idx="18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"/>
  <p:tag name="KSO_WM_UNIT_NOCLEAR" val="0"/>
  <p:tag name="KSO_WM_UNIT_VALUE" val="1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1*f*2"/>
  <p:tag name="KSO_WM_UNIT_LAYERLEVEL" val="1"/>
  <p:tag name="KSO_WM_TAG_VERSION" val="3.0"/>
  <p:tag name="KSO_WM_BEAUTIFY_FLAG" val="#wm#"/>
  <p:tag name="KSO_WM_UNIT_SUBTYPE" val="b"/>
  <p:tag name="KSO_WM_UNIT_PRESET_TEXT" val="署名"/>
  <p:tag name="KSO_WM_UNIT_NOCLEAR" val="0"/>
  <p:tag name="KSO_WM_UNIT_VALUE" val="14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188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188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188"/>
  <p:tag name="KSO_WM_TEMPLATE_THUMBS_INDEX" val="1、9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188_1*a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PRESET_TEXT" val="单击此处添加文档标题"/>
</p:tagLst>
</file>

<file path=ppt/tags/tag73.xml><?xml version="1.0" encoding="utf-8"?>
<p:tagLst xmlns:p="http://schemas.openxmlformats.org/presentationml/2006/main">
  <p:tag name="KSO_WM_UNIT_SUBTYPE" val="e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3188_1*f*2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PRESET_TEXT" val="20XX"/>
</p:tagLst>
</file>

<file path=ppt/tags/tag74.xml><?xml version="1.0" encoding="utf-8"?>
<p:tagLst xmlns:p="http://schemas.openxmlformats.org/presentationml/2006/main">
  <p:tag name="KSO_WM_UNIT_SUBTYPE" val="b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3188_1*f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VALUE" val="14"/>
  <p:tag name="KSO_WM_UNIT_PRESET_TEXT" val="汇报人：WPS"/>
</p:tagLst>
</file>

<file path=ppt/tags/tag75.xml><?xml version="1.0" encoding="utf-8"?>
<p:tagLst xmlns:p="http://schemas.openxmlformats.org/presentationml/2006/main">
  <p:tag name="KSO_WM_SLIDE_ID" val="custom202331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188"/>
  <p:tag name="KSO_WM_SLIDE_LAYOUT" val="a_f"/>
  <p:tag name="KSO_WM_SLIDE_LAYOUT_CNT" val="1_2"/>
  <p:tag name="KSO_WM_SLIDE_TYPE" val="title"/>
  <p:tag name="KSO_WM_SLIDE_SUBTYPE" val="pureTxt"/>
  <p:tag name="KSO_WM_TEMPLATE_THUMBS_INDEX" val="1、9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5*a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3188_5*l_h_i*1_1_1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188_5*l_h_a*1_1_1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3188_5*l_h_i*1_2_2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188_5*l_h_a*1_2_1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3188_5*l_h_i*1_3_2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188_5*l_h_a*1_3_1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3188_5*l_h_i*1_4_2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188_5*l_h_a*1_4_1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5*l_h_i*1_2_1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5*l_h_i*1_3_1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5*l_h_i*1_4_1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3188_5*l_h_i*1_5_2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5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3188_5*l_h_a*1_5_1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5*l_h_i*1_5_1"/>
  <p:tag name="KSO_WM_TEMPLATE_CATEGORY" val="custom"/>
  <p:tag name="KSO_WM_TEMPLATE_INDEX" val="2023318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SLIDE_ID" val="custom2023318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31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7*a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88_7*e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4.xml><?xml version="1.0" encoding="utf-8"?>
<p:tagLst xmlns:p="http://schemas.openxmlformats.org/presentationml/2006/main">
  <p:tag name="KSO_WM_SLIDE_ID" val="custom202331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88"/>
  <p:tag name="KSO_WM_SLIDE_TYPE" val="sectionTitle"/>
  <p:tag name="KSO_WM_SLIDE_SUBTYPE" val="pureTxt"/>
  <p:tag name="KSO_WM_SLIDE_LAYOUT" val="a_e"/>
  <p:tag name="KSO_WM_SLIDE_LAYOUT_CNT" val="1_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7*a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88_7*e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5.xml><?xml version="1.0" encoding="utf-8"?>
<p:tagLst xmlns:p="http://schemas.openxmlformats.org/presentationml/2006/main">
  <p:tag name="KSO_WM_SLIDE_ID" val="custom202331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88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7*a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88_7*e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0.xml><?xml version="1.0" encoding="utf-8"?>
<p:tagLst xmlns:p="http://schemas.openxmlformats.org/presentationml/2006/main">
  <p:tag name="KSO_WM_SLIDE_ID" val="custom202331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88"/>
  <p:tag name="KSO_WM_SLIDE_TYPE" val="sectionTitle"/>
  <p:tag name="KSO_WM_SLIDE_SUBTYPE" val="pureTxt"/>
  <p:tag name="KSO_WM_SLIDE_LAYOUT" val="a_e"/>
  <p:tag name="KSO_WM_SLIDE_LAYOUT_CNT" val="1_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7*a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88_7*e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5.xml><?xml version="1.0" encoding="utf-8"?>
<p:tagLst xmlns:p="http://schemas.openxmlformats.org/presentationml/2006/main">
  <p:tag name="KSO_WM_SLIDE_ID" val="custom202331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88"/>
  <p:tag name="KSO_WM_SLIDE_TYPE" val="sectionTitle"/>
  <p:tag name="KSO_WM_SLIDE_SUBTYPE" val="pureTxt"/>
  <p:tag name="KSO_WM_SLIDE_LAYOUT" val="a_e"/>
  <p:tag name="KSO_WM_SLIDE_LAYOUT_CNT" val="1_1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7*a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88_7*e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0.xml><?xml version="1.0" encoding="utf-8"?>
<p:tagLst xmlns:p="http://schemas.openxmlformats.org/presentationml/2006/main">
  <p:tag name="KSO_WM_SLIDE_ID" val="custom202331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88"/>
  <p:tag name="KSO_WM_SLIDE_TYPE" val="sectionTitle"/>
  <p:tag name="KSO_WM_SLIDE_SUBTYPE" val="pureTxt"/>
  <p:tag name="KSO_WM_SLIDE_LAYOUT" val="a_e"/>
  <p:tag name="KSO_WM_SLIDE_LAYOUT_CNT" val="1_1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9*a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88_9*f*2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SUBTYPE" val="e"/>
  <p:tag name="KSO_WM_UNIT_NOCLEAR" val="0"/>
  <p:tag name="KSO_WM_UNIT_VALUE" val="8"/>
  <p:tag name="KSO_WM_UNIT_TYPE" val="f"/>
  <p:tag name="KSO_WM_UNIT_INDEX" val="2"/>
  <p:tag name="KSO_WM_UNIT_PRESET_TEXT" val="20XX"/>
</p:tagLst>
</file>

<file path=ppt/tags/tag361.xml><?xml version="1.0" encoding="utf-8"?>
<p:tagLst xmlns:p="http://schemas.openxmlformats.org/presentationml/2006/main">
  <p:tag name="KSO_WM_UNIT_SUBTYPE" val="b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3188_9*f*1"/>
  <p:tag name="KSO_WM_TEMPLATE_CATEGORY" val="custom"/>
  <p:tag name="KSO_WM_TEMPLATE_INDEX" val="20233188"/>
  <p:tag name="KSO_WM_UNIT_LAYERLEVEL" val="1"/>
  <p:tag name="KSO_WM_TAG_VERSION" val="3.0"/>
  <p:tag name="KSO_WM_BEAUTIFY_FLAG" val="#wm#"/>
  <p:tag name="KSO_WM_UNIT_VALUE" val="14"/>
  <p:tag name="KSO_WM_UNIT_PRESET_TEXT" val="汇报人：WPS"/>
</p:tagLst>
</file>

<file path=ppt/tags/tag362.xml><?xml version="1.0" encoding="utf-8"?>
<p:tagLst xmlns:p="http://schemas.openxmlformats.org/presentationml/2006/main">
  <p:tag name="KSO_WM_SLIDE_ID" val="custom202331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1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90">
      <a:dk1>
        <a:srgbClr val="000000"/>
      </a:dk1>
      <a:lt1>
        <a:srgbClr val="FFFFFF"/>
      </a:lt1>
      <a:dk2>
        <a:srgbClr val="00042D"/>
      </a:dk2>
      <a:lt2>
        <a:srgbClr val="FFFFFF"/>
      </a:lt2>
      <a:accent1>
        <a:srgbClr val="2D42FF"/>
      </a:accent1>
      <a:accent2>
        <a:srgbClr val="5475FF"/>
      </a:accent2>
      <a:accent3>
        <a:srgbClr val="6E4AFF"/>
      </a:accent3>
      <a:accent4>
        <a:srgbClr val="75BD42"/>
      </a:accent4>
      <a:accent5>
        <a:srgbClr val="30C0B4"/>
      </a:accent5>
      <a:accent6>
        <a:srgbClr val="8C73EE"/>
      </a:accent6>
      <a:hlink>
        <a:srgbClr val="658BD5"/>
      </a:hlink>
      <a:folHlink>
        <a:srgbClr val="A16AA5"/>
      </a:folHlink>
    </a:clrScheme>
    <a:fontScheme name="自定义 34">
      <a:majorFont>
        <a:latin typeface="MiSans Heavy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2024-01-05T14:22:38Z</dcterms:created>
  <dcterms:modified xsi:type="dcterms:W3CDTF">2024-01-05T14:22:38Z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7c274817a2d54f3e85cbb665c9b15599_21</vt:lpwstr>
  </property>
</Properties>
</file>