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187" r:id="rId1"/>
    <p:sldMasterId id="2147487224" r:id="rId2"/>
  </p:sldMasterIdLst>
  <p:notesMasterIdLst>
    <p:notesMasterId r:id="rId3"/>
  </p:notesMasterIdLst>
  <p:sldIdLst>
    <p:sldId id="1997" r:id="rId4"/>
    <p:sldId id="2001" r:id="rId5"/>
    <p:sldId id="2004" r:id="rId6"/>
    <p:sldId id="2007" r:id="rId7"/>
    <p:sldId id="2013" r:id="rId9"/>
    <p:sldId id="2016" r:id="rId10"/>
    <p:sldId id="2019" r:id="rId11"/>
    <p:sldId id="2025" r:id="rId13"/>
    <p:sldId id="2028" r:id="rId14"/>
    <p:sldId id="2031" r:id="rId15"/>
    <p:sldId id="2034" r:id="rId16"/>
    <p:sldId id="2040" r:id="rId18"/>
    <p:sldId id="2043" r:id="rId19"/>
    <p:sldId id="2046" r:id="rId20"/>
    <p:sldId id="2049" r:id="rId21"/>
    <p:sldId id="2052" r:id="rId22"/>
    <p:sldId id="2058" r:id="rId24"/>
    <p:sldId id="2061" r:id="rId25"/>
    <p:sldId id="2064" r:id="rId26"/>
    <p:sldId id="2067" r:id="rId27"/>
    <p:sldId id="2070" r:id="rId28"/>
    <p:sldId id="2076" r:id="rId30"/>
    <p:sldId id="2079" r:id="rId31"/>
    <p:sldId id="2082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188" r:id="rId1"/>
    <p:sldLayoutId id="2147487189" r:id="rId2"/>
    <p:sldLayoutId id="2147487190" r:id="rId3"/>
    <p:sldLayoutId id="2147487191" r:id="rId4"/>
    <p:sldLayoutId id="2147487192" r:id="rId5"/>
    <p:sldLayoutId id="2147487193" r:id="rId6"/>
    <p:sldLayoutId id="2147487194" r:id="rId7"/>
    <p:sldLayoutId id="2147487195" r:id="rId8"/>
    <p:sldLayoutId id="2147487196" r:id="rId9"/>
    <p:sldLayoutId id="2147487197" r:id="rId10"/>
    <p:sldLayoutId id="214748719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225" r:id="rId1"/>
    <p:sldLayoutId id="2147487226" r:id="rId2"/>
    <p:sldLayoutId id="2147487227" r:id="rId3"/>
    <p:sldLayoutId id="2147487228" r:id="rId4"/>
    <p:sldLayoutId id="2147487229" r:id="rId5"/>
    <p:sldLayoutId id="2147487230" r:id="rId6"/>
    <p:sldLayoutId id="2147487231" r:id="rId7"/>
    <p:sldLayoutId id="2147487232" r:id="rId8"/>
    <p:sldLayoutId id="2147487233" r:id="rId9"/>
    <p:sldLayoutId id="2147487234" r:id="rId10"/>
    <p:sldLayoutId id="214748723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tags" Target="../tags/tag157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tags" Target="../tags/tag189.xml"/><Relationship Id="rId14" Type="http://schemas.openxmlformats.org/officeDocument/2006/relationships/tags" Target="../tags/tag190.xml"/><Relationship Id="rId15" Type="http://schemas.openxmlformats.org/officeDocument/2006/relationships/tags" Target="../tags/tag191.xml"/><Relationship Id="rId16" Type="http://schemas.openxmlformats.org/officeDocument/2006/relationships/tags" Target="../tags/tag192.xml"/><Relationship Id="rId17" Type="http://schemas.openxmlformats.org/officeDocument/2006/relationships/tags" Target="../tags/tag193.xml"/><Relationship Id="rId18" Type="http://schemas.openxmlformats.org/officeDocument/2006/relationships/tags" Target="../tags/tag194.xml"/><Relationship Id="rId19" Type="http://schemas.openxmlformats.org/officeDocument/2006/relationships/tags" Target="../tags/tag195.xml"/><Relationship Id="rId20" Type="http://schemas.openxmlformats.org/officeDocument/2006/relationships/tags" Target="../tags/tag196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tags" Target="../tags/tag228.xml"/><Relationship Id="rId14" Type="http://schemas.openxmlformats.org/officeDocument/2006/relationships/tags" Target="../tags/tag229.xml"/><Relationship Id="rId15" Type="http://schemas.openxmlformats.org/officeDocument/2006/relationships/tags" Target="../tags/tag230.xml"/><Relationship Id="rId16" Type="http://schemas.openxmlformats.org/officeDocument/2006/relationships/tags" Target="../tags/tag231.xml"/><Relationship Id="rId17" Type="http://schemas.openxmlformats.org/officeDocument/2006/relationships/tags" Target="../tags/tag232.xml"/><Relationship Id="rId18" Type="http://schemas.openxmlformats.org/officeDocument/2006/relationships/tags" Target="../tags/tag233.xml"/><Relationship Id="rId19" Type="http://schemas.openxmlformats.org/officeDocument/2006/relationships/tags" Target="../tags/tag234.xml"/><Relationship Id="rId20" Type="http://schemas.openxmlformats.org/officeDocument/2006/relationships/tags" Target="../tags/tag235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tags" Target="../tags/tag260.xml"/><Relationship Id="rId14" Type="http://schemas.openxmlformats.org/officeDocument/2006/relationships/tags" Target="../tags/tag261.xml"/><Relationship Id="rId15" Type="http://schemas.openxmlformats.org/officeDocument/2006/relationships/tags" Target="../tags/tag262.xml"/><Relationship Id="rId16" Type="http://schemas.openxmlformats.org/officeDocument/2006/relationships/tags" Target="../tags/tag263.xml"/><Relationship Id="rId17" Type="http://schemas.openxmlformats.org/officeDocument/2006/relationships/tags" Target="../tags/tag264.xml"/><Relationship Id="rId18" Type="http://schemas.openxmlformats.org/officeDocument/2006/relationships/tags" Target="../tags/tag265.xml"/><Relationship Id="rId19" Type="http://schemas.openxmlformats.org/officeDocument/2006/relationships/tags" Target="../tags/tag266.xml"/><Relationship Id="rId20" Type="http://schemas.openxmlformats.org/officeDocument/2006/relationships/tags" Target="../tags/tag267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tags" Target="../tags/tag291.xml"/><Relationship Id="rId14" Type="http://schemas.openxmlformats.org/officeDocument/2006/relationships/tags" Target="../tags/tag292.xml"/><Relationship Id="rId15" Type="http://schemas.openxmlformats.org/officeDocument/2006/relationships/tags" Target="../tags/tag293.xml"/><Relationship Id="rId16" Type="http://schemas.openxmlformats.org/officeDocument/2006/relationships/tags" Target="../tags/tag294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企业管理中的人际冲突与解决技巧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人际冲突的普遍性和原因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人际冲突对企业管理的负面影响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解决人际冲突的技巧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预防人际冲突的措施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总结与展望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人际冲突的普遍性和原因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企业管理中人际冲突的普遍性</a:t>
            </a:r>
            <a:endParaRPr altLang="en-US" lang="zh-CN"/>
          </a:p>
        </p:txBody>
      </p:sp>
      <p:sp>
        <p:nvSpPr>
          <p:cNvPr id="104890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1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1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组织变革和调整引发冲突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不同背景、价值观和目标导致冲突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任务和资源分配不均引发冲突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沟通不畅和误解导致冲突升级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人际冲突产生的原因</a:t>
            </a:r>
            <a:endParaRPr altLang="en-US" lang="zh-CN"/>
          </a:p>
        </p:txBody>
      </p:sp>
      <p:sp>
        <p:nvSpPr>
          <p:cNvPr id="1048954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937301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56" name="矩形 4"/>
          <p:cNvSpPr/>
          <p:nvPr>
            <p:custDataLst>
              <p:tags r:id="rId2"/>
            </p:custDataLst>
          </p:nvPr>
        </p:nvSpPr>
        <p:spPr>
          <a:xfrm>
            <a:off x="851576" y="424583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8" name="文本框 5"/>
          <p:cNvSpPr txBox="1"/>
          <p:nvPr>
            <p:custDataLst>
              <p:tags r:id="rId3"/>
            </p:custDataLst>
          </p:nvPr>
        </p:nvSpPr>
        <p:spPr>
          <a:xfrm>
            <a:off x="1137326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价值观差异：不同背景、文化或经验导致价值观差异，引发冲突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60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4490328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62" name="矩形 57"/>
          <p:cNvSpPr/>
          <p:nvPr>
            <p:custDataLst>
              <p:tags r:id="rId5"/>
            </p:custDataLst>
          </p:nvPr>
        </p:nvSpPr>
        <p:spPr>
          <a:xfrm>
            <a:off x="4404603" y="424583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4" name="文本框 58"/>
          <p:cNvSpPr txBox="1"/>
          <p:nvPr>
            <p:custDataLst>
              <p:tags r:id="rId6"/>
            </p:custDataLst>
          </p:nvPr>
        </p:nvSpPr>
        <p:spPr>
          <a:xfrm>
            <a:off x="4690353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竞争压力：竞争激烈，为争夺地位或资源而产生冲突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66" name="任意多边形: 形状 60"/>
          <p:cNvSpPr/>
          <p:nvPr>
            <p:custDataLst>
              <p:tags r:id="rId7"/>
            </p:custDataLst>
          </p:nvPr>
        </p:nvSpPr>
        <p:spPr>
          <a:xfrm rot="10800000">
            <a:off x="8042748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68" name="矩形 61"/>
          <p:cNvSpPr/>
          <p:nvPr>
            <p:custDataLst>
              <p:tags r:id="rId8"/>
            </p:custDataLst>
          </p:nvPr>
        </p:nvSpPr>
        <p:spPr>
          <a:xfrm>
            <a:off x="7957631" y="424583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0" name="文本框 62"/>
          <p:cNvSpPr txBox="1"/>
          <p:nvPr>
            <p:custDataLst>
              <p:tags r:id="rId9"/>
            </p:custDataLst>
          </p:nvPr>
        </p:nvSpPr>
        <p:spPr>
          <a:xfrm>
            <a:off x="8243381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缺乏信任：信任缺失，导致互相猜疑和不信任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2" name="任意多边形: 形状 64"/>
          <p:cNvSpPr/>
          <p:nvPr>
            <p:custDataLst>
              <p:tags r:id="rId10"/>
            </p:custDataLst>
          </p:nvPr>
        </p:nvSpPr>
        <p:spPr>
          <a:xfrm rot="10800000">
            <a:off x="923317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74" name="矩形 65"/>
          <p:cNvSpPr/>
          <p:nvPr>
            <p:custDataLst>
              <p:tags r:id="rId11"/>
            </p:custDataLst>
          </p:nvPr>
        </p:nvSpPr>
        <p:spPr>
          <a:xfrm>
            <a:off x="838200" y="184857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6" name="文本框 66"/>
          <p:cNvSpPr txBox="1"/>
          <p:nvPr>
            <p:custDataLst>
              <p:tags r:id="rId12"/>
            </p:custDataLst>
          </p:nvPr>
        </p:nvSpPr>
        <p:spPr>
          <a:xfrm>
            <a:off x="1123950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沟通不畅：信息传递不准确、不及时或理解偏差导致误解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8" name="任意多边形: 形状 68"/>
          <p:cNvSpPr/>
          <p:nvPr>
            <p:custDataLst>
              <p:tags r:id="rId13"/>
            </p:custDataLst>
          </p:nvPr>
        </p:nvSpPr>
        <p:spPr>
          <a:xfrm rot="10800000">
            <a:off x="4476345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80" name="矩形 69"/>
          <p:cNvSpPr/>
          <p:nvPr>
            <p:custDataLst>
              <p:tags r:id="rId14"/>
            </p:custDataLst>
          </p:nvPr>
        </p:nvSpPr>
        <p:spPr>
          <a:xfrm>
            <a:off x="4390620" y="184857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2" name="文本框 70"/>
          <p:cNvSpPr txBox="1"/>
          <p:nvPr>
            <p:custDataLst>
              <p:tags r:id="rId15"/>
            </p:custDataLst>
          </p:nvPr>
        </p:nvSpPr>
        <p:spPr>
          <a:xfrm>
            <a:off x="4676370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目标不一致：个人或团队目标不一致，导致行动不一致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4" name="任意多边形: 形状 72"/>
          <p:cNvSpPr/>
          <p:nvPr>
            <p:custDataLst>
              <p:tags r:id="rId16"/>
            </p:custDataLst>
          </p:nvPr>
        </p:nvSpPr>
        <p:spPr>
          <a:xfrm rot="10800000">
            <a:off x="8029372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86" name="矩形 73"/>
          <p:cNvSpPr/>
          <p:nvPr>
            <p:custDataLst>
              <p:tags r:id="rId17"/>
            </p:custDataLst>
          </p:nvPr>
        </p:nvSpPr>
        <p:spPr>
          <a:xfrm>
            <a:off x="7943647" y="184857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8" name="文本框 74"/>
          <p:cNvSpPr txBox="1"/>
          <p:nvPr>
            <p:custDataLst>
              <p:tags r:id="rId18"/>
            </p:custDataLst>
          </p:nvPr>
        </p:nvSpPr>
        <p:spPr>
          <a:xfrm>
            <a:off x="8229397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资源分配不均：资源有限，导致各方争夺资源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人际冲突对企业管理的负面影响</a:t>
            </a:r>
            <a:endParaRPr altLang="en-US" lang="zh-CN"/>
          </a:p>
        </p:txBody>
      </p:sp>
      <p:sp>
        <p:nvSpPr>
          <p:cNvPr id="104902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降低工作效率</a:t>
            </a:r>
            <a:endParaRPr altLang="en-US" lang="zh-CN"/>
          </a:p>
        </p:txBody>
      </p:sp>
      <p:sp>
        <p:nvSpPr>
          <p:cNvPr id="104907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员工之间相互猜忌，导致工作无法顺利进行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冲突升级，影响团队士气，降低员工工作积极性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冲突处理不当，可能引发更大规模的冲突，甚至导致企业瘫痪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长期的人际冲突会严重影响员工身心健康，导致工作效率下降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影响团队氛围</a:t>
            </a:r>
            <a:endParaRPr altLang="en-US" lang="zh-CN"/>
          </a:p>
        </p:txBody>
      </p:sp>
      <p:sp>
        <p:nvSpPr>
          <p:cNvPr id="104911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影响员工士气：冲突可能导致员工士气低落，失去工作动力和热情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破坏团队协作：人际冲突可能导致团队成员之间的不信任和疏远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降低工作效率：冲突可能导致团队成员分心，降低工作效率和生产力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损害企业形象：人际冲突可能对企业形象和声誉造成负面影响，影响企业与客户和合作伙伴的关系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增加管理难度</a:t>
            </a:r>
            <a:endParaRPr altLang="en-US" lang="zh-CN"/>
          </a:p>
        </p:txBody>
      </p:sp>
      <p:sp>
        <p:nvSpPr>
          <p:cNvPr id="104918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降低工作效率：人际冲突可能导致员工之间相互猜忌、不信任，从而降低工作效率。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影响团队协作：人际冲突可能导致团队成员之间的合作不顺畅，从而影响团队协作。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增加沟通成本：人际冲突可能导致沟通不畅，需要花费更多的时间和精力来解决问题。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损害企业形象：人际冲突可能导致企业形象受损，影响企业的声誉和信誉。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解决人际冲突的技巧</a:t>
            </a:r>
            <a:endParaRPr altLang="en-US" lang="zh-CN"/>
          </a:p>
        </p:txBody>
      </p:sp>
      <p:sp>
        <p:nvSpPr>
          <p:cNvPr id="104922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保持冷静，理性分析</a:t>
            </a:r>
            <a:endParaRPr altLang="en-US" lang="zh-CN"/>
          </a:p>
        </p:txBody>
      </p:sp>
      <p:sp>
        <p:nvSpPr>
          <p:cNvPr id="104927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理性分析：对冲突进行理性分析，了解冲突的起因、双方的观点和利益，以便找到解决问题的最佳途径。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保持冷静：在面对人际冲突时，首先要保持冷静，不要被情绪左右，以便更好地分析问题。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沟通协调：通过有效的沟通协调，增进双方的理解和信任，缓解紧张气氛，为解决冲突创造有利条件。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寻求支持：在解决人际冲突的过程中，可以寻求他人的支持和帮助，包括同事、上级或专业人士，以便更好地应对挑战。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倾听对方观点，寻找共同点</a:t>
            </a:r>
            <a:endParaRPr altLang="en-US" lang="zh-CN"/>
          </a:p>
        </p:txBody>
      </p:sp>
      <p:sp>
        <p:nvSpPr>
          <p:cNvPr id="104932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倾听对方观点：认真听取对方的意见和想法，不要打断或争论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寻找共同点：在倾听过程中，尝试找到双方共同关注的问题或利益点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表达理解：用简洁明了的语言总结对方的观点，让对方感受到被尊重和理解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提出解决方案：基于双方的共同点和需求，提出切实可行的解决方案，促进双方达成共识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寻求妥协，达成共识</a:t>
            </a:r>
            <a:endParaRPr altLang="en-US" lang="zh-CN"/>
          </a:p>
        </p:txBody>
      </p:sp>
      <p:sp>
        <p:nvSpPr>
          <p:cNvPr id="10493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倾听对方观点：了解对方的想法和需求，为达成共识打下基础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寻求共同点：寻找双方共同点，为达成共识提供依据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妥协与让步：在达成共识的过程中，双方都需要做出一定的妥协和让步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表达自己立场：清晰、明确地表达自己的观点和需求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寻求第三方协助，化解矛盾</a:t>
            </a:r>
            <a:endParaRPr altLang="en-US" lang="zh-CN"/>
          </a:p>
        </p:txBody>
      </p:sp>
      <p:sp>
        <p:nvSpPr>
          <p:cNvPr id="104944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寻求专业调解人员或心理咨询师的帮助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利用平等和公正的方式来解决冲突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倾听不同观点，寻找共同点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制定明确的行动计划，以避免冲突再次发生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预防人际冲突的措施</a:t>
            </a:r>
            <a:endParaRPr altLang="en-US" lang="zh-CN"/>
          </a:p>
        </p:txBody>
      </p:sp>
      <p:sp>
        <p:nvSpPr>
          <p:cNvPr id="104948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加强沟通，增进理解</a:t>
            </a:r>
            <a:endParaRPr altLang="en-US" lang="zh-CN"/>
          </a:p>
        </p:txBody>
      </p:sp>
      <p:sp>
        <p:nvSpPr>
          <p:cNvPr id="104953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建立良好的沟通机制：制定明确的沟通流程和规范，确保信息畅通，减少误解和冲突。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倾听与理解：在沟通过程中，要认真倾听对方的意见和想法，理解对方的立场和感受，避免主观臆断。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坦诚与诚实：保持坦诚和诚实的态度，不隐瞒事实和真相，避免因为隐瞒而产生的冲突。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尊重与包容：尊重对方的观点和意见，包容不同的观点和差异，避免因为差异而产生的冲突。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建立良好的工作关系</a:t>
            </a:r>
            <a:endParaRPr altLang="en-US" lang="zh-CN"/>
          </a:p>
        </p:txBody>
      </p:sp>
      <p:sp>
        <p:nvSpPr>
          <p:cNvPr id="10495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尊重彼此：建立互相尊重的工作氛围，避免冲突升级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明确职责：明确工作职责和权限，避免工作重叠和误解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建立共同目标：建立共同的工作目标，激发团队凝聚力和合作精神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有效沟通：通过有效的沟通方式，增进彼此的理解和信任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制定明确的规章制度和流程</a:t>
            </a:r>
            <a:endParaRPr altLang="en-US" lang="zh-CN"/>
          </a:p>
        </p:txBody>
      </p:sp>
      <p:sp>
        <p:nvSpPr>
          <p:cNvPr id="104967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7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7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明确工作职责和权限：制定清晰的工作职责和权限，避免工作重叠和模糊地带，减少人际冲突的可能性。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7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8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建立有效的沟通机制：建立有效的沟通机制，包括定期会议、报告、反馈等，以促进信息的流通和共享，减少误解和冲突。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8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8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制定公平的奖惩制度：制定公平、公正的奖惩制度，对员工的行为进行规范和引导，避免因奖惩不公而引发的人际冲突。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9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9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加强团队建设：加强团队建设，提高员工的团队合作意识和能力，增强团队的凝聚力和向心力，减少人际冲突的发生。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定期进行团队建设活动，增强凝聚力</a:t>
            </a:r>
            <a:endParaRPr altLang="en-US" lang="zh-CN"/>
          </a:p>
        </p:txBody>
      </p:sp>
      <p:sp>
        <p:nvSpPr>
          <p:cNvPr id="10497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定期进行团队建设活动，增强凝聚力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培养员工的合作意识，提高团队协作能力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关注员工心理健康，及时解决矛盾纠纷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建立有效的沟通机制，促进信息交流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4980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7500"/>
          </a:bodyPr>
          <a:p>
            <a:r>
              <a:rPr altLang="en-US" lang="zh-CN"/>
              <a:t>总结企业管理中人际冲突的解决技巧和预防措施</a:t>
            </a:r>
            <a:endParaRPr altLang="en-US" lang="zh-CN"/>
          </a:p>
        </p:txBody>
      </p:sp>
      <p:sp>
        <p:nvSpPr>
          <p:cNvPr id="1049854" name="文本框 5"/>
          <p:cNvSpPr txBox="1"/>
          <p:nvPr>
            <p:custDataLst>
              <p:tags r:id="rId1"/>
            </p:custDataLst>
          </p:nvPr>
        </p:nvSpPr>
        <p:spPr>
          <a:xfrm>
            <a:off x="3330462" y="2566892"/>
            <a:ext cx="5531077" cy="363785"/>
          </a:xfrm>
          <a:prstGeom prst="rect"/>
          <a:noFill/>
        </p:spPr>
        <p:txBody>
          <a:bodyPr anchor="b" anchorCtr="0" bIns="0" lIns="0" rtlCol="0" wrap="square">
            <a:normAutofit fontScale="9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856" name="正文"/>
          <p:cNvSpPr txBox="1"/>
          <p:nvPr>
            <p:custDataLst>
              <p:tags r:id="rId2"/>
            </p:custDataLst>
          </p:nvPr>
        </p:nvSpPr>
        <p:spPr>
          <a:xfrm>
            <a:off x="3330462" y="2959754"/>
            <a:ext cx="5531077" cy="67200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强调解决技巧：强调在企业管理中，人际冲突不可避免，掌握解决技巧至关重要。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文本框 7"/>
          <p:cNvSpPr txBox="1"/>
          <p:nvPr>
            <p:custDataLst>
              <p:tags r:id="rId3"/>
            </p:custDataLst>
          </p:nvPr>
        </p:nvSpPr>
        <p:spPr>
          <a:xfrm>
            <a:off x="3330462" y="1364400"/>
            <a:ext cx="5531723" cy="354092"/>
          </a:xfrm>
          <a:prstGeom prst="rect"/>
          <a:noFill/>
        </p:spPr>
        <p:txBody>
          <a:bodyPr anchor="b" anchorCtr="0" bIns="0" lIns="0" rtlCol="0" wrap="square">
            <a:normAutofit fontScale="99091" lnSpcReduction="1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860" name="正文"/>
          <p:cNvSpPr txBox="1"/>
          <p:nvPr>
            <p:custDataLst>
              <p:tags r:id="rId4"/>
            </p:custDataLst>
          </p:nvPr>
        </p:nvSpPr>
        <p:spPr>
          <a:xfrm>
            <a:off x="3330462" y="1741108"/>
            <a:ext cx="5531077" cy="653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总结：回顾本次课程的主要内容，包括人际冲突的定义、原因、解决技巧和预防措施等。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文本框 12"/>
          <p:cNvSpPr txBox="1"/>
          <p:nvPr>
            <p:custDataLst>
              <p:tags r:id="rId5"/>
            </p:custDataLst>
          </p:nvPr>
        </p:nvSpPr>
        <p:spPr>
          <a:xfrm>
            <a:off x="3330462" y="3803631"/>
            <a:ext cx="5531077" cy="376708"/>
          </a:xfrm>
          <a:prstGeom prst="rect"/>
          <a:noFill/>
        </p:spPr>
        <p:txBody>
          <a:bodyPr anchor="b" anchorCtr="0" bIns="0" lIns="0" rtlCol="0" wrap="square">
            <a:normAutofit fontScale="99091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864" name="正文"/>
          <p:cNvSpPr txBox="1"/>
          <p:nvPr>
            <p:custDataLst>
              <p:tags r:id="rId6"/>
            </p:custDataLst>
          </p:nvPr>
        </p:nvSpPr>
        <p:spPr>
          <a:xfrm>
            <a:off x="3330462" y="4209415"/>
            <a:ext cx="5531077" cy="695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预防措施：提出一些有效的预防措施，以减少人际冲突的发生，如加强沟通、提高员工素质、建立良好的企业文化等。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文本框 15"/>
          <p:cNvSpPr txBox="1"/>
          <p:nvPr>
            <p:custDataLst>
              <p:tags r:id="rId7"/>
            </p:custDataLst>
          </p:nvPr>
        </p:nvSpPr>
        <p:spPr>
          <a:xfrm>
            <a:off x="3330462" y="5076554"/>
            <a:ext cx="5531077" cy="376708"/>
          </a:xfrm>
          <a:prstGeom prst="rect"/>
          <a:noFill/>
        </p:spPr>
        <p:txBody>
          <a:bodyPr anchor="b" anchorCtr="0" bIns="0" lIns="0" rtlCol="0" wrap="square">
            <a:normAutofit fontScale="99091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868" name="正文"/>
          <p:cNvSpPr txBox="1"/>
          <p:nvPr>
            <p:custDataLst>
              <p:tags r:id="rId8"/>
            </p:custDataLst>
          </p:nvPr>
        </p:nvSpPr>
        <p:spPr>
          <a:xfrm>
            <a:off x="3330462" y="5482338"/>
            <a:ext cx="5531077" cy="695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展望：展望未来，随着社会的发展和技术的进步，企业管理中的人际冲突解决技巧和预防措施将不断完善，为企业的发展提供更好的保障。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7500"/>
          </a:bodyPr>
          <a:p>
            <a:r>
              <a:rPr altLang="en-US" lang="zh-CN"/>
              <a:t>展望未来企业管理中人际冲突的挑战与应对策略</a:t>
            </a:r>
            <a:endParaRPr altLang="en-US" lang="zh-CN"/>
          </a:p>
        </p:txBody>
      </p:sp>
      <p:sp>
        <p:nvSpPr>
          <p:cNvPr id="104990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未来企业管理中人际冲突的应对策略：企业需要注重员工的心理健康和情感管理，加强员工关怀和心理辅导，提高员工的归属感和忠诚度。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未来企业管理中人际冲突的挑战：随着企业规模的不断扩大和员工数量的增加，人际冲突将更加复杂和多样化。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应对策略：企业需要建立完善的沟通机制和冲突解决机制，提高员工的沟通能力和冲突解决能力，以减少人际冲突对企业的影响。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未来企业管理中人际冲突的挑战与应对策略：企业需要不断学习和探索新的管理方法和技巧，以应对未来企业管理中人际冲突的挑战。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997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9972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5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5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5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5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5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5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70_5*l_h_i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70_5*l_h_i*1_6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70_5*l_h_f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5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5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5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5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5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5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5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5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5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3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64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0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7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61_3*l_h_a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1_3*l_h_f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61_3*l_h_a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1_3*l_h_f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61_3*l_h_a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1_3*l_h_f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61_3*l_h_a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1_3*l_h_f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298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2023-12-19T12:36:31Z</dcterms:created>
  <dcterms:modified xsi:type="dcterms:W3CDTF">2023-12-19T12:36:31Z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d6b7879e4abf4aab8f90dbeb00c0cd05_21</vt:lpwstr>
  </property>
</Properties>
</file>