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1855" r:id="rId1"/>
    <p:sldMasterId id="2147501892" r:id="rId2"/>
  </p:sldMasterIdLst>
  <p:notesMasterIdLst>
    <p:notesMasterId r:id="rId3"/>
  </p:notesMasterIdLst>
  <p:sldIdLst>
    <p:sldId id="9095" r:id="rId4"/>
    <p:sldId id="9099" r:id="rId5"/>
    <p:sldId id="9102" r:id="rId6"/>
    <p:sldId id="9105" r:id="rId7"/>
    <p:sldId id="9111" r:id="rId9"/>
    <p:sldId id="9114" r:id="rId10"/>
    <p:sldId id="9117" r:id="rId11"/>
    <p:sldId id="9120" r:id="rId12"/>
    <p:sldId id="9123" r:id="rId13"/>
    <p:sldId id="9129" r:id="rId15"/>
    <p:sldId id="9132" r:id="rId16"/>
    <p:sldId id="9135" r:id="rId17"/>
    <p:sldId id="9138" r:id="rId18"/>
    <p:sldId id="9141" r:id="rId19"/>
    <p:sldId id="9147" r:id="rId21"/>
    <p:sldId id="9150" r:id="rId22"/>
    <p:sldId id="9153" r:id="rId23"/>
    <p:sldId id="9156" r:id="rId24"/>
    <p:sldId id="9159" r:id="rId25"/>
    <p:sldId id="9165" r:id="rId27"/>
    <p:sldId id="9168" r:id="rId28"/>
    <p:sldId id="9171" r:id="rId29"/>
    <p:sldId id="9174" r:id="rId30"/>
    <p:sldId id="9177" r:id="rId31"/>
    <p:sldId id="9183" r:id="rId33"/>
    <p:sldId id="9186" r:id="rId34"/>
    <p:sldId id="9189" r:id="rId35"/>
    <p:sldId id="9192" r:id="rId36"/>
    <p:sldId id="9195"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1856" r:id="rId1"/>
    <p:sldLayoutId id="2147501857" r:id="rId2"/>
    <p:sldLayoutId id="2147501858" r:id="rId3"/>
    <p:sldLayoutId id="2147501859" r:id="rId4"/>
    <p:sldLayoutId id="2147501860" r:id="rId5"/>
    <p:sldLayoutId id="2147501861" r:id="rId6"/>
    <p:sldLayoutId id="2147501862" r:id="rId7"/>
    <p:sldLayoutId id="2147501863" r:id="rId8"/>
    <p:sldLayoutId id="2147501864" r:id="rId9"/>
    <p:sldLayoutId id="2147501865" r:id="rId10"/>
    <p:sldLayoutId id="214750186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1893" r:id="rId1"/>
    <p:sldLayoutId id="2147501894" r:id="rId2"/>
    <p:sldLayoutId id="2147501895" r:id="rId3"/>
    <p:sldLayoutId id="2147501896" r:id="rId4"/>
    <p:sldLayoutId id="2147501897" r:id="rId5"/>
    <p:sldLayoutId id="2147501898" r:id="rId6"/>
    <p:sldLayoutId id="2147501899" r:id="rId7"/>
    <p:sldLayoutId id="2147501900" r:id="rId8"/>
    <p:sldLayoutId id="2147501901" r:id="rId9"/>
    <p:sldLayoutId id="2147501902" r:id="rId10"/>
    <p:sldLayoutId id="21475019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tags" Target="../tags/tag162.xml"/><Relationship Id="rId22" Type="http://schemas.openxmlformats.org/officeDocument/2006/relationships/tags" Target="../tags/tag163.xml"/><Relationship Id="rId23" Type="http://schemas.openxmlformats.org/officeDocument/2006/relationships/tags" Target="../tags/tag164.xml"/><Relationship Id="rId24" Type="http://schemas.openxmlformats.org/officeDocument/2006/relationships/tags" Target="../tags/tag165.xml"/><Relationship Id="rId25" Type="http://schemas.openxmlformats.org/officeDocument/2006/relationships/tags" Target="../tags/tag166.xml"/><Relationship Id="rId26" Type="http://schemas.openxmlformats.org/officeDocument/2006/relationships/tags" Target="../tags/tag167.xml"/><Relationship Id="rId27" Type="http://schemas.openxmlformats.org/officeDocument/2006/relationships/tags" Target="../tags/tag168.xml"/><Relationship Id="rId28" Type="http://schemas.openxmlformats.org/officeDocument/2006/relationships/tags" Target="../tags/tag169.xml"/><Relationship Id="rId29" Type="http://schemas.openxmlformats.org/officeDocument/2006/relationships/tags" Target="../tags/tag170.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tags" Target="../tags/tag199.xml"/><Relationship Id="rId18" Type="http://schemas.openxmlformats.org/officeDocument/2006/relationships/tags" Target="../tags/tag200.xml"/><Relationship Id="rId19" Type="http://schemas.openxmlformats.org/officeDocument/2006/relationships/tags" Target="../tags/tag201.xml"/><Relationship Id="rId20" Type="http://schemas.openxmlformats.org/officeDocument/2006/relationships/tags" Target="../tags/tag202.xml"/><Relationship Id="rId21" Type="http://schemas.openxmlformats.org/officeDocument/2006/relationships/tags" Target="../tags/tag203.xml"/><Relationship Id="rId22" Type="http://schemas.openxmlformats.org/officeDocument/2006/relationships/tags" Target="../tags/tag204.xml"/><Relationship Id="rId23" Type="http://schemas.openxmlformats.org/officeDocument/2006/relationships/tags" Target="../tags/tag205.xml"/><Relationship Id="rId24" Type="http://schemas.openxmlformats.org/officeDocument/2006/relationships/tags" Target="../tags/tag206.xml"/><Relationship Id="rId25" Type="http://schemas.openxmlformats.org/officeDocument/2006/relationships/tags" Target="../tags/tag207.xml"/><Relationship Id="rId26" Type="http://schemas.openxmlformats.org/officeDocument/2006/relationships/tags" Target="../tags/tag208.xml"/><Relationship Id="rId27" Type="http://schemas.openxmlformats.org/officeDocument/2006/relationships/tags" Target="../tags/tag209.xml"/><Relationship Id="rId28" Type="http://schemas.openxmlformats.org/officeDocument/2006/relationships/tags" Target="../tags/tag210.xml"/><Relationship Id="rId29" Type="http://schemas.openxmlformats.org/officeDocument/2006/relationships/tags" Target="../tags/tag211.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tags" Target="../tags/tag228.xml"/><Relationship Id="rId18" Type="http://schemas.openxmlformats.org/officeDocument/2006/relationships/tags" Target="../tags/tag229.xml"/><Relationship Id="rId19" Type="http://schemas.openxmlformats.org/officeDocument/2006/relationships/tags" Target="../tags/tag230.xml"/><Relationship Id="rId20" Type="http://schemas.openxmlformats.org/officeDocument/2006/relationships/tags" Target="../tags/tag231.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tags" Target="../tags/tag359.xml"/><Relationship Id="rId14" Type="http://schemas.openxmlformats.org/officeDocument/2006/relationships/tags" Target="../tags/tag360.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tags" Target="../tags/tag393.xml"/><Relationship Id="rId22" Type="http://schemas.openxmlformats.org/officeDocument/2006/relationships/tags" Target="../tags/tag394.xml"/><Relationship Id="rId23" Type="http://schemas.openxmlformats.org/officeDocument/2006/relationships/tags" Target="../tags/tag395.xml"/><Relationship Id="rId24" Type="http://schemas.openxmlformats.org/officeDocument/2006/relationships/tags" Target="../tags/tag396.xml"/><Relationship Id="rId25" Type="http://schemas.openxmlformats.org/officeDocument/2006/relationships/tags" Target="../tags/tag397.xml"/><Relationship Id="rId26" Type="http://schemas.openxmlformats.org/officeDocument/2006/relationships/tags" Target="../tags/tag398.xml"/><Relationship Id="rId27" Type="http://schemas.openxmlformats.org/officeDocument/2006/relationships/tags" Target="../tags/tag399.xml"/><Relationship Id="rId28" Type="http://schemas.openxmlformats.org/officeDocument/2006/relationships/tags" Target="../tags/tag400.xml"/><Relationship Id="rId29" Type="http://schemas.openxmlformats.org/officeDocument/2006/relationships/tags" Target="../tags/tag401.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tags" Target="../tags/tag409.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tags" Target="../tags/tag433.xml"/><Relationship Id="rId5" Type="http://schemas.openxmlformats.org/officeDocument/2006/relationships/tags" Target="../tags/tag434.xml"/><Relationship Id="rId6" Type="http://schemas.openxmlformats.org/officeDocument/2006/relationships/tags" Target="../tags/tag435.xml"/><Relationship Id="rId7" Type="http://schemas.openxmlformats.org/officeDocument/2006/relationships/tags" Target="../tags/tag436.xml"/><Relationship Id="rId8" Type="http://schemas.openxmlformats.org/officeDocument/2006/relationships/tags" Target="../tags/tag437.xml"/><Relationship Id="rId9" Type="http://schemas.openxmlformats.org/officeDocument/2006/relationships/tags" Target="../tags/tag438.xml"/><Relationship Id="rId10" Type="http://schemas.openxmlformats.org/officeDocument/2006/relationships/tags" Target="../tags/tag439.xml"/><Relationship Id="rId11" Type="http://schemas.openxmlformats.org/officeDocument/2006/relationships/tags" Target="../tags/tag440.xml"/><Relationship Id="rId12" Type="http://schemas.openxmlformats.org/officeDocument/2006/relationships/tags" Target="../tags/tag441.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42.xml"/><Relationship Id="rId2" Type="http://schemas.openxmlformats.org/officeDocument/2006/relationships/tags" Target="../tags/tag443.xml"/><Relationship Id="rId3" Type="http://schemas.openxmlformats.org/officeDocument/2006/relationships/tags" Target="../tags/tag444.xml"/><Relationship Id="rId4" Type="http://schemas.openxmlformats.org/officeDocument/2006/relationships/tags" Target="../tags/tag44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企业品牌定位与市场传播</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品牌定位</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市场传播</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品牌定位与市场传播的关系</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企业品牌定位与市场传播案例分析</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未来趋势与展望</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品牌定位</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品牌形象塑造</a:t>
            </a:r>
            <a:endParaRPr altLang="en-US" lang="zh-CN"/>
          </a:p>
        </p:txBody>
      </p:sp>
      <p:sp>
        <p:nvSpPr>
          <p:cNvPr id="10490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品牌名称与标识设计：简洁明了，易于记忆和识别</a:t>
            </a:r>
            <a:endParaRPr altLang="en-US" dirty="0" sz="1200" lang="zh-CN" spc="150">
              <a:solidFill>
                <a:schemeClr val="tx1">
                  <a:lumMod val="65000"/>
                  <a:lumOff val="35000"/>
                </a:schemeClr>
              </a:solidFill>
              <a:latin typeface="+mn-ea"/>
              <a:sym typeface="+mn-ea"/>
            </a:endParaRPr>
          </a:p>
        </p:txBody>
      </p:sp>
      <p:sp>
        <p:nvSpPr>
          <p:cNvPr id="10490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品牌理念与价值观：传递企业核心价值，塑造品牌形象</a:t>
            </a:r>
            <a:endParaRPr altLang="en-US" dirty="0" sz="1200" lang="zh-CN" spc="150">
              <a:solidFill>
                <a:schemeClr val="tx1">
                  <a:lumMod val="65000"/>
                  <a:lumOff val="35000"/>
                </a:schemeClr>
              </a:solidFill>
              <a:latin typeface="+mn-ea"/>
              <a:sym typeface="+mn-ea"/>
            </a:endParaRPr>
          </a:p>
        </p:txBody>
      </p:sp>
      <p:sp>
        <p:nvSpPr>
          <p:cNvPr id="10490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品牌形象传播：通过广告、公关、社交媒体等多种渠道进行传播</a:t>
            </a:r>
            <a:endParaRPr altLang="en-US" dirty="0" sz="1200" lang="zh-CN" spc="150">
              <a:solidFill>
                <a:schemeClr val="tx1">
                  <a:lumMod val="65000"/>
                  <a:lumOff val="35000"/>
                </a:schemeClr>
              </a:solidFill>
              <a:latin typeface="+mn-ea"/>
              <a:sym typeface="+mn-ea"/>
            </a:endParaRPr>
          </a:p>
        </p:txBody>
      </p:sp>
      <p:sp>
        <p:nvSpPr>
          <p:cNvPr id="10490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品牌形象维护：保持品牌形象的一致性，及时处理危机事件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4" name="标题 1"/>
          <p:cNvSpPr>
            <a:spLocks noGrp="1"/>
          </p:cNvSpPr>
          <p:nvPr>
            <p:ph type="title"/>
          </p:nvPr>
        </p:nvSpPr>
        <p:spPr/>
        <p:txBody>
          <a:bodyPr/>
          <a:p>
            <a:r>
              <a:rPr altLang="en-US" lang="zh-CN"/>
              <a:t>品牌差异化</a:t>
            </a:r>
            <a:endParaRPr altLang="en-US" lang="zh-CN"/>
          </a:p>
        </p:txBody>
      </p:sp>
      <p:sp>
        <p:nvSpPr>
          <p:cNvPr id="10491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品牌定位：确定品牌在市场中的位置，突出品牌特色</a:t>
            </a:r>
            <a:endParaRPr altLang="en-US" dirty="0" sz="1200" lang="zh-CN" spc="150">
              <a:solidFill>
                <a:schemeClr val="tx1">
                  <a:lumMod val="65000"/>
                  <a:lumOff val="35000"/>
                </a:schemeClr>
              </a:solidFill>
              <a:latin typeface="+mn-ea"/>
              <a:sym typeface="+mn-ea"/>
            </a:endParaRPr>
          </a:p>
        </p:txBody>
      </p:sp>
      <p:sp>
        <p:nvSpPr>
          <p:cNvPr id="10491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差异化策略：通过产品、服务、营销等方面的差异化，使品牌在市场中脱颖而出</a:t>
            </a:r>
            <a:endParaRPr altLang="en-US" dirty="0" sz="1200" lang="zh-CN" spc="150">
              <a:solidFill>
                <a:schemeClr val="tx1">
                  <a:lumMod val="65000"/>
                  <a:lumOff val="35000"/>
                </a:schemeClr>
              </a:solidFill>
              <a:latin typeface="+mn-ea"/>
              <a:sym typeface="+mn-ea"/>
            </a:endParaRPr>
          </a:p>
        </p:txBody>
      </p:sp>
      <p:sp>
        <p:nvSpPr>
          <p:cNvPr id="10491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目标消费者：明确目标消费者群体，了解他们的需求和偏好</a:t>
            </a:r>
            <a:endParaRPr altLang="en-US" dirty="0" sz="1200" lang="zh-CN" spc="150">
              <a:solidFill>
                <a:schemeClr val="tx1">
                  <a:lumMod val="65000"/>
                  <a:lumOff val="35000"/>
                </a:schemeClr>
              </a:solidFill>
              <a:latin typeface="+mn-ea"/>
              <a:sym typeface="+mn-ea"/>
            </a:endParaRPr>
          </a:p>
        </p:txBody>
      </p:sp>
      <p:sp>
        <p:nvSpPr>
          <p:cNvPr id="10491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竞争对手分析：分析竞争对手的品牌定位和市场策略，为品牌差异化提供参考</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2" name="标题 1"/>
          <p:cNvSpPr>
            <a:spLocks noGrp="1"/>
          </p:cNvSpPr>
          <p:nvPr>
            <p:ph type="title"/>
          </p:nvPr>
        </p:nvSpPr>
        <p:spPr/>
        <p:txBody>
          <a:bodyPr/>
          <a:p>
            <a:r>
              <a:rPr altLang="en-US" lang="zh-CN"/>
              <a:t>目标消费者群体</a:t>
            </a:r>
            <a:endParaRPr altLang="en-US" lang="zh-CN"/>
          </a:p>
        </p:txBody>
      </p:sp>
      <p:sp>
        <p:nvSpPr>
          <p:cNvPr id="104918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了解目标消费者的需求和特点</a:t>
            </a:r>
            <a:endParaRPr altLang="en-US" dirty="0" sz="1200" lang="zh-CN" spc="150">
              <a:solidFill>
                <a:schemeClr val="tx1">
                  <a:lumMod val="65000"/>
                  <a:lumOff val="35000"/>
                </a:schemeClr>
              </a:solidFill>
              <a:latin typeface="+mn-ea"/>
              <a:sym typeface="+mn-ea"/>
            </a:endParaRPr>
          </a:p>
        </p:txBody>
      </p:sp>
      <p:sp>
        <p:nvSpPr>
          <p:cNvPr id="104922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针对不同目标消费者群体制定相应的品牌定位策略</a:t>
            </a:r>
            <a:endParaRPr altLang="en-US" dirty="0" sz="1200" lang="zh-CN" spc="150">
              <a:solidFill>
                <a:schemeClr val="tx1">
                  <a:lumMod val="65000"/>
                  <a:lumOff val="35000"/>
                </a:schemeClr>
              </a:solidFill>
              <a:latin typeface="+mn-ea"/>
              <a:sym typeface="+mn-ea"/>
            </a:endParaRPr>
          </a:p>
        </p:txBody>
      </p:sp>
      <p:sp>
        <p:nvSpPr>
          <p:cNvPr id="104922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分析目标消费者的购买行为和消费心理</a:t>
            </a:r>
            <a:endParaRPr altLang="en-US" dirty="0" sz="1200" lang="zh-CN" spc="150">
              <a:solidFill>
                <a:schemeClr val="tx1">
                  <a:lumMod val="65000"/>
                  <a:lumOff val="35000"/>
                </a:schemeClr>
              </a:solidFill>
              <a:latin typeface="+mn-ea"/>
              <a:sym typeface="+mn-ea"/>
            </a:endParaRPr>
          </a:p>
        </p:txBody>
      </p:sp>
      <p:sp>
        <p:nvSpPr>
          <p:cNvPr id="104922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确定目标消费者的年龄、性别、职业等特征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6" name="标题 1"/>
          <p:cNvSpPr>
            <a:spLocks noGrp="1"/>
          </p:cNvSpPr>
          <p:nvPr>
            <p:ph type="title"/>
          </p:nvPr>
        </p:nvSpPr>
        <p:spPr/>
        <p:txBody>
          <a:bodyPr/>
          <a:p>
            <a:r>
              <a:rPr altLang="en-US" lang="zh-CN"/>
              <a:t>品牌传播策略</a:t>
            </a:r>
            <a:endParaRPr altLang="en-US" lang="zh-CN"/>
          </a:p>
        </p:txBody>
      </p:sp>
      <p:sp>
        <p:nvSpPr>
          <p:cNvPr id="10492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传播内容：制定统一的品牌形象和传播信息，确保传播内容的一致性和连贯性</a:t>
            </a:r>
            <a:endParaRPr altLang="en-US" sz="1400" lang="zh-CN" spc="150">
              <a:solidFill>
                <a:schemeClr val="tx1"/>
              </a:solidFill>
              <a:effectLst/>
              <a:latin typeface="+mn-ea"/>
              <a:sym typeface="+mn-ea"/>
            </a:endParaRPr>
          </a:p>
        </p:txBody>
      </p:sp>
      <p:sp>
        <p:nvSpPr>
          <p:cNvPr id="10492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传播渠道：选择适合目标受众的传播渠道，如广告、公关、社交媒体等</a:t>
            </a:r>
            <a:endParaRPr altLang="en-US" dirty="0" sz="1400" lang="zh-CN" spc="150">
              <a:solidFill>
                <a:schemeClr val="tx1"/>
              </a:solidFill>
              <a:effectLst/>
              <a:latin typeface="+mn-ea"/>
              <a:sym typeface="+mn-ea"/>
            </a:endParaRPr>
          </a:p>
        </p:txBody>
      </p:sp>
      <p:sp>
        <p:nvSpPr>
          <p:cNvPr id="10492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传播方式：采用多元化的传播方式，如故事营销、事件营销、合作营销等，以吸引目标受众的关注和兴趣</a:t>
            </a:r>
            <a:endParaRPr altLang="en-US" sz="1400" lang="zh-CN" spc="150">
              <a:solidFill>
                <a:schemeClr val="tx1"/>
              </a:solidFill>
              <a:effectLst/>
              <a:latin typeface="+mn-ea"/>
              <a:sym typeface="+mn-ea"/>
            </a:endParaRPr>
          </a:p>
        </p:txBody>
      </p:sp>
      <p:sp>
        <p:nvSpPr>
          <p:cNvPr id="10492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评估与调整：对品牌传播效果进行评估，根据评估结果及时调整传播策略，以提高品牌知名度和美誉度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2" name="副标题"/>
          <p:cNvSpPr>
            <a:spLocks noGrp="1"/>
          </p:cNvSpPr>
          <p:nvPr>
            <p:ph type="body" idx="1"/>
            <p:custDataLst>
              <p:tags r:id="rId1"/>
            </p:custDataLst>
          </p:nvPr>
        </p:nvSpPr>
        <p:spPr/>
        <p:txBody>
          <a:bodyPr/>
          <a:p>
            <a:r>
              <a:rPr altLang="en-US" lang="zh-CN"/>
              <a:t>章节副标题</a:t>
            </a:r>
            <a:endParaRPr altLang="en-US" lang="zh-CN"/>
          </a:p>
        </p:txBody>
      </p:sp>
      <p:sp>
        <p:nvSpPr>
          <p:cNvPr id="1049324"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26" name="标题 1"/>
          <p:cNvSpPr>
            <a:spLocks noGrp="1"/>
          </p:cNvSpPr>
          <p:nvPr>
            <p:ph type="title"/>
            <p:custDataLst>
              <p:tags r:id="rId3"/>
            </p:custDataLst>
          </p:nvPr>
        </p:nvSpPr>
        <p:spPr/>
        <p:txBody>
          <a:bodyPr/>
          <a:p>
            <a:r>
              <a:rPr altLang="en-US" lang="zh-CN"/>
              <a:t>市场传播</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广告宣传</a:t>
            </a:r>
            <a:endParaRPr altLang="en-US" lang="zh-CN"/>
          </a:p>
        </p:txBody>
      </p:sp>
      <p:sp>
        <p:nvSpPr>
          <p:cNvPr id="104941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4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广告定位：明确目标受众，精准传达品牌信息</a:t>
            </a:r>
            <a:endParaRPr altLang="en-US" dirty="0" sz="1200" lang="zh-CN" spc="150">
              <a:solidFill>
                <a:schemeClr val="tx1">
                  <a:lumMod val="65000"/>
                  <a:lumOff val="35000"/>
                </a:schemeClr>
              </a:solidFill>
              <a:latin typeface="+mn-ea"/>
              <a:sym typeface="+mn-ea"/>
            </a:endParaRPr>
          </a:p>
        </p:txBody>
      </p:sp>
      <p:sp>
        <p:nvSpPr>
          <p:cNvPr id="104945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广告效果评估：对广告效果进行量化评估，不断优化广告策略</a:t>
            </a:r>
            <a:endParaRPr altLang="en-US" dirty="0" sz="1200" lang="zh-CN" spc="150">
              <a:solidFill>
                <a:schemeClr val="tx1">
                  <a:lumMod val="65000"/>
                  <a:lumOff val="35000"/>
                </a:schemeClr>
              </a:solidFill>
              <a:latin typeface="+mn-ea"/>
              <a:sym typeface="+mn-ea"/>
            </a:endParaRPr>
          </a:p>
        </p:txBody>
      </p:sp>
      <p:sp>
        <p:nvSpPr>
          <p:cNvPr id="104945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广告渠道：选择合适的传播渠道，扩大品牌影响力</a:t>
            </a:r>
            <a:endParaRPr altLang="en-US" dirty="0" sz="1200" lang="zh-CN" spc="150">
              <a:solidFill>
                <a:schemeClr val="tx1">
                  <a:lumMod val="65000"/>
                  <a:lumOff val="35000"/>
                </a:schemeClr>
              </a:solidFill>
              <a:latin typeface="+mn-ea"/>
              <a:sym typeface="+mn-ea"/>
            </a:endParaRPr>
          </a:p>
        </p:txBody>
      </p:sp>
      <p:sp>
        <p:nvSpPr>
          <p:cNvPr id="104946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广告创意：创意独特，吸引消费者关注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公关策略</a:t>
            </a:r>
            <a:endParaRPr altLang="en-US" lang="zh-CN"/>
          </a:p>
        </p:txBody>
      </p:sp>
      <p:sp>
        <p:nvSpPr>
          <p:cNvPr id="104950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建立良好的企业形象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开展多元化的公关活动</a:t>
            </a:r>
            <a:endParaRPr dirty="0" sz="2000" err="1">
              <a:solidFill>
                <a:schemeClr val="tx1">
                  <a:lumMod val="75000"/>
                  <a:lumOff val="25000"/>
                </a:schemeClr>
              </a:solidFill>
              <a:latin typeface="+mn-ea"/>
              <a:ea typeface="+mn-ea"/>
              <a:cs typeface="+mn-ea"/>
              <a:sym typeface="+mn-lt"/>
            </a:endParaRPr>
          </a:p>
        </p:txBody>
      </p:sp>
      <p:sp>
        <p:nvSpPr>
          <p:cNvPr id="104952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2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加强与媒体和公众的沟通</a:t>
            </a:r>
            <a:endParaRPr dirty="0" sz="2000" err="1">
              <a:solidFill>
                <a:schemeClr val="tx1">
                  <a:lumMod val="75000"/>
                  <a:lumOff val="25000"/>
                </a:schemeClr>
              </a:solidFill>
              <a:latin typeface="+mn-ea"/>
              <a:ea typeface="+mn-ea"/>
              <a:cs typeface="+mn-ea"/>
              <a:sym typeface="+mn-lt"/>
            </a:endParaRPr>
          </a:p>
        </p:txBody>
      </p:sp>
      <p:sp>
        <p:nvSpPr>
          <p:cNvPr id="10495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制定有效的危机公关策略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80" name="标题 1"/>
          <p:cNvSpPr>
            <a:spLocks noGrp="1"/>
          </p:cNvSpPr>
          <p:nvPr>
            <p:ph type="title"/>
          </p:nvPr>
        </p:nvSpPr>
        <p:spPr/>
        <p:txBody>
          <a:bodyPr/>
          <a:p>
            <a:r>
              <a:rPr altLang="en-US" lang="zh-CN"/>
              <a:t>社交媒体营销</a:t>
            </a:r>
            <a:endParaRPr altLang="en-US" lang="zh-CN"/>
          </a:p>
        </p:txBody>
      </p:sp>
      <p:sp>
        <p:nvSpPr>
          <p:cNvPr id="10495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社交媒体平台选择：根据目标受众和品牌特点选择合适的平台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数据分析：定期分析用户数据，了解用户需求和行为，优化营销策略</a:t>
            </a:r>
            <a:endParaRPr dirty="0" sz="2000" err="1">
              <a:solidFill>
                <a:schemeClr val="tx1">
                  <a:lumMod val="75000"/>
                  <a:lumOff val="25000"/>
                </a:schemeClr>
              </a:solidFill>
              <a:latin typeface="+mn-ea"/>
              <a:ea typeface="+mn-ea"/>
              <a:cs typeface="+mn-ea"/>
              <a:sym typeface="+mn-lt"/>
            </a:endParaRPr>
          </a:p>
        </p:txBody>
      </p:sp>
      <p:sp>
        <p:nvSpPr>
          <p:cNvPr id="10496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合作推广：与其他品牌或意见领袖合作，扩大品牌影响力</a:t>
            </a:r>
            <a:endParaRPr dirty="0" sz="2000" err="1">
              <a:solidFill>
                <a:schemeClr val="tx1">
                  <a:lumMod val="75000"/>
                  <a:lumOff val="25000"/>
                </a:schemeClr>
              </a:solidFill>
              <a:latin typeface="+mn-ea"/>
              <a:ea typeface="+mn-ea"/>
              <a:cs typeface="+mn-ea"/>
              <a:sym typeface="+mn-lt"/>
            </a:endParaRPr>
          </a:p>
        </p:txBody>
      </p:sp>
      <p:sp>
        <p:nvSpPr>
          <p:cNvPr id="10496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内容创意：通过有趣、有价值的内容吸引用户关注和互动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线下活动推广</a:t>
            </a:r>
            <a:endParaRPr altLang="en-US" lang="zh-CN"/>
          </a:p>
        </p:txBody>
      </p:sp>
      <p:sp>
        <p:nvSpPr>
          <p:cNvPr id="1049662" name="任意多边形: 形状 2"/>
          <p:cNvSpPr/>
          <p:nvPr>
            <p:custDataLst>
              <p:tags r:id="rId1"/>
            </p:custDataLst>
          </p:nvPr>
        </p:nvSpPr>
        <p:spPr>
          <a:xfrm rot="10800000">
            <a:off x="2702202"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4" name="矩形 4"/>
          <p:cNvSpPr/>
          <p:nvPr>
            <p:custDataLst>
              <p:tags r:id="rId2"/>
            </p:custDataLst>
          </p:nvPr>
        </p:nvSpPr>
        <p:spPr>
          <a:xfrm>
            <a:off x="2616368" y="4246436"/>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文本框 5"/>
          <p:cNvSpPr txBox="1"/>
          <p:nvPr>
            <p:custDataLst>
              <p:tags r:id="rId3"/>
            </p:custDataLst>
          </p:nvPr>
        </p:nvSpPr>
        <p:spPr>
          <a:xfrm>
            <a:off x="2902482"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效果评估：介绍如何对线下活动推广的效果进行评估，包括参与人数、媒体报道、社交媒体互动等指标</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68" name="任意多边形: 形状 56"/>
          <p:cNvSpPr/>
          <p:nvPr>
            <p:custDataLst>
              <p:tags r:id="rId4"/>
            </p:custDataLst>
          </p:nvPr>
        </p:nvSpPr>
        <p:spPr>
          <a:xfrm rot="10800000">
            <a:off x="6259755"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0" name="矩形 57"/>
          <p:cNvSpPr/>
          <p:nvPr>
            <p:custDataLst>
              <p:tags r:id="rId5"/>
            </p:custDataLst>
          </p:nvPr>
        </p:nvSpPr>
        <p:spPr>
          <a:xfrm>
            <a:off x="6173920" y="4246436"/>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文本框 58"/>
          <p:cNvSpPr txBox="1"/>
          <p:nvPr>
            <p:custDataLst>
              <p:tags r:id="rId6"/>
            </p:custDataLst>
          </p:nvPr>
        </p:nvSpPr>
        <p:spPr>
          <a:xfrm>
            <a:off x="6460034"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lt1">
                    <a:lumMod val="100000"/>
                  </a:schemeClr>
                </a:solidFill>
                <a:latin typeface="Arial" panose="02080604020202020204" pitchFamily="34" charset="0"/>
                <a:ea typeface="微软雅黑" panose="020B0503020204020204" charset="-122"/>
                <a:sym typeface="+mn-ea"/>
              </a:rPr>
              <a:t>注意事项：提醒在策划和执行线下活动推广时需要注意的事项，如预算控制、风险防范等</a:t>
            </a:r>
            <a:endParaRPr altLang="en-US" dirty="0" sz="13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74" name="任意多边形: 形状 64"/>
          <p:cNvSpPr/>
          <p:nvPr>
            <p:custDataLst>
              <p:tags r:id="rId7"/>
            </p:custDataLst>
          </p:nvPr>
        </p:nvSpPr>
        <p:spPr>
          <a:xfrm rot="10800000">
            <a:off x="923425"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6" name="矩形 65"/>
          <p:cNvSpPr/>
          <p:nvPr>
            <p:custDataLst>
              <p:tags r:id="rId8"/>
            </p:custDataLst>
          </p:nvPr>
        </p:nvSpPr>
        <p:spPr>
          <a:xfrm>
            <a:off x="838200"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文本框 66"/>
          <p:cNvSpPr txBox="1"/>
          <p:nvPr>
            <p:custDataLst>
              <p:tags r:id="rId9"/>
            </p:custDataLst>
          </p:nvPr>
        </p:nvSpPr>
        <p:spPr>
          <a:xfrm>
            <a:off x="1124314"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lt1">
                    <a:lumMod val="100000"/>
                  </a:schemeClr>
                </a:solidFill>
                <a:latin typeface="Arial" panose="02080604020202020204" pitchFamily="34" charset="0"/>
                <a:ea typeface="微软雅黑" panose="020B0503020204020204" charset="-122"/>
                <a:sym typeface="+mn-ea"/>
              </a:rPr>
              <a:t>定义与目的：介绍线下活动推广的概念、目标与意义</a:t>
            </a:r>
            <a:endParaRPr altLang="en-US" dirty="0" sz="13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0" name="任意多边形: 形状 68"/>
          <p:cNvSpPr/>
          <p:nvPr>
            <p:custDataLst>
              <p:tags r:id="rId10"/>
            </p:custDataLst>
          </p:nvPr>
        </p:nvSpPr>
        <p:spPr>
          <a:xfrm rot="10800000">
            <a:off x="4480978"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2" name="矩形 69"/>
          <p:cNvSpPr/>
          <p:nvPr>
            <p:custDataLst>
              <p:tags r:id="rId11"/>
            </p:custDataLst>
          </p:nvPr>
        </p:nvSpPr>
        <p:spPr>
          <a:xfrm>
            <a:off x="4395144" y="1846123"/>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文本框 70"/>
          <p:cNvSpPr txBox="1"/>
          <p:nvPr>
            <p:custDataLst>
              <p:tags r:id="rId12"/>
            </p:custDataLst>
          </p:nvPr>
        </p:nvSpPr>
        <p:spPr>
          <a:xfrm>
            <a:off x="4681258"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常见形式：列举常见的线下活动推广形式，如发布会、展览、路演等</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86" name="任意多边形: 形状 72"/>
          <p:cNvSpPr/>
          <p:nvPr>
            <p:custDataLst>
              <p:tags r:id="rId13"/>
            </p:custDataLst>
          </p:nvPr>
        </p:nvSpPr>
        <p:spPr>
          <a:xfrm rot="10800000">
            <a:off x="8038531"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8" name="文本框 74"/>
          <p:cNvSpPr txBox="1"/>
          <p:nvPr>
            <p:custDataLst>
              <p:tags r:id="rId14"/>
            </p:custDataLst>
          </p:nvPr>
        </p:nvSpPr>
        <p:spPr>
          <a:xfrm>
            <a:off x="8238811" y="1804119"/>
            <a:ext cx="2914426" cy="1209828"/>
          </a:xfrm>
          <a:prstGeom prst="rect"/>
          <a:noFill/>
        </p:spPr>
        <p:txBody>
          <a:bodyPr anchor="t" anchorCtr="0" bIns="46800" lIns="90000" rIns="90000" rtlCol="0" tIns="46800" vert="horz" wrap="square">
            <a:normAutofit fontScale="75556"/>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策划与执行：分享如何策划和执行一次成功的线下活动推广，包括主题设定、场地选择、嘉宾邀请、流程安排等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90" name="矩形 73"/>
          <p:cNvSpPr/>
          <p:nvPr>
            <p:custDataLst>
              <p:tags r:id="rId15"/>
            </p:custDataLst>
          </p:nvPr>
        </p:nvSpPr>
        <p:spPr>
          <a:xfrm>
            <a:off x="7952697"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30" name="副标题"/>
          <p:cNvSpPr>
            <a:spLocks noGrp="1"/>
          </p:cNvSpPr>
          <p:nvPr>
            <p:ph type="body" idx="1"/>
            <p:custDataLst>
              <p:tags r:id="rId1"/>
            </p:custDataLst>
          </p:nvPr>
        </p:nvSpPr>
        <p:spPr/>
        <p:txBody>
          <a:bodyPr/>
          <a:p>
            <a:r>
              <a:rPr altLang="en-US" lang="zh-CN"/>
              <a:t>章节副标题</a:t>
            </a:r>
            <a:endParaRPr altLang="en-US" lang="zh-CN"/>
          </a:p>
        </p:txBody>
      </p:sp>
      <p:sp>
        <p:nvSpPr>
          <p:cNvPr id="1049732"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734" name="标题 1"/>
          <p:cNvSpPr>
            <a:spLocks noGrp="1"/>
          </p:cNvSpPr>
          <p:nvPr>
            <p:ph type="title"/>
            <p:custDataLst>
              <p:tags r:id="rId3"/>
            </p:custDataLst>
          </p:nvPr>
        </p:nvSpPr>
        <p:spPr/>
        <p:txBody>
          <a:bodyPr>
            <a:normAutofit fontScale="90000"/>
          </a:bodyPr>
          <a:p>
            <a:r>
              <a:rPr altLang="en-US" lang="zh-CN"/>
              <a:t>品牌定位与市场传播的关系</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品牌定位对市场传播的影响</a:t>
            </a:r>
            <a:endParaRPr altLang="en-US" lang="zh-CN"/>
          </a:p>
        </p:txBody>
      </p:sp>
      <p:sp>
        <p:nvSpPr>
          <p:cNvPr id="10498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品牌定位是市场传播的基础：品牌定位明确了品牌在市场中的位置和目标受众，为市场传播提供了明确的方向和目标。</a:t>
            </a:r>
            <a:endParaRPr altLang="en-US" dirty="0" sz="1400" lang="zh-CN" spc="150">
              <a:solidFill>
                <a:schemeClr val="tx1">
                  <a:lumMod val="85000"/>
                  <a:lumOff val="15000"/>
                </a:schemeClr>
              </a:solidFill>
              <a:latin typeface="+mn-ea"/>
              <a:sym typeface="+mn-ea"/>
            </a:endParaRPr>
          </a:p>
        </p:txBody>
      </p:sp>
      <p:sp>
        <p:nvSpPr>
          <p:cNvPr id="10498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品牌定位影响市场传播策略：品牌定位的不同会导致市场传播策略的不同，例如针对不同受众的传播渠道、内容、风格等都会有所不同。</a:t>
            </a:r>
            <a:endParaRPr altLang="en-US" dirty="0" sz="1400" lang="zh-CN" spc="150">
              <a:solidFill>
                <a:schemeClr val="tx1">
                  <a:lumMod val="85000"/>
                  <a:lumOff val="15000"/>
                </a:schemeClr>
              </a:solidFill>
              <a:latin typeface="+mn-ea"/>
              <a:sym typeface="+mn-ea"/>
            </a:endParaRPr>
          </a:p>
        </p:txBody>
      </p:sp>
      <p:sp>
        <p:nvSpPr>
          <p:cNvPr id="10498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品牌定位是市场传播的核心：品牌定位体现了品牌的独特性和差异化，是市场传播的核心内容。一个清晰、准确、独特的品牌定位能够提高品牌的认知度和吸引力，进而促进市场传播的效果。</a:t>
            </a:r>
            <a:endParaRPr altLang="en-US" dirty="0" sz="2000" lang="zh-CN" spc="150">
              <a:solidFill>
                <a:schemeClr val="tx1">
                  <a:lumMod val="85000"/>
                  <a:lumOff val="15000"/>
                </a:schemeClr>
              </a:solidFill>
              <a:latin typeface="+mn-ea"/>
              <a:sym typeface="+mn-ea"/>
            </a:endParaRPr>
          </a:p>
        </p:txBody>
      </p:sp>
      <p:sp>
        <p:nvSpPr>
          <p:cNvPr id="10498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品牌定位与市场传播相互促进：品牌定位和市场传播是相互依存的，一个好的品牌定位能够促进市场传播的效果，而有效的市场传播也能够进一步强化品牌定位。</a:t>
            </a:r>
            <a:endParaRPr altLang="en-US" dirty="0" sz="1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市场传播对品牌定位的强化作用</a:t>
            </a:r>
            <a:endParaRPr altLang="en-US" lang="zh-CN"/>
          </a:p>
        </p:txBody>
      </p:sp>
      <p:sp>
        <p:nvSpPr>
          <p:cNvPr id="10498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市场传播能够提高品牌知名度，进一步强化品牌定位。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良好的市场传播能够提升品牌形象，使品牌定位更加鲜明。</a:t>
            </a:r>
            <a:endParaRPr dirty="0" sz="2000" err="1">
              <a:solidFill>
                <a:schemeClr val="tx1">
                  <a:lumMod val="75000"/>
                  <a:lumOff val="25000"/>
                </a:schemeClr>
              </a:solidFill>
              <a:latin typeface="+mn-ea"/>
              <a:ea typeface="+mn-ea"/>
              <a:cs typeface="+mn-ea"/>
              <a:sym typeface="+mn-lt"/>
            </a:endParaRPr>
          </a:p>
        </p:txBody>
      </p:sp>
      <p:sp>
        <p:nvSpPr>
          <p:cNvPr id="10499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市场传播能够加强消费者对品牌定位的认同感，提高品牌忠诚度。</a:t>
            </a:r>
            <a:endParaRPr dirty="0" sz="2000" err="1">
              <a:solidFill>
                <a:schemeClr val="tx1">
                  <a:lumMod val="75000"/>
                  <a:lumOff val="25000"/>
                </a:schemeClr>
              </a:solidFill>
              <a:latin typeface="+mn-ea"/>
              <a:ea typeface="+mn-ea"/>
              <a:cs typeface="+mn-ea"/>
              <a:sym typeface="+mn-lt"/>
            </a:endParaRPr>
          </a:p>
        </p:txBody>
      </p:sp>
      <p:sp>
        <p:nvSpPr>
          <p:cNvPr id="10499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通过有效的市场传播，可以增强消费者对品牌定位的认知和记忆。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品牌定位与市场传播的协同效应</a:t>
            </a:r>
            <a:endParaRPr altLang="en-US" lang="zh-CN"/>
          </a:p>
        </p:txBody>
      </p:sp>
      <p:sp>
        <p:nvSpPr>
          <p:cNvPr id="104997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品牌定位与市场传播相互促进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品牌定位为市场传播提供明确方向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市场传播为品牌定位提供有效支撑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品牌定位与市场传播的协同作用推动企业发展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32" name="标题 1"/>
          <p:cNvSpPr>
            <a:spLocks noGrp="1"/>
          </p:cNvSpPr>
          <p:nvPr>
            <p:ph type="title"/>
          </p:nvPr>
        </p:nvSpPr>
        <p:spPr/>
        <p:txBody>
          <a:bodyPr/>
          <a:p>
            <a:r>
              <a:rPr altLang="en-US" lang="zh-CN"/>
              <a:t>品牌定位与市场传播的挑战与应对</a:t>
            </a:r>
            <a:endParaRPr altLang="en-US" lang="zh-CN"/>
          </a:p>
        </p:txBody>
      </p:sp>
      <p:sp>
        <p:nvSpPr>
          <p:cNvPr id="105003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品牌定位的挑战：如何准确把握目标受众的需求和喜好</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市场传播的挑战：如何在竞争激烈的市场中吸引和留住消费者</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0"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应对策略：通过精准的市场分析和创新的传播策略，提升品牌知名度和美誉度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6"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实践案例：分享成功的企业品牌定位与市场传播案例，为观众提供借鉴和启示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96" name="副标题"/>
          <p:cNvSpPr>
            <a:spLocks noGrp="1"/>
          </p:cNvSpPr>
          <p:nvPr>
            <p:ph type="body" idx="1"/>
            <p:custDataLst>
              <p:tags r:id="rId1"/>
            </p:custDataLst>
          </p:nvPr>
        </p:nvSpPr>
        <p:spPr/>
        <p:txBody>
          <a:bodyPr/>
          <a:p>
            <a:r>
              <a:rPr altLang="en-US" lang="zh-CN"/>
              <a:t>章节副标题</a:t>
            </a:r>
            <a:endParaRPr altLang="en-US" lang="zh-CN"/>
          </a:p>
        </p:txBody>
      </p:sp>
      <p:sp>
        <p:nvSpPr>
          <p:cNvPr id="1050098"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100" name="标题 1"/>
          <p:cNvSpPr>
            <a:spLocks noGrp="1"/>
          </p:cNvSpPr>
          <p:nvPr>
            <p:ph type="title"/>
            <p:custDataLst>
              <p:tags r:id="rId3"/>
            </p:custDataLst>
          </p:nvPr>
        </p:nvSpPr>
        <p:spPr/>
        <p:txBody>
          <a:bodyPr>
            <a:normAutofit fontScale="90000"/>
          </a:bodyPr>
          <a:p>
            <a:r>
              <a:rPr altLang="en-US" lang="zh-CN"/>
              <a:t>企业品牌定位与市场传播案例分析</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90" name="标题 1"/>
          <p:cNvSpPr>
            <a:spLocks noGrp="1"/>
          </p:cNvSpPr>
          <p:nvPr>
            <p:ph type="title"/>
          </p:nvPr>
        </p:nvSpPr>
        <p:spPr/>
        <p:txBody>
          <a:bodyPr/>
          <a:p>
            <a:r>
              <a:rPr altLang="en-US" lang="zh-CN"/>
              <a:t>成功案例介绍</a:t>
            </a:r>
            <a:endParaRPr altLang="en-US" lang="zh-CN"/>
          </a:p>
        </p:txBody>
      </p:sp>
      <p:sp>
        <p:nvSpPr>
          <p:cNvPr id="10501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案例分析：可口可乐通过精准的品牌定位和市场传播策略，成功地塑造了其品牌形象，并成为了全球最知名的饮料品牌之一</a:t>
            </a:r>
            <a:endParaRPr altLang="zh-CN" dirty="0" lang="en-US">
              <a:solidFill>
                <a:schemeClr val="dk1">
                  <a:lumMod val="80000"/>
                  <a:lumOff val="20000"/>
                </a:schemeClr>
              </a:solidFill>
              <a:latin typeface="+mn-ea"/>
              <a:sym typeface="+mn-ea"/>
            </a:endParaRPr>
          </a:p>
        </p:txBody>
      </p:sp>
      <p:sp>
        <p:nvSpPr>
          <p:cNvPr id="10502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案例名称：可口可乐</a:t>
            </a:r>
            <a:endParaRPr altLang="en-US" dirty="0" sz="1600" lang="zh-CN">
              <a:solidFill>
                <a:schemeClr val="dk1">
                  <a:lumMod val="80000"/>
                  <a:lumOff val="20000"/>
                </a:schemeClr>
              </a:solidFill>
              <a:latin typeface="+mn-ea"/>
              <a:sym typeface="+mn-ea"/>
            </a:endParaRPr>
          </a:p>
        </p:txBody>
      </p:sp>
      <p:sp>
        <p:nvSpPr>
          <p:cNvPr id="10502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案例背景：可口可乐是一家历史悠久的饮料公司，其品牌定位和市场传播策略一直备受关注</a:t>
            </a:r>
            <a:endParaRPr altLang="en-US" dirty="0" lang="zh-CN">
              <a:solidFill>
                <a:schemeClr val="dk1">
                  <a:lumMod val="80000"/>
                  <a:lumOff val="20000"/>
                </a:schemeClr>
              </a:solidFill>
              <a:latin typeface="+mn-ea"/>
              <a:sym typeface="+mn-ea"/>
            </a:endParaRPr>
          </a:p>
        </p:txBody>
      </p:sp>
      <p:sp>
        <p:nvSpPr>
          <p:cNvPr id="10502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案例总结：可口可乐的成功案例告诉我们，企业品牌定位与市场传播对于企业的成功至关重要，需要制定科学合理的策略，并不断调整优化，以适应市场变化和消费者需求的变化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62" name="标题 1"/>
          <p:cNvSpPr>
            <a:spLocks noGrp="1"/>
          </p:cNvSpPr>
          <p:nvPr>
            <p:ph type="title"/>
          </p:nvPr>
        </p:nvSpPr>
        <p:spPr/>
        <p:txBody>
          <a:bodyPr/>
          <a:p>
            <a:r>
              <a:rPr altLang="en-US" lang="zh-CN"/>
              <a:t>失败案例分析</a:t>
            </a:r>
            <a:endParaRPr altLang="en-US" lang="zh-CN"/>
          </a:p>
        </p:txBody>
      </p:sp>
      <p:sp>
        <p:nvSpPr>
          <p:cNvPr id="105026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6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6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缺乏有效的市场反馈和调整机制</a:t>
            </a:r>
            <a:endParaRPr altLang="en-US" dirty="0" sz="1200" lang="zh-CN" spc="150">
              <a:solidFill>
                <a:srgbClr val="FFFFFF"/>
              </a:solidFill>
              <a:latin typeface="+mn-ea"/>
              <a:sym typeface="+mn-ea"/>
            </a:endParaRPr>
          </a:p>
        </p:txBody>
      </p:sp>
      <p:sp>
        <p:nvSpPr>
          <p:cNvPr id="105027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品牌形象不佳，缺乏个性和差异化</a:t>
            </a:r>
            <a:endParaRPr altLang="en-US" dirty="0" sz="1200" lang="zh-CN" spc="150">
              <a:solidFill>
                <a:schemeClr val="tx1">
                  <a:lumMod val="65000"/>
                  <a:lumOff val="35000"/>
                </a:schemeClr>
              </a:solidFill>
              <a:latin typeface="+mn-ea"/>
              <a:sym typeface="+mn-ea"/>
            </a:endParaRPr>
          </a:p>
        </p:txBody>
      </p:sp>
      <p:sp>
        <p:nvSpPr>
          <p:cNvPr id="105028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传播策略不当，缺乏创新性和吸引力</a:t>
            </a:r>
            <a:endParaRPr altLang="en-US" dirty="0" sz="1200" lang="zh-CN" spc="150">
              <a:solidFill>
                <a:srgbClr val="FFFFFF"/>
              </a:solidFill>
              <a:latin typeface="+mn-ea"/>
              <a:sym typeface="+mn-ea"/>
            </a:endParaRPr>
          </a:p>
        </p:txBody>
      </p:sp>
      <p:sp>
        <p:nvSpPr>
          <p:cNvPr id="105028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品牌定位不准确，目标市场不明确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30" name="标题 1"/>
          <p:cNvSpPr>
            <a:spLocks noGrp="1"/>
          </p:cNvSpPr>
          <p:nvPr>
            <p:ph type="title"/>
          </p:nvPr>
        </p:nvSpPr>
        <p:spPr/>
        <p:txBody>
          <a:bodyPr/>
          <a:p>
            <a:r>
              <a:rPr altLang="en-US" lang="zh-CN"/>
              <a:t>案例启示与借鉴意义</a:t>
            </a:r>
            <a:endParaRPr altLang="en-US" lang="zh-CN"/>
          </a:p>
        </p:txBody>
      </p:sp>
      <p:sp>
        <p:nvSpPr>
          <p:cNvPr id="105033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案例启示：品牌定位与市场传播的成功需要精准的目标市场定位、独特的品牌形象和有效的传播策略</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3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借鉴意义：企业可以借鉴成功案例的经验，结合自身实际情况进行品牌定位与市场传播，提高品牌知名度和竞争力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4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案例分析：对成功案例进行深入剖析，总结其成功的关键因素和可复制的策略</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实践应用：将成功案例的经验应用到实际工作中，提高企业品牌定位与市场传播的效果</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94" name="标题 1"/>
          <p:cNvSpPr>
            <a:spLocks noGrp="1"/>
          </p:cNvSpPr>
          <p:nvPr>
            <p:ph type="title"/>
          </p:nvPr>
        </p:nvSpPr>
        <p:spPr/>
        <p:txBody>
          <a:bodyPr/>
          <a:p>
            <a:r>
              <a:rPr altLang="en-US" lang="zh-CN"/>
              <a:t>案例应用实践建议</a:t>
            </a:r>
            <a:endParaRPr altLang="en-US" lang="zh-CN"/>
          </a:p>
        </p:txBody>
      </p:sp>
      <p:sp>
        <p:nvSpPr>
          <p:cNvPr id="105039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0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0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0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0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2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2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2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深入了解目标市场和消费者需求</a:t>
            </a:r>
            <a:endParaRPr altLang="en-US" dirty="0" sz="1200" lang="zh-CN" spc="150">
              <a:solidFill>
                <a:schemeClr val="tx1">
                  <a:lumMod val="65000"/>
                  <a:lumOff val="35000"/>
                </a:schemeClr>
              </a:solidFill>
              <a:latin typeface="+mn-ea"/>
              <a:sym typeface="+mn-ea"/>
            </a:endParaRPr>
          </a:p>
        </p:txBody>
      </p:sp>
      <p:sp>
        <p:nvSpPr>
          <p:cNvPr id="105043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持续优化和改进品牌定位和市场传播方案</a:t>
            </a:r>
            <a:endParaRPr altLang="en-US" dirty="0" sz="1200" lang="zh-CN" spc="150">
              <a:solidFill>
                <a:schemeClr val="tx1">
                  <a:lumMod val="65000"/>
                  <a:lumOff val="35000"/>
                </a:schemeClr>
              </a:solidFill>
              <a:latin typeface="+mn-ea"/>
              <a:sym typeface="+mn-ea"/>
            </a:endParaRPr>
          </a:p>
        </p:txBody>
      </p:sp>
      <p:sp>
        <p:nvSpPr>
          <p:cNvPr id="105043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创新营销手段和传播渠道</a:t>
            </a:r>
            <a:endParaRPr altLang="en-US" dirty="0" sz="1200" lang="zh-CN" spc="150">
              <a:solidFill>
                <a:schemeClr val="tx1">
                  <a:lumMod val="65000"/>
                  <a:lumOff val="35000"/>
                </a:schemeClr>
              </a:solidFill>
              <a:latin typeface="+mn-ea"/>
              <a:sym typeface="+mn-ea"/>
            </a:endParaRPr>
          </a:p>
        </p:txBody>
      </p:sp>
      <p:sp>
        <p:nvSpPr>
          <p:cNvPr id="105043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精准定位品牌形象和传播策略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78" name="副标题"/>
          <p:cNvSpPr>
            <a:spLocks noGrp="1"/>
          </p:cNvSpPr>
          <p:nvPr>
            <p:ph type="body" idx="1"/>
            <p:custDataLst>
              <p:tags r:id="rId1"/>
            </p:custDataLst>
          </p:nvPr>
        </p:nvSpPr>
        <p:spPr/>
        <p:txBody>
          <a:bodyPr/>
          <a:p>
            <a:r>
              <a:rPr altLang="en-US" lang="zh-CN"/>
              <a:t>章节副标题</a:t>
            </a:r>
            <a:endParaRPr altLang="en-US" lang="zh-CN"/>
          </a:p>
        </p:txBody>
      </p:sp>
      <p:sp>
        <p:nvSpPr>
          <p:cNvPr id="105048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482" name="标题 1"/>
          <p:cNvSpPr>
            <a:spLocks noGrp="1"/>
          </p:cNvSpPr>
          <p:nvPr>
            <p:ph type="title"/>
            <p:custDataLst>
              <p:tags r:id="rId3"/>
            </p:custDataLst>
          </p:nvPr>
        </p:nvSpPr>
        <p:spPr/>
        <p:txBody>
          <a:bodyPr/>
          <a:p>
            <a:r>
              <a:rPr altLang="en-US" lang="zh-CN"/>
              <a:t>未来趋势与展望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企业品牌定位与市场传播的发展趋势</a:t>
            </a:r>
            <a:endParaRPr altLang="en-US" lang="zh-CN"/>
          </a:p>
        </p:txBody>
      </p:sp>
      <p:sp>
        <p:nvSpPr>
          <p:cNvPr id="105057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数字化与智能化：随着互联网技术的发展，企业品牌定位与市场传播将更加注重数字化和智能化，利用大数据、人工智能等技术手段提高传播效率和精准度。</a:t>
            </a:r>
            <a:endParaRPr altLang="en-US" dirty="0" sz="1200" lang="zh-CN" spc="150">
              <a:solidFill>
                <a:schemeClr val="tx1">
                  <a:lumMod val="65000"/>
                  <a:lumOff val="35000"/>
                </a:schemeClr>
              </a:solidFill>
              <a:latin typeface="+mn-ea"/>
              <a:sym typeface="+mn-ea"/>
            </a:endParaRPr>
          </a:p>
        </p:txBody>
      </p:sp>
      <p:sp>
        <p:nvSpPr>
          <p:cNvPr id="105057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个性化与定制化：消费者需求的多样化使得企业品牌定位与市场传播更加注重个性化和定制化，通过精准的市场分析和用户画像，提供更加符合消费者需求的产品和服务。</a:t>
            </a:r>
            <a:endParaRPr altLang="en-US" dirty="0" sz="1200" lang="zh-CN" spc="150">
              <a:solidFill>
                <a:schemeClr val="tx1">
                  <a:lumMod val="65000"/>
                  <a:lumOff val="35000"/>
                </a:schemeClr>
              </a:solidFill>
              <a:latin typeface="+mn-ea"/>
              <a:sym typeface="+mn-ea"/>
            </a:endParaRPr>
          </a:p>
        </p:txBody>
      </p:sp>
      <p:sp>
        <p:nvSpPr>
          <p:cNvPr id="105057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跨界合作与创新：未来的企业品牌定位与市场传播将更加注重跨界合作与创新，通过与其他领域的品牌、机构等合作，共同推出更具创意和市场潜力的产品和服务。</a:t>
            </a:r>
            <a:endParaRPr altLang="en-US" dirty="0" sz="1200" lang="zh-CN" spc="150">
              <a:solidFill>
                <a:schemeClr val="tx1">
                  <a:lumMod val="65000"/>
                  <a:lumOff val="35000"/>
                </a:schemeClr>
              </a:solidFill>
              <a:latin typeface="+mn-ea"/>
              <a:sym typeface="+mn-ea"/>
            </a:endParaRPr>
          </a:p>
        </p:txBody>
      </p:sp>
      <p:sp>
        <p:nvSpPr>
          <p:cNvPr id="105058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社会责任与可持续发展：随着社会对企业社会责任的要求越来越高，未来的企业品牌定位与市场传播将更加注重社会责任和可持续发展，积极推广环保、公益等理念，提高企业的社会形象和市场认可度。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620" name="标题 1"/>
          <p:cNvSpPr>
            <a:spLocks noGrp="1"/>
          </p:cNvSpPr>
          <p:nvPr>
            <p:ph type="title"/>
          </p:nvPr>
        </p:nvSpPr>
        <p:spPr/>
        <p:txBody>
          <a:bodyPr/>
          <a:p>
            <a:r>
              <a:rPr altLang="en-US" lang="zh-CN"/>
              <a:t>新兴技术对品牌定位与市场传播的影响</a:t>
            </a:r>
            <a:endParaRPr altLang="en-US" lang="zh-CN"/>
          </a:p>
        </p:txBody>
      </p:sp>
      <p:sp>
        <p:nvSpPr>
          <p:cNvPr id="10506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人工智能技术：提升品牌定位的精准度和市场传播的效率</a:t>
            </a:r>
            <a:endParaRPr altLang="en-US" dirty="0" sz="2000" lang="zh-CN" spc="150">
              <a:solidFill>
                <a:schemeClr val="tx1">
                  <a:lumMod val="75000"/>
                  <a:lumOff val="25000"/>
                </a:schemeClr>
              </a:solidFill>
              <a:latin typeface="+mn-ea"/>
              <a:sym typeface="+mn-ea"/>
            </a:endParaRPr>
          </a:p>
        </p:txBody>
      </p:sp>
      <p:sp>
        <p:nvSpPr>
          <p:cNvPr id="10506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区块链技术：增强品牌信任度和消费者数据安全性</a:t>
            </a:r>
            <a:endParaRPr altLang="en-US" dirty="0" sz="2000" lang="zh-CN" spc="150">
              <a:solidFill>
                <a:schemeClr val="tx1">
                  <a:lumMod val="75000"/>
                  <a:lumOff val="25000"/>
                </a:schemeClr>
              </a:solidFill>
              <a:latin typeface="+mn-ea"/>
              <a:sym typeface="+mn-ea"/>
            </a:endParaRPr>
          </a:p>
        </p:txBody>
      </p:sp>
      <p:sp>
        <p:nvSpPr>
          <p:cNvPr id="10506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5G技术：推动品牌传播的实时性和互动性</a:t>
            </a:r>
            <a:endParaRPr altLang="en-US" dirty="0" sz="2000" lang="zh-CN" spc="150">
              <a:solidFill>
                <a:schemeClr val="tx1">
                  <a:lumMod val="75000"/>
                  <a:lumOff val="25000"/>
                </a:schemeClr>
              </a:solidFill>
              <a:latin typeface="+mn-ea"/>
              <a:sym typeface="+mn-ea"/>
            </a:endParaRPr>
          </a:p>
        </p:txBody>
      </p:sp>
      <p:sp>
        <p:nvSpPr>
          <p:cNvPr id="10506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虚拟现实技术：创新品牌体验和营销手段</a:t>
            </a:r>
            <a:endParaRPr altLang="en-US" dirty="0" sz="2000" lang="zh-CN" spc="150">
              <a:solidFill>
                <a:schemeClr val="tx1">
                  <a:lumMod val="75000"/>
                  <a:lumOff val="25000"/>
                </a:schemeClr>
              </a:solidFill>
              <a:latin typeface="+mn-ea"/>
              <a:sym typeface="+mn-ea"/>
            </a:endParaRPr>
          </a:p>
        </p:txBody>
      </p:sp>
      <p:sp>
        <p:nvSpPr>
          <p:cNvPr id="10506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84" name="标题 1"/>
          <p:cNvSpPr>
            <a:spLocks noGrp="1"/>
          </p:cNvSpPr>
          <p:nvPr>
            <p:ph type="title"/>
          </p:nvPr>
        </p:nvSpPr>
        <p:spPr/>
        <p:txBody>
          <a:bodyPr/>
          <a:p>
            <a:r>
              <a:rPr altLang="en-US" lang="zh-CN"/>
              <a:t>企业品牌定位与市场传播的创新方向</a:t>
            </a:r>
            <a:endParaRPr altLang="en-US" lang="zh-CN"/>
          </a:p>
        </p:txBody>
      </p:sp>
      <p:sp>
        <p:nvSpPr>
          <p:cNvPr id="105068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8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社交媒体营销：借助社交媒体平台，打造品牌形象，扩大品牌影响力</a:t>
            </a:r>
            <a:endParaRPr altLang="en-US" sz="1400" lang="zh-CN" spc="150">
              <a:solidFill>
                <a:schemeClr val="tx1"/>
              </a:solidFill>
              <a:effectLst/>
              <a:latin typeface="+mn-ea"/>
              <a:sym typeface="+mn-ea"/>
            </a:endParaRPr>
          </a:p>
        </p:txBody>
      </p:sp>
      <p:sp>
        <p:nvSpPr>
          <p:cNvPr id="105069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数字化转型：利用大数据、人工智能等技术提升品牌定位与市场传播的精准度和效率</a:t>
            </a:r>
            <a:endParaRPr altLang="en-US" dirty="0" sz="1400" lang="zh-CN" spc="150">
              <a:solidFill>
                <a:schemeClr val="tx1"/>
              </a:solidFill>
              <a:effectLst/>
              <a:latin typeface="+mn-ea"/>
              <a:sym typeface="+mn-ea"/>
            </a:endParaRPr>
          </a:p>
        </p:txBody>
      </p:sp>
      <p:sp>
        <p:nvSpPr>
          <p:cNvPr id="105069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内容营销：通过创作优质内容，吸引目标受众，提升品牌认知度和美誉度</a:t>
            </a:r>
            <a:endParaRPr altLang="en-US" sz="1400" lang="zh-CN" spc="150">
              <a:solidFill>
                <a:schemeClr val="tx1"/>
              </a:solidFill>
              <a:effectLst/>
              <a:latin typeface="+mn-ea"/>
              <a:sym typeface="+mn-ea"/>
            </a:endParaRPr>
          </a:p>
        </p:txBody>
      </p:sp>
      <p:sp>
        <p:nvSpPr>
          <p:cNvPr id="105070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跨界合作：与其他领域的企业或品牌进行合作，共同打造更具影响力的品牌形象</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740" name="标题 1"/>
          <p:cNvSpPr>
            <a:spLocks noGrp="1"/>
          </p:cNvSpPr>
          <p:nvPr>
            <p:ph type="title"/>
          </p:nvPr>
        </p:nvSpPr>
        <p:spPr/>
        <p:txBody>
          <a:bodyPr/>
          <a:p>
            <a:r>
              <a:rPr altLang="en-US" lang="zh-CN"/>
              <a:t>未来挑战与机遇并存</a:t>
            </a:r>
            <a:endParaRPr altLang="en-US" lang="zh-CN"/>
          </a:p>
        </p:txBody>
      </p:sp>
      <p:sp>
        <p:nvSpPr>
          <p:cNvPr id="10507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挑战：市场竞争激烈，消费者需求多样化</a:t>
            </a:r>
            <a:endParaRPr altLang="en-US" dirty="0" sz="2000" lang="zh-CN" spc="150">
              <a:solidFill>
                <a:schemeClr val="tx1">
                  <a:lumMod val="85000"/>
                  <a:lumOff val="15000"/>
                </a:schemeClr>
              </a:solidFill>
              <a:latin typeface="+mn-ea"/>
              <a:sym typeface="+mn-ea"/>
            </a:endParaRPr>
          </a:p>
        </p:txBody>
      </p:sp>
      <p:sp>
        <p:nvSpPr>
          <p:cNvPr id="10507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机遇：技术创新推动品牌发展，数字化转型助力市场传播</a:t>
            </a:r>
            <a:endParaRPr altLang="en-US" dirty="0" sz="2000" lang="zh-CN" spc="150">
              <a:solidFill>
                <a:schemeClr val="tx1">
                  <a:lumMod val="85000"/>
                  <a:lumOff val="15000"/>
                </a:schemeClr>
              </a:solidFill>
              <a:latin typeface="+mn-ea"/>
              <a:sym typeface="+mn-ea"/>
            </a:endParaRPr>
          </a:p>
        </p:txBody>
      </p:sp>
      <p:sp>
        <p:nvSpPr>
          <p:cNvPr id="10507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应对策略：加强品牌建设，提升产品品质和服务水平</a:t>
            </a:r>
            <a:endParaRPr altLang="en-US" dirty="0" sz="2000" lang="zh-CN" spc="150">
              <a:solidFill>
                <a:schemeClr val="tx1">
                  <a:lumMod val="85000"/>
                  <a:lumOff val="15000"/>
                </a:schemeClr>
              </a:solidFill>
              <a:latin typeface="+mn-ea"/>
              <a:sym typeface="+mn-ea"/>
            </a:endParaRPr>
          </a:p>
        </p:txBody>
      </p:sp>
      <p:sp>
        <p:nvSpPr>
          <p:cNvPr id="10507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展望：把握市场趋势，积极拓展新业务领域</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80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806"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80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82.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7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3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4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40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45.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2023-12-19T16:54:20Z</dcterms:created>
  <dcterms:modified xsi:type="dcterms:W3CDTF">2023-12-19T16:54:20Z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447937e7034740f7b86b554edab34c48_21</vt:lpwstr>
  </property>
</Properties>
</file>