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059" r:id="rId1"/>
    <p:sldMasterId id="2147484096" r:id="rId2"/>
  </p:sldMasterIdLst>
  <p:notesMasterIdLst>
    <p:notesMasterId r:id="rId3"/>
  </p:notesMasterIdLst>
  <p:sldIdLst>
    <p:sldId id="457" r:id="rId4"/>
    <p:sldId id="461" r:id="rId5"/>
    <p:sldId id="466" r:id="rId6"/>
    <p:sldId id="470" r:id="rId7"/>
    <p:sldId id="473" r:id="rId8"/>
    <p:sldId id="476" r:id="rId9"/>
    <p:sldId id="479" r:id="rId10"/>
    <p:sldId id="483" r:id="rId11"/>
    <p:sldId id="487" r:id="rId12"/>
    <p:sldId id="490" r:id="rId13"/>
    <p:sldId id="493" r:id="rId14"/>
    <p:sldId id="496" r:id="rId15"/>
    <p:sldId id="500" r:id="rId16"/>
    <p:sldId id="504" r:id="rId17"/>
    <p:sldId id="507" r:id="rId18"/>
    <p:sldId id="510" r:id="rId19"/>
    <p:sldId id="513" r:id="rId20"/>
    <p:sldId id="517" r:id="rId21"/>
    <p:sldId id="521" r:id="rId22"/>
    <p:sldId id="524" r:id="rId23"/>
    <p:sldId id="527" r:id="rId24"/>
    <p:sldId id="530" r:id="rId25"/>
    <p:sldId id="534" r:id="rId26"/>
    <p:sldId id="538" r:id="rId27"/>
    <p:sldId id="541" r:id="rId28"/>
    <p:sldId id="544" r:id="rId29"/>
    <p:sldId id="547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60" r:id="rId1"/>
    <p:sldLayoutId id="2147484061" r:id="rId2"/>
    <p:sldLayoutId id="2147484062" r:id="rId3"/>
    <p:sldLayoutId id="2147484063" r:id="rId4"/>
    <p:sldLayoutId id="2147484064" r:id="rId5"/>
    <p:sldLayoutId id="2147484065" r:id="rId6"/>
    <p:sldLayoutId id="2147484066" r:id="rId7"/>
    <p:sldLayoutId id="2147484067" r:id="rId8"/>
    <p:sldLayoutId id="2147484068" r:id="rId9"/>
    <p:sldLayoutId id="2147484069" r:id="rId10"/>
    <p:sldLayoutId id="214748407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97" r:id="rId1"/>
    <p:sldLayoutId id="2147484098" r:id="rId2"/>
    <p:sldLayoutId id="2147484099" r:id="rId3"/>
    <p:sldLayoutId id="2147484100" r:id="rId4"/>
    <p:sldLayoutId id="2147484101" r:id="rId5"/>
    <p:sldLayoutId id="2147484102" r:id="rId6"/>
    <p:sldLayoutId id="2147484103" r:id="rId7"/>
    <p:sldLayoutId id="2147484104" r:id="rId8"/>
    <p:sldLayoutId id="2147484105" r:id="rId9"/>
    <p:sldLayoutId id="2147484106" r:id="rId10"/>
    <p:sldLayoutId id="214748410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slideLayout" Target="../slideLayouts/slideLayout14.xml"/><Relationship Id="rId2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tags" Target="../tags/tag240.xml"/><Relationship Id="rId18" Type="http://schemas.openxmlformats.org/officeDocument/2006/relationships/tags" Target="../tags/tag241.xml"/><Relationship Id="rId19" Type="http://schemas.openxmlformats.org/officeDocument/2006/relationships/tags" Target="../tags/tag242.xml"/><Relationship Id="rId20" Type="http://schemas.openxmlformats.org/officeDocument/2006/relationships/tags" Target="../tags/tag243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tags" Target="../tags/tag260.xml"/><Relationship Id="rId18" Type="http://schemas.openxmlformats.org/officeDocument/2006/relationships/tags" Target="../tags/tag261.xml"/><Relationship Id="rId19" Type="http://schemas.openxmlformats.org/officeDocument/2006/relationships/tags" Target="../tags/tag262.xml"/><Relationship Id="rId20" Type="http://schemas.openxmlformats.org/officeDocument/2006/relationships/tags" Target="../tags/tag263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tags" Target="../tags/tag334.xml"/><Relationship Id="rId14" Type="http://schemas.openxmlformats.org/officeDocument/2006/relationships/tags" Target="../tags/tag335.xml"/><Relationship Id="rId15" Type="http://schemas.openxmlformats.org/officeDocument/2006/relationships/tags" Target="../tags/tag336.xml"/><Relationship Id="rId16" Type="http://schemas.openxmlformats.org/officeDocument/2006/relationships/tags" Target="../tags/tag337.xml"/><Relationship Id="rId17" Type="http://schemas.openxmlformats.org/officeDocument/2006/relationships/tags" Target="../tags/tag338.xml"/><Relationship Id="rId18" Type="http://schemas.openxmlformats.org/officeDocument/2006/relationships/tags" Target="../tags/tag339.xml"/><Relationship Id="rId19" Type="http://schemas.openxmlformats.org/officeDocument/2006/relationships/tags" Target="../tags/tag340.xml"/><Relationship Id="rId20" Type="http://schemas.openxmlformats.org/officeDocument/2006/relationships/tags" Target="../tags/tag341.xml"/><Relationship Id="rId21" Type="http://schemas.openxmlformats.org/officeDocument/2006/relationships/tags" Target="../tags/tag342.xml"/><Relationship Id="rId22" Type="http://schemas.openxmlformats.org/officeDocument/2006/relationships/tags" Target="../tags/tag343.xml"/><Relationship Id="rId23" Type="http://schemas.openxmlformats.org/officeDocument/2006/relationships/tags" Target="../tags/tag344.xml"/><Relationship Id="rId24" Type="http://schemas.openxmlformats.org/officeDocument/2006/relationships/tags" Target="../tags/tag345.xml"/><Relationship Id="rId25" Type="http://schemas.openxmlformats.org/officeDocument/2006/relationships/tags" Target="../tags/tag346.xml"/><Relationship Id="rId26" Type="http://schemas.openxmlformats.org/officeDocument/2006/relationships/tags" Target="../tags/tag347.xml"/><Relationship Id="rId27" Type="http://schemas.openxmlformats.org/officeDocument/2006/relationships/tags" Target="../tags/tag348.xml"/><Relationship Id="rId28" Type="http://schemas.openxmlformats.org/officeDocument/2006/relationships/tags" Target="../tags/tag349.xml"/><Relationship Id="rId29" Type="http://schemas.openxmlformats.org/officeDocument/2006/relationships/tags" Target="../tags/tag350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tags" Target="../tags/tag375.xml"/><Relationship Id="rId14" Type="http://schemas.openxmlformats.org/officeDocument/2006/relationships/tags" Target="../tags/tag376.xml"/><Relationship Id="rId15" Type="http://schemas.openxmlformats.org/officeDocument/2006/relationships/tags" Target="../tags/tag377.xml"/><Relationship Id="rId16" Type="http://schemas.openxmlformats.org/officeDocument/2006/relationships/tags" Target="../tags/tag378.xml"/><Relationship Id="rId17" Type="http://schemas.openxmlformats.org/officeDocument/2006/relationships/tags" Target="../tags/tag379.xml"/><Relationship Id="rId18" Type="http://schemas.openxmlformats.org/officeDocument/2006/relationships/tags" Target="../tags/tag380.xml"/><Relationship Id="rId19" Type="http://schemas.openxmlformats.org/officeDocument/2006/relationships/tags" Target="../tags/tag381.xml"/><Relationship Id="rId20" Type="http://schemas.openxmlformats.org/officeDocument/2006/relationships/tags" Target="../tags/tag382.xml"/><Relationship Id="rId21" Type="http://schemas.openxmlformats.org/officeDocument/2006/relationships/tags" Target="../tags/tag383.xml"/><Relationship Id="rId22" Type="http://schemas.openxmlformats.org/officeDocument/2006/relationships/tags" Target="../tags/tag384.xml"/><Relationship Id="rId23" Type="http://schemas.openxmlformats.org/officeDocument/2006/relationships/tags" Target="../tags/tag385.xml"/><Relationship Id="rId24" Type="http://schemas.openxmlformats.org/officeDocument/2006/relationships/tags" Target="../tags/tag386.xml"/><Relationship Id="rId25" Type="http://schemas.openxmlformats.org/officeDocument/2006/relationships/tags" Target="../tags/tag387.xml"/><Relationship Id="rId26" Type="http://schemas.openxmlformats.org/officeDocument/2006/relationships/tags" Target="../tags/tag388.xml"/><Relationship Id="rId27" Type="http://schemas.openxmlformats.org/officeDocument/2006/relationships/tags" Target="../tags/tag389.xml"/><Relationship Id="rId28" Type="http://schemas.openxmlformats.org/officeDocument/2006/relationships/tags" Target="../tags/tag390.xml"/><Relationship Id="rId29" Type="http://schemas.openxmlformats.org/officeDocument/2006/relationships/tags" Target="../tags/tag391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1852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2024年非洲市场分析及投资前景预测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5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5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非洲市场概述</a:t>
            </a:r>
            <a:endParaRPr altLang="en-US" b="1" dirty="0" sz="25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128266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51244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3434203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3434203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2024年非洲市场分析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5416744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80091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5722681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5722681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投资非洲市场的机会与风险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770522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08939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8011159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8011159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2024年非洲市场投资前景预测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999370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10377877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1029963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1029963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结论</a:t>
            </a:r>
            <a:endParaRPr altLang="en-US" b="1" dirty="0" sz="25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非洲市场概述</a:t>
            </a:r>
            <a:endParaRPr altLang="en-US" dirty="0" lang="zh-CN"/>
          </a:p>
        </p:txBody>
      </p:sp>
      <p:sp>
        <p:nvSpPr>
          <p:cNvPr id="1048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非洲市场的发展历程</a:t>
            </a:r>
            <a:endParaRPr altLang="en-US" lang="zh-CN"/>
          </a:p>
        </p:txBody>
      </p:sp>
      <p:sp>
        <p:nvSpPr>
          <p:cNvPr id="104892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早期发展：非洲市场的起源和初步发展，主要依赖于自然资源和劳动力优势。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近年变化：非洲市场在近年来逐渐崛起，成为全球投资和商业的新兴热点。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当前状况：非洲市场的发展现状，包括市场规模、经济结构、消费水平等方面的信息。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未来展望：非洲市场的未来发展趋势和投资前景，以及可能面临的挑战和机遇。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非洲市场的现状</a:t>
            </a:r>
            <a:endParaRPr altLang="en-US" lang="zh-CN"/>
          </a:p>
        </p:txBody>
      </p:sp>
      <p:sp>
        <p:nvSpPr>
          <p:cNvPr id="10489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城市化进程加快，消费需求升级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产业结构单一，依赖原材料出口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人口众多，市场潜力巨大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经济持续增长，中产阶级崛起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非洲市场的特点</a:t>
            </a:r>
            <a:endParaRPr altLang="en-US" lang="zh-CN"/>
          </a:p>
        </p:txBody>
      </p:sp>
      <p:sp>
        <p:nvSpPr>
          <p:cNvPr id="10490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资源丰富，具有较大的开发潜力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人口众多，消费潜力巨大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经济发展迅速，市场增长潜力巨大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政治稳定，投资环境良好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非洲市场的规模</a:t>
            </a:r>
            <a:endParaRPr altLang="en-US" lang="zh-CN"/>
          </a:p>
        </p:txBody>
      </p:sp>
      <p:sp>
        <p:nvSpPr>
          <p:cNvPr id="10490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人口规模：非洲拥有约13亿人口，是全球第二大洲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经济规模：非洲经济总量不断增长，已成为全球经济增长的重要引擎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市场潜力：非洲市场潜力巨大，尤其是在消费品、基础设施等领域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消费水平：非洲消费水平不断提高，对高品质产品和服务的需求日益增长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2024年非洲市场分析</a:t>
            </a:r>
            <a:endParaRPr altLang="en-US" dirty="0" lang="zh-CN"/>
          </a:p>
        </p:txBody>
      </p:sp>
      <p:sp>
        <p:nvSpPr>
          <p:cNvPr id="10491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非洲市场的经济形势</a:t>
            </a:r>
            <a:endParaRPr altLang="en-US" lang="zh-CN"/>
          </a:p>
        </p:txBody>
      </p:sp>
      <p:sp>
        <p:nvSpPr>
          <p:cNvPr id="104918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非洲经济持续增长，成为全球经济增长的重要引擎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非洲各国政府积极推动经济发展，加强基础设施建设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非洲拥有丰富的资源，为投资者提供了广阔的市场和商机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非洲人口众多，消费市场潜力巨大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非洲市场的政策环境</a:t>
            </a:r>
            <a:endParaRPr altLang="en-US" lang="zh-CN"/>
          </a:p>
        </p:txBody>
      </p:sp>
      <p:sp>
        <p:nvSpPr>
          <p:cNvPr id="10492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投资政策：非洲各国投资政策及优惠措施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非洲国家政策稳定性：政策连续性和稳定性对投资至关重要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贸易政策：非洲各国贸易政策对投资的影响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税收政策：非洲各国的税收政策及税务处理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非洲市场的竞争格局</a:t>
            </a:r>
            <a:endParaRPr altLang="en-US" lang="zh-CN"/>
          </a:p>
        </p:txBody>
      </p:sp>
      <p:sp>
        <p:nvSpPr>
          <p:cNvPr id="10492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市场竞争的优劣势分析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本地企业与国际企业的竞争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不同行业之间的竞争情况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未来市场竞争趋势预测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非洲市场的消费趋势</a:t>
            </a:r>
            <a:endParaRPr altLang="en-US" lang="zh-CN"/>
          </a:p>
        </p:txBody>
      </p:sp>
      <p:sp>
        <p:nvSpPr>
          <p:cNvPr id="104936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时尚和个性化需求增加，定制化产品和服务受到欢迎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数字化消费趋势明显，线上购物成为主流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健康和环保意识增强，健康和环保产品受到青睐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移动支付普及率提高，金融科技产品和服务得到广泛应用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投资非洲市场的机会与风险</a:t>
            </a:r>
            <a:endParaRPr altLang="en-US" dirty="0" lang="zh-CN"/>
          </a:p>
        </p:txBody>
      </p:sp>
      <p:sp>
        <p:nvSpPr>
          <p:cNvPr id="10494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</a:t>
            </a:r>
            <a:endParaRPr altLang="en-US" lang="zh-CN"/>
          </a:p>
        </p:txBody>
      </p:sp>
      <p:sp>
        <p:nvSpPr>
          <p:cNvPr id="10494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非洲市场发展潜力巨大，尤其是在能源、基础设施和制造业等领域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非洲各国政府积极推动经济发展，为投资者提供优惠政策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非洲拥有庞大的人口红利，消费市场潜力巨大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非洲在农业、矿业和旅游等领域具有丰富的资源，为投资者提供了多种投资机会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</a:t>
            </a:r>
            <a:endParaRPr altLang="en-US" lang="zh-CN"/>
          </a:p>
        </p:txBody>
      </p:sp>
      <p:sp>
        <p:nvSpPr>
          <p:cNvPr id="10495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政治风险：非洲部分国家政治局势不稳定，可能导致投资受阻或资产被没收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法律风险：非洲部分国家法律法规不健全，投资者权益可能无法得到充分保障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经营风险：非洲市场消费水平较低，竞争激烈，企业可能需要面对较高的经营成本和较小的利润空间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经济风险：非洲市场经济发展相对落后，投资回报可能不稳定，且可能面临货币贬值等风险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</a:t>
            </a:r>
            <a:endParaRPr altLang="en-US" lang="zh-CN"/>
          </a:p>
        </p:txBody>
      </p:sp>
      <p:sp>
        <p:nvSpPr>
          <p:cNvPr id="10496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了解市场：深入研究非洲各国的经济、政治和社会环境，掌握市场动态。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合作伙伴选择：与当地有实力、信誉良好的企业或政府机构合作，共同开发市场。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风险管理：制定完善的风险管理计划，包括汇率风险、政治风险等方面的应对措施。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多元化投资：分散投资风险，避免对单一项目的过度依赖。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投资案例分析</a:t>
            </a:r>
            <a:endParaRPr altLang="en-US" lang="zh-CN"/>
          </a:p>
        </p:txBody>
      </p:sp>
      <p:sp>
        <p:nvSpPr>
          <p:cNvPr id="104967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非洲某矿业公司投资案例：投资规模、项目进展、收益情况及风险控制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非洲某农业项目投资案例：投资领域、项目实施、市场前景及挑战应对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非洲某科技创业公司投资案例：创新点、商业模式、融资历程及未来发展计划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非洲某基础设施建设投资案例：项目背景、合作模式、社会效益及经济效益分析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2024年非洲市场投资前景预测</a:t>
            </a:r>
            <a:endParaRPr altLang="en-US" dirty="0" lang="zh-CN"/>
          </a:p>
        </p:txBody>
      </p:sp>
      <p:sp>
        <p:nvSpPr>
          <p:cNvPr id="10497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非洲市场的发展趋势</a:t>
            </a:r>
            <a:endParaRPr altLang="en-US" lang="zh-CN"/>
          </a:p>
        </p:txBody>
      </p:sp>
      <p:sp>
        <p:nvSpPr>
          <p:cNvPr id="104978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经济持续增长：非洲经济在未来几年内有望保持稳定增长，尤其是在农业、制造业和服务业方面。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投资机会增加：随着非洲市场的开放和经济的发展，投资机会将不断增加，尤其是在能源、基础设施和科技领域。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消费市场扩大：随着非洲中产阶级的崛起，消费市场将不断扩大，为投资者提供了更多的商机。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政策支持：非洲各国政府正在积极推动经济发展，为投资者提供更多的政策支持和优惠措施。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非洲市场的未来展望</a:t>
            </a:r>
            <a:endParaRPr altLang="en-US" lang="zh-CN"/>
          </a:p>
        </p:txBody>
      </p:sp>
      <p:sp>
        <p:nvSpPr>
          <p:cNvPr id="10498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经济增长：预计非洲经济将继续保持稳定增长，为投资提供更多机会。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人口红利：非洲人口众多，消费市场潜力巨大，为投资提供广阔前景。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政策支持：非洲各国政府积极推动经济发展，为投资者提供更多政策支持。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资源丰富：非洲拥有丰富的矿产、农业等资源，为投资者提供更多资源保障。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投资非洲市场的机遇与挑战</a:t>
            </a:r>
            <a:endParaRPr altLang="en-US" lang="zh-CN"/>
          </a:p>
        </p:txBody>
      </p:sp>
      <p:sp>
        <p:nvSpPr>
          <p:cNvPr id="1049896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98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900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902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904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06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08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10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12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机遇：非洲市场具有巨大的发展潜力，特别是在基础设施建设、制造业、农业等领域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914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挑战：非洲市场存在政治、经济、社会等方面的风险，如政策稳定性、汇率波动、市场饱和度等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916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建议：投资者需要充分了解市场情况，制定合理的投资策略，并积极应对各种风险和挑战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918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前景：随着非洲经济的不断发展和市场机制的完善，投资非洲市场的机遇将会越来越多，但同时也需要应对各种挑战和风险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投资非洲市场的建议与策略</a:t>
            </a:r>
            <a:endParaRPr altLang="en-US" lang="zh-CN"/>
          </a:p>
        </p:txBody>
      </p:sp>
      <p:sp>
        <p:nvSpPr>
          <p:cNvPr id="104995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了解当地市场和政策环境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寻找可靠的合作伙伴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投资于当地基础设施建设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关注当地消费需求和趋势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结论</a:t>
            </a:r>
            <a:endParaRPr altLang="en-US" dirty="0" lang="zh-CN"/>
          </a:p>
        </p:txBody>
      </p:sp>
      <p:sp>
        <p:nvSpPr>
          <p:cNvPr id="10499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对非洲市场的总结</a:t>
            </a:r>
            <a:endParaRPr altLang="en-US" lang="zh-CN"/>
          </a:p>
        </p:txBody>
      </p:sp>
      <p:sp>
        <p:nvSpPr>
          <p:cNvPr id="105004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非洲市场具有巨大的潜力和增长机会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非洲政府支持外商投资，政策环境良好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非洲消费者购买力不断提升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基础设施建设和工业化进程加速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对投资非洲市场的建议</a:t>
            </a:r>
            <a:endParaRPr altLang="en-US" lang="zh-CN"/>
          </a:p>
        </p:txBody>
      </p:sp>
      <p:sp>
        <p:nvSpPr>
          <p:cNvPr id="10501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了解当地市场需求和文化，制定有针对性的营销策略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加强与当地政府和企业的合作，建立良好的商业关系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关注当地法律法规和政策变化，遵守当地法律和规定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关注当地基础设施和资源状况，合理规划投资项目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对未来研究的展望</a:t>
            </a:r>
            <a:endParaRPr altLang="en-US" lang="zh-CN"/>
          </a:p>
        </p:txBody>
      </p:sp>
      <p:sp>
        <p:nvSpPr>
          <p:cNvPr id="105017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深入研究非洲市场的发展趋势和潜力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预测未来非洲市场的变化和变革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分析非洲市场的竞争格局和竞争优势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探讨未来投资机会和风险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5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25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5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5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5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5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5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5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5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5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5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5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5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5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5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5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5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5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5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5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986_5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5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5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5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8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5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7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2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96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2024-01-06T07:16:34Z</dcterms:created>
  <dcterms:modified xsi:type="dcterms:W3CDTF">2024-01-06T07:16:34Z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a3b5278e04c24605afe1e69152b1d523_21</vt:lpwstr>
  </property>
</Properties>
</file>