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359" r:id="rId5"/>
    <p:sldId id="379" r:id="rId6"/>
    <p:sldId id="439" r:id="rId7"/>
    <p:sldId id="403" r:id="rId8"/>
    <p:sldId id="366" r:id="rId9"/>
    <p:sldId id="440" r:id="rId10"/>
    <p:sldId id="414" r:id="rId11"/>
    <p:sldId id="406" r:id="rId12"/>
    <p:sldId id="407" r:id="rId13"/>
    <p:sldId id="441" r:id="rId14"/>
    <p:sldId id="433" r:id="rId15"/>
    <p:sldId id="442" r:id="rId16"/>
    <p:sldId id="286" r:id="rId17"/>
    <p:sldId id="451" r:id="rId18"/>
    <p:sldId id="452" r:id="rId19"/>
    <p:sldId id="453" r:id="rId20"/>
    <p:sldId id="454" r:id="rId21"/>
    <p:sldId id="455" r:id="rId22"/>
    <p:sldId id="456" r:id="rId23"/>
    <p:sldId id="457" r:id="rId24"/>
    <p:sldId id="458" r:id="rId25"/>
    <p:sldId id="459" r:id="rId26"/>
    <p:sldId id="460" r:id="rId27"/>
    <p:sldId id="461" r:id="rId28"/>
    <p:sldId id="462" r:id="rId29"/>
    <p:sldId id="463" r:id="rId30"/>
    <p:sldId id="464" r:id="rId31"/>
    <p:sldId id="465" r:id="rId32"/>
    <p:sldId id="466" r:id="rId33"/>
  </p:sldIdLst>
  <p:sldSz cx="9144000" cy="5143500"/>
  <p:notesSz cx="6858000" cy="9144000"/>
  <p:custDataLst>
    <p:tags r:id="rId37"/>
  </p:custDataLst>
  <p:defaultTextStyle>
    <a:defPPr>
      <a:defRPr lang="zh-CN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FF"/>
    <a:srgbClr val="006600"/>
    <a:srgbClr val="6600CC"/>
    <a:srgbClr val="3333FF"/>
    <a:srgbClr val="CC006A"/>
    <a:srgbClr val="644B7A"/>
    <a:srgbClr val="249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7"/>
    <p:restoredTop sz="94685"/>
  </p:normalViewPr>
  <p:slideViewPr>
    <p:cSldViewPr snapToGrid="0" snapToObjects="1" showGuides="1">
      <p:cViewPr varScale="1">
        <p:scale>
          <a:sx n="105" d="100"/>
          <a:sy n="105" d="100"/>
        </p:scale>
        <p:origin x="802" y="62"/>
      </p:cViewPr>
      <p:guideLst>
        <p:guide orient="horz" pos="1630"/>
        <p:guide pos="47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D96590-4DF0-4571-82EB-E78E0208C23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1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61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2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92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331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74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94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5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76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1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61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2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92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331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74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94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5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76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defTabSz="457200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8" y="4763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27" name="组 20"/>
          <p:cNvGrpSpPr/>
          <p:nvPr userDrawn="1"/>
        </p:nvGrpSpPr>
        <p:grpSpPr>
          <a:xfrm>
            <a:off x="-252412" y="3400425"/>
            <a:ext cx="1392237" cy="1779588"/>
            <a:chOff x="-474161" y="4081888"/>
            <a:chExt cx="1981984" cy="2645369"/>
          </a:xfrm>
        </p:grpSpPr>
        <p:pic>
          <p:nvPicPr>
            <p:cNvPr id="1028" name="Picture 47" descr="연필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740" y="4081888"/>
              <a:ext cx="603122" cy="24353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9" name="Picture 43" descr="꽃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4161" y="4813904"/>
              <a:ext cx="1981984" cy="191335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/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" name="矩形 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图片 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" y="3148013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AutoShape 508"/>
          <p:cNvSpPr>
            <a:spLocks noChangeArrowheads="1"/>
          </p:cNvSpPr>
          <p:nvPr/>
        </p:nvSpPr>
        <p:spPr bwMode="auto">
          <a:xfrm>
            <a:off x="467544" y="843558"/>
            <a:ext cx="8136904" cy="1728192"/>
          </a:xfrm>
          <a:prstGeom prst="roundRect">
            <a:avLst>
              <a:gd name="adj" fmla="val 5074"/>
            </a:avLst>
          </a:prstGeom>
          <a:solidFill>
            <a:srgbClr val="FFFFFF"/>
          </a:solidFill>
          <a:ln w="57150" cmpd="sng">
            <a:noFill/>
            <a:round/>
          </a:ln>
          <a:effectLst>
            <a:innerShdw blurRad="123825" dist="88900" dir="13500000">
              <a:srgbClr val="FFFF00">
                <a:alpha val="50000"/>
              </a:srgbClr>
            </a:inn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同侧圆角矩形 26"/>
          <p:cNvSpPr/>
          <p:nvPr/>
        </p:nvSpPr>
        <p:spPr>
          <a:xfrm flipV="1">
            <a:off x="468313" y="1995488"/>
            <a:ext cx="8135938" cy="576263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80" name="Picture 39" descr="구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963" y="111125"/>
            <a:ext cx="5715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Picture 40" descr="구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25" y="339725"/>
            <a:ext cx="752475" cy="40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图片 11" descr="海报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0" y="2357438"/>
            <a:ext cx="1890713" cy="2517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图片 12" descr="蝴蝶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308464" flipH="1">
            <a:off x="6243638" y="2917825"/>
            <a:ext cx="847725" cy="919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" name="AutoShape 508"/>
          <p:cNvSpPr>
            <a:spLocks noChangeArrowheads="1"/>
          </p:cNvSpPr>
          <p:nvPr/>
        </p:nvSpPr>
        <p:spPr bwMode="auto">
          <a:xfrm>
            <a:off x="467544" y="843558"/>
            <a:ext cx="8136904" cy="1728192"/>
          </a:xfrm>
          <a:prstGeom prst="roundRect">
            <a:avLst>
              <a:gd name="adj" fmla="val 5074"/>
            </a:avLst>
          </a:prstGeom>
          <a:noFill/>
          <a:ln w="76200" cmpd="sng">
            <a:solidFill>
              <a:srgbClr val="99CC00"/>
            </a:solidFill>
            <a:round/>
          </a:ln>
          <a:effectLst>
            <a:innerShdw blurRad="123825" dist="88900" dir="13500000">
              <a:srgbClr val="FFFF00">
                <a:alpha val="50000"/>
              </a:srgbClr>
            </a:inn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087" name="Picture 50" descr="나뭇잎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371175">
            <a:off x="2251075" y="2419350"/>
            <a:ext cx="1025525" cy="3349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88" name="组 28"/>
          <p:cNvGrpSpPr/>
          <p:nvPr/>
        </p:nvGrpSpPr>
        <p:grpSpPr>
          <a:xfrm>
            <a:off x="323850" y="1093788"/>
            <a:ext cx="271463" cy="1228725"/>
            <a:chOff x="8532440" y="1131590"/>
            <a:chExt cx="288032" cy="1296144"/>
          </a:xfrm>
        </p:grpSpPr>
        <p:sp>
          <p:nvSpPr>
            <p:cNvPr id="36" name="椭圆 35"/>
            <p:cNvSpPr/>
            <p:nvPr/>
          </p:nvSpPr>
          <p:spPr>
            <a:xfrm>
              <a:off x="8532440" y="1635646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532440" y="1131590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8532440" y="2139702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89" name="组 28"/>
          <p:cNvGrpSpPr/>
          <p:nvPr/>
        </p:nvGrpSpPr>
        <p:grpSpPr>
          <a:xfrm>
            <a:off x="8459788" y="1093788"/>
            <a:ext cx="273050" cy="1228725"/>
            <a:chOff x="8532440" y="1131590"/>
            <a:chExt cx="288032" cy="1296144"/>
          </a:xfrm>
        </p:grpSpPr>
        <p:sp>
          <p:nvSpPr>
            <p:cNvPr id="40" name="椭圆 39"/>
            <p:cNvSpPr/>
            <p:nvPr/>
          </p:nvSpPr>
          <p:spPr>
            <a:xfrm>
              <a:off x="8532440" y="1635646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8532440" y="1131590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8532440" y="2139702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3090" name="图片 69" descr="小花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53534">
            <a:off x="6951663" y="3521075"/>
            <a:ext cx="1139825" cy="111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1" name="TextBox 4"/>
          <p:cNvSpPr txBox="1"/>
          <p:nvPr/>
        </p:nvSpPr>
        <p:spPr>
          <a:xfrm>
            <a:off x="3203575" y="2084388"/>
            <a:ext cx="2722563" cy="406400"/>
          </a:xfrm>
          <a:prstGeom prst="rect">
            <a:avLst/>
          </a:prstGeom>
          <a:noFill/>
          <a:ln w="9525">
            <a:noFill/>
          </a:ln>
        </p:spPr>
        <p:txBody>
          <a:bodyPr lIns="97466" tIns="48733" rIns="97466" bIns="48733">
            <a:spAutoFit/>
          </a:bodyPr>
          <a:p>
            <a:pPr defTabSz="974725" eaLnBrk="1" hangingPunct="1"/>
            <a:r>
              <a:rPr lang="en-US" altLang="zh-CN" sz="20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PEP   </a:t>
            </a:r>
            <a:r>
              <a:rPr lang="zh-CN" altLang="en-US" sz="20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四年级上册 </a:t>
            </a:r>
            <a:endParaRPr lang="zh-CN" altLang="en-US" sz="20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92" name="图片 69" descr="小花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245591">
            <a:off x="4337050" y="3525838"/>
            <a:ext cx="1139825" cy="111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3" name="TextBox 3"/>
          <p:cNvSpPr txBox="1"/>
          <p:nvPr/>
        </p:nvSpPr>
        <p:spPr>
          <a:xfrm>
            <a:off x="471488" y="1136650"/>
            <a:ext cx="8153400" cy="711200"/>
          </a:xfrm>
          <a:prstGeom prst="rect">
            <a:avLst/>
          </a:prstGeom>
          <a:noFill/>
          <a:ln w="9525">
            <a:noFill/>
          </a:ln>
        </p:spPr>
        <p:txBody>
          <a:bodyPr lIns="97466" tIns="48733" rIns="97466" bIns="48733">
            <a:spAutoFit/>
          </a:bodyPr>
          <a:p>
            <a:pPr algn="ctr" defTabSz="974725"/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专项复习一      词汇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85" name="TextBox 3"/>
          <p:cNvSpPr txBox="1">
            <a:spLocks noChangeArrowheads="1"/>
          </p:cNvSpPr>
          <p:nvPr/>
        </p:nvSpPr>
        <p:spPr bwMode="auto">
          <a:xfrm>
            <a:off x="2312988" y="1470025"/>
            <a:ext cx="4551363" cy="1685925"/>
          </a:xfrm>
          <a:prstGeom prst="rect">
            <a:avLst/>
          </a:prstGeom>
          <a:noFill/>
          <a:ln w="31750">
            <a:solidFill>
              <a:schemeClr val="tx2">
                <a:lumMod val="40000"/>
                <a:lumOff val="6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535305" marR="0" lvl="0" indent="-535305" algn="l" defTabSz="97472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、能够正确拼读单词； 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535305" marR="0" lvl="0" indent="-535305" algn="l" defTabSz="97472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、了解词汇的类别。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3" name="文本框 25"/>
          <p:cNvSpPr txBox="1"/>
          <p:nvPr/>
        </p:nvSpPr>
        <p:spPr>
          <a:xfrm>
            <a:off x="3167465" y="-235804"/>
            <a:ext cx="281359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381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R="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5400" b="1" kern="1200" cap="none" spc="-300" normalizeH="0" baseline="0" noProof="0" dirty="0">
                <a:solidFill>
                  <a:srgbClr val="D63D4D"/>
                </a:solidFill>
                <a:effectLst>
                  <a:outerShdw blurRad="76200" dist="63500" dir="10800000" algn="tl" rotWithShape="0">
                    <a:schemeClr val="bg1">
                      <a:alpha val="65000"/>
                    </a:schemeClr>
                  </a:outerShdw>
                </a:effectLst>
                <a:latin typeface="隶书" pitchFamily="49" charset="-122"/>
                <a:ea typeface="隶书" pitchFamily="49" charset="-122"/>
                <a:cs typeface="Arial Black" panose="020B0A04020102020204"/>
              </a:rPr>
              <a:t>学习目标</a:t>
            </a:r>
            <a:endParaRPr kumimoji="1" lang="zh-CN" altLang="en-US" sz="5400" b="1" kern="1200" cap="none" spc="-300" normalizeH="0" baseline="0" noProof="0" dirty="0">
              <a:solidFill>
                <a:srgbClr val="D63D4D"/>
              </a:solidFill>
              <a:effectLst>
                <a:outerShdw blurRad="76200" dist="63500" dir="10800000" algn="tl" rotWithShape="0">
                  <a:schemeClr val="bg1">
                    <a:alpha val="65000"/>
                  </a:schemeClr>
                </a:outerShdw>
              </a:effectLst>
              <a:latin typeface="隶书" pitchFamily="49" charset="-122"/>
              <a:ea typeface="隶书" pitchFamily="49" charset="-122"/>
              <a:cs typeface="Arial Black" panose="020B0A04020102020204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2"/>
          <p:cNvSpPr txBox="1"/>
          <p:nvPr/>
        </p:nvSpPr>
        <p:spPr>
          <a:xfrm>
            <a:off x="771525" y="1214438"/>
            <a:ext cx="7315200" cy="27987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600" b="1" dirty="0">
                <a:latin typeface="Calibri" panose="020F0502020204030204" pitchFamily="34" charset="0"/>
              </a:rPr>
              <a:t>  游戏规则：</a:t>
            </a:r>
            <a:endParaRPr lang="en-US" altLang="zh-CN" sz="2600" b="1" dirty="0">
              <a:latin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600" b="1" dirty="0">
                <a:latin typeface="Calibri" panose="020F0502020204030204" pitchFamily="34" charset="0"/>
              </a:rPr>
              <a:t>   </a:t>
            </a:r>
            <a:r>
              <a:rPr lang="zh-CN" altLang="en-US" sz="2600" b="1" dirty="0">
                <a:latin typeface="Calibri" panose="020F0502020204030204" pitchFamily="34" charset="0"/>
              </a:rPr>
              <a:t>按要求每完成一项任务即可</a:t>
            </a:r>
            <a:endParaRPr lang="en-US" altLang="zh-CN" sz="2600" b="1" dirty="0">
              <a:latin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600" b="1" dirty="0">
                <a:latin typeface="Calibri" panose="020F0502020204030204" pitchFamily="34" charset="0"/>
              </a:rPr>
              <a:t>   </a:t>
            </a:r>
            <a:r>
              <a:rPr lang="zh-CN" altLang="en-US" sz="2600" b="1" dirty="0">
                <a:latin typeface="Calibri" panose="020F0502020204030204" pitchFamily="34" charset="0"/>
              </a:rPr>
              <a:t>获得相应的分数，满</a:t>
            </a:r>
            <a:r>
              <a:rPr lang="en-US" altLang="zh-CN" sz="2600" b="1" dirty="0">
                <a:latin typeface="Calibri" panose="020F0502020204030204" pitchFamily="34" charset="0"/>
              </a:rPr>
              <a:t>10</a:t>
            </a:r>
            <a:r>
              <a:rPr lang="zh-CN" altLang="en-US" sz="2600" b="1" dirty="0">
                <a:latin typeface="Calibri" panose="020F0502020204030204" pitchFamily="34" charset="0"/>
              </a:rPr>
              <a:t>分即可获得一个荣耀等级，最高等级为最强王者。</a:t>
            </a:r>
            <a:endParaRPr lang="en-US" altLang="zh-CN" sz="2600" b="1" dirty="0">
              <a:latin typeface="Calibri" panose="020F0502020204030204" pitchFamily="34" charset="0"/>
            </a:endParaRPr>
          </a:p>
        </p:txBody>
      </p:sp>
      <p:sp>
        <p:nvSpPr>
          <p:cNvPr id="8" name="文本框 25"/>
          <p:cNvSpPr txBox="1"/>
          <p:nvPr/>
        </p:nvSpPr>
        <p:spPr>
          <a:xfrm>
            <a:off x="3226840" y="-247679"/>
            <a:ext cx="281359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381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R="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5400" b="1" kern="1200" cap="none" spc="-300" normalizeH="0" baseline="0" noProof="0" dirty="0">
                <a:solidFill>
                  <a:srgbClr val="D63D4D"/>
                </a:solidFill>
                <a:effectLst>
                  <a:outerShdw blurRad="76200" dist="63500" dir="10800000" algn="tl" rotWithShape="0">
                    <a:schemeClr val="bg1">
                      <a:alpha val="65000"/>
                    </a:schemeClr>
                  </a:outerShdw>
                </a:effectLst>
                <a:latin typeface="隶书" pitchFamily="49" charset="-122"/>
                <a:ea typeface="隶书" pitchFamily="49" charset="-122"/>
                <a:cs typeface="Arial Black" panose="020B0A04020102020204"/>
              </a:rPr>
              <a:t>王者荣耀</a:t>
            </a:r>
            <a:endParaRPr kumimoji="1" lang="zh-CN" altLang="en-US" sz="5400" b="1" kern="1200" cap="none" spc="-300" normalizeH="0" baseline="0" noProof="0" dirty="0">
              <a:solidFill>
                <a:srgbClr val="D63D4D"/>
              </a:solidFill>
              <a:effectLst>
                <a:outerShdw blurRad="76200" dist="63500" dir="10800000" algn="tl" rotWithShape="0">
                  <a:schemeClr val="bg1">
                    <a:alpha val="65000"/>
                  </a:schemeClr>
                </a:outerShdw>
              </a:effectLst>
              <a:latin typeface="隶书" pitchFamily="49" charset="-122"/>
              <a:ea typeface="隶书" pitchFamily="49" charset="-122"/>
              <a:cs typeface="Arial Black" panose="020B0A04020102020204"/>
            </a:endParaRPr>
          </a:p>
        </p:txBody>
      </p:sp>
      <p:pic>
        <p:nvPicPr>
          <p:cNvPr id="7172" name="Picture 8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4013" y="795338"/>
            <a:ext cx="2509837" cy="18748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Box 6"/>
          <p:cNvSpPr txBox="1"/>
          <p:nvPr/>
        </p:nvSpPr>
        <p:spPr>
          <a:xfrm>
            <a:off x="647700" y="831850"/>
            <a:ext cx="302577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1341755" indent="-1341755" eaLnBrk="1" hangingPunct="1">
              <a:lnSpc>
                <a:spcPct val="14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房间类名词（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195" name="Text Box 4"/>
          <p:cNvSpPr txBox="1"/>
          <p:nvPr/>
        </p:nvSpPr>
        <p:spPr>
          <a:xfrm>
            <a:off x="708025" y="1809750"/>
            <a:ext cx="2462213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classroom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bedroom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living room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8196" name="Text Box 5"/>
          <p:cNvSpPr txBox="1"/>
          <p:nvPr/>
        </p:nvSpPr>
        <p:spPr>
          <a:xfrm>
            <a:off x="2441575" y="1801813"/>
            <a:ext cx="2462213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6" name="Text Box 6"/>
          <p:cNvSpPr txBox="1"/>
          <p:nvPr/>
        </p:nvSpPr>
        <p:spPr>
          <a:xfrm>
            <a:off x="2813050" y="1785938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教室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 Box 7"/>
          <p:cNvSpPr txBox="1"/>
          <p:nvPr/>
        </p:nvSpPr>
        <p:spPr>
          <a:xfrm>
            <a:off x="2808288" y="2376488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卧室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 Box 8"/>
          <p:cNvSpPr txBox="1"/>
          <p:nvPr/>
        </p:nvSpPr>
        <p:spPr>
          <a:xfrm>
            <a:off x="2822575" y="2951163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客厅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00" name="Text Box 11"/>
          <p:cNvSpPr txBox="1"/>
          <p:nvPr/>
        </p:nvSpPr>
        <p:spPr>
          <a:xfrm>
            <a:off x="4727575" y="1820863"/>
            <a:ext cx="2462213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study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kitchen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bathroom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8201" name="Text Box 12"/>
          <p:cNvSpPr txBox="1"/>
          <p:nvPr/>
        </p:nvSpPr>
        <p:spPr>
          <a:xfrm>
            <a:off x="6461125" y="1812925"/>
            <a:ext cx="2462213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11" name="Text Box 13"/>
          <p:cNvSpPr txBox="1"/>
          <p:nvPr/>
        </p:nvSpPr>
        <p:spPr>
          <a:xfrm>
            <a:off x="6750050" y="1785938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书房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 Box 14"/>
          <p:cNvSpPr txBox="1"/>
          <p:nvPr/>
        </p:nvSpPr>
        <p:spPr>
          <a:xfrm>
            <a:off x="6791325" y="2374900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厨房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 Box 15"/>
          <p:cNvSpPr txBox="1"/>
          <p:nvPr/>
        </p:nvSpPr>
        <p:spPr>
          <a:xfrm>
            <a:off x="6799263" y="296227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浴室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TextBox 6"/>
          <p:cNvSpPr txBox="1"/>
          <p:nvPr/>
        </p:nvSpPr>
        <p:spPr>
          <a:xfrm>
            <a:off x="647700" y="784225"/>
            <a:ext cx="3284538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1341755" indent="-1341755" eaLnBrk="1" hangingPunct="1">
              <a:lnSpc>
                <a:spcPct val="14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描述类形容词（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243" name="Text Box 4"/>
          <p:cNvSpPr txBox="1"/>
          <p:nvPr/>
        </p:nvSpPr>
        <p:spPr>
          <a:xfrm>
            <a:off x="1792288" y="1751013"/>
            <a:ext cx="2462212" cy="2220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strong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friendly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quiet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10244" name="Text Box 5"/>
          <p:cNvSpPr txBox="1"/>
          <p:nvPr/>
        </p:nvSpPr>
        <p:spPr>
          <a:xfrm>
            <a:off x="3098800" y="1743075"/>
            <a:ext cx="2462213" cy="2220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6" name="Text Box 6"/>
          <p:cNvSpPr txBox="1"/>
          <p:nvPr/>
        </p:nvSpPr>
        <p:spPr>
          <a:xfrm>
            <a:off x="3278188" y="1738313"/>
            <a:ext cx="1335087" cy="598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强壮的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 Box 7"/>
          <p:cNvSpPr txBox="1"/>
          <p:nvPr/>
        </p:nvSpPr>
        <p:spPr>
          <a:xfrm>
            <a:off x="3286125" y="2517775"/>
            <a:ext cx="1335088" cy="598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友好的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 Box 8"/>
          <p:cNvSpPr txBox="1"/>
          <p:nvPr/>
        </p:nvSpPr>
        <p:spPr>
          <a:xfrm>
            <a:off x="3263900" y="3319463"/>
            <a:ext cx="1335088" cy="598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安静的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 Box 12"/>
          <p:cNvSpPr txBox="1"/>
          <p:nvPr/>
        </p:nvSpPr>
        <p:spPr>
          <a:xfrm>
            <a:off x="6627813" y="1541463"/>
            <a:ext cx="1957387" cy="3013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grpSp>
        <p:nvGrpSpPr>
          <p:cNvPr id="12291" name="组 27"/>
          <p:cNvGrpSpPr/>
          <p:nvPr/>
        </p:nvGrpSpPr>
        <p:grpSpPr>
          <a:xfrm>
            <a:off x="-369887" y="3449638"/>
            <a:ext cx="1660525" cy="1662112"/>
            <a:chOff x="-474161" y="4081888"/>
            <a:chExt cx="1981984" cy="2645369"/>
          </a:xfrm>
        </p:grpSpPr>
        <p:pic>
          <p:nvPicPr>
            <p:cNvPr id="12308" name="Picture 47" descr="연필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740" y="4081888"/>
              <a:ext cx="603122" cy="24353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9" name="Picture 43" descr="꽃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4161" y="4813904"/>
              <a:ext cx="1981984" cy="191335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292" name="TextBox 6"/>
          <p:cNvSpPr txBox="1"/>
          <p:nvPr/>
        </p:nvSpPr>
        <p:spPr>
          <a:xfrm>
            <a:off x="593725" y="749300"/>
            <a:ext cx="4298950" cy="615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食物、餐具类 名词（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293" name="Text Box 4"/>
          <p:cNvSpPr txBox="1"/>
          <p:nvPr/>
        </p:nvSpPr>
        <p:spPr>
          <a:xfrm>
            <a:off x="1004888" y="1720850"/>
            <a:ext cx="2462212" cy="289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beef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chicken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noodles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soup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vegetable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294" name="Text Box 5"/>
          <p:cNvSpPr txBox="1"/>
          <p:nvPr/>
        </p:nvSpPr>
        <p:spPr>
          <a:xfrm>
            <a:off x="2430463" y="1635125"/>
            <a:ext cx="2462212" cy="2892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 Box 6"/>
          <p:cNvSpPr txBox="1"/>
          <p:nvPr/>
        </p:nvSpPr>
        <p:spPr>
          <a:xfrm>
            <a:off x="2800350" y="1622425"/>
            <a:ext cx="1335088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牛肉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 Box 7"/>
          <p:cNvSpPr txBox="1"/>
          <p:nvPr/>
        </p:nvSpPr>
        <p:spPr>
          <a:xfrm>
            <a:off x="2830513" y="2220913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鸡肉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2822575" y="2816225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面条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 Box 9"/>
          <p:cNvSpPr txBox="1"/>
          <p:nvPr/>
        </p:nvSpPr>
        <p:spPr>
          <a:xfrm>
            <a:off x="2952750" y="3405188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汤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299" name="Text Box 11"/>
          <p:cNvSpPr txBox="1"/>
          <p:nvPr/>
        </p:nvSpPr>
        <p:spPr>
          <a:xfrm>
            <a:off x="5041900" y="1592263"/>
            <a:ext cx="2462213" cy="3013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chopsticks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bowl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fork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knife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spoon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candy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7046913" y="1462088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筷子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7145338" y="1957388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碗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7059613" y="247967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餐叉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7204075" y="2979738"/>
            <a:ext cx="633413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刀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7085013" y="350202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勺子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 Box 19"/>
          <p:cNvSpPr txBox="1"/>
          <p:nvPr/>
        </p:nvSpPr>
        <p:spPr>
          <a:xfrm>
            <a:off x="2832100" y="4002088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蔬菜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 Box 20"/>
          <p:cNvSpPr txBox="1"/>
          <p:nvPr/>
        </p:nvSpPr>
        <p:spPr>
          <a:xfrm>
            <a:off x="7097713" y="4011613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糖果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338" name="组 27"/>
          <p:cNvGrpSpPr/>
          <p:nvPr/>
        </p:nvGrpSpPr>
        <p:grpSpPr>
          <a:xfrm>
            <a:off x="-369887" y="3449638"/>
            <a:ext cx="1660525" cy="1662112"/>
            <a:chOff x="-474161" y="4081888"/>
            <a:chExt cx="1981984" cy="2645369"/>
          </a:xfrm>
        </p:grpSpPr>
        <p:pic>
          <p:nvPicPr>
            <p:cNvPr id="14355" name="Picture 47" descr="연필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740" y="4081888"/>
              <a:ext cx="603122" cy="24353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56" name="Picture 43" descr="꽃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4161" y="4813904"/>
              <a:ext cx="1981984" cy="191335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39" name="TextBox 6"/>
          <p:cNvSpPr txBox="1"/>
          <p:nvPr/>
        </p:nvSpPr>
        <p:spPr>
          <a:xfrm>
            <a:off x="593725" y="677863"/>
            <a:ext cx="7956550" cy="615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82550" eaLnBrk="1" hangingPunct="1">
              <a:lnSpc>
                <a:spcPct val="15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家庭成员、职业类 名词（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340" name="Text Box 4"/>
          <p:cNvSpPr txBox="1"/>
          <p:nvPr/>
        </p:nvSpPr>
        <p:spPr>
          <a:xfrm>
            <a:off x="922338" y="1582738"/>
            <a:ext cx="2462212" cy="2892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parents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cousin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uncle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aunt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baby brother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341" name="Text Box 5"/>
          <p:cNvSpPr txBox="1"/>
          <p:nvPr/>
        </p:nvSpPr>
        <p:spPr>
          <a:xfrm>
            <a:off x="2846388" y="1520825"/>
            <a:ext cx="2462212" cy="2892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 Box 6"/>
          <p:cNvSpPr txBox="1"/>
          <p:nvPr/>
        </p:nvSpPr>
        <p:spPr>
          <a:xfrm>
            <a:off x="3227388" y="1509713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父母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 Box 7"/>
          <p:cNvSpPr txBox="1"/>
          <p:nvPr/>
        </p:nvSpPr>
        <p:spPr>
          <a:xfrm>
            <a:off x="2962275" y="2105025"/>
            <a:ext cx="1768475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同辈表亲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 Box 8"/>
          <p:cNvSpPr txBox="1"/>
          <p:nvPr/>
        </p:nvSpPr>
        <p:spPr>
          <a:xfrm>
            <a:off x="3260725" y="2700338"/>
            <a:ext cx="1335088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叔父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 Box 9"/>
          <p:cNvSpPr txBox="1"/>
          <p:nvPr/>
        </p:nvSpPr>
        <p:spPr>
          <a:xfrm>
            <a:off x="3286125" y="3278188"/>
            <a:ext cx="1335088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姑母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346" name="Text Box 11"/>
          <p:cNvSpPr txBox="1"/>
          <p:nvPr/>
        </p:nvSpPr>
        <p:spPr>
          <a:xfrm>
            <a:off x="5000625" y="1674813"/>
            <a:ext cx="2462213" cy="2894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doctor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nurse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cook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driver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farmer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347" name="Text Box 12"/>
          <p:cNvSpPr txBox="1"/>
          <p:nvPr/>
        </p:nvSpPr>
        <p:spPr>
          <a:xfrm>
            <a:off x="6153150" y="1625600"/>
            <a:ext cx="2462213" cy="2892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 Box 13"/>
          <p:cNvSpPr txBox="1"/>
          <p:nvPr/>
        </p:nvSpPr>
        <p:spPr>
          <a:xfrm>
            <a:off x="6583363" y="1616075"/>
            <a:ext cx="1335087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医生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 Box 14"/>
          <p:cNvSpPr txBox="1"/>
          <p:nvPr/>
        </p:nvSpPr>
        <p:spPr>
          <a:xfrm>
            <a:off x="6599238" y="222567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护士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 Box 15"/>
          <p:cNvSpPr txBox="1"/>
          <p:nvPr/>
        </p:nvSpPr>
        <p:spPr>
          <a:xfrm>
            <a:off x="6607175" y="2801938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厨师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 Box 16"/>
          <p:cNvSpPr txBox="1"/>
          <p:nvPr/>
        </p:nvSpPr>
        <p:spPr>
          <a:xfrm>
            <a:off x="6621463" y="336232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司机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Text Box 17"/>
          <p:cNvSpPr txBox="1"/>
          <p:nvPr/>
        </p:nvSpPr>
        <p:spPr>
          <a:xfrm>
            <a:off x="6623050" y="3990975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农民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Text Box 19"/>
          <p:cNvSpPr txBox="1"/>
          <p:nvPr/>
        </p:nvSpPr>
        <p:spPr>
          <a:xfrm>
            <a:off x="2817813" y="3898900"/>
            <a:ext cx="2222500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婴儿小弟弟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386" name="组 27"/>
          <p:cNvGrpSpPr/>
          <p:nvPr/>
        </p:nvGrpSpPr>
        <p:grpSpPr>
          <a:xfrm>
            <a:off x="-369887" y="3449638"/>
            <a:ext cx="1660525" cy="1662112"/>
            <a:chOff x="-474161" y="4081888"/>
            <a:chExt cx="1981984" cy="2645369"/>
          </a:xfrm>
        </p:grpSpPr>
        <p:pic>
          <p:nvPicPr>
            <p:cNvPr id="16401" name="Picture 47" descr="연필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740" y="4081888"/>
              <a:ext cx="603122" cy="24353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402" name="Picture 43" descr="꽃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4161" y="4813904"/>
              <a:ext cx="1981984" cy="191335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6387" name="Text Box 8"/>
          <p:cNvSpPr txBox="1"/>
          <p:nvPr/>
        </p:nvSpPr>
        <p:spPr>
          <a:xfrm>
            <a:off x="735013" y="646113"/>
            <a:ext cx="8159750" cy="1333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ct val="50000"/>
              </a:spcBef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家具摆设事物类（一）（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名词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Text Box 4"/>
          <p:cNvSpPr txBox="1"/>
          <p:nvPr/>
        </p:nvSpPr>
        <p:spPr>
          <a:xfrm>
            <a:off x="863600" y="2066925"/>
            <a:ext cx="2462213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blackboard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light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picture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door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9" name="Text Box 5"/>
          <p:cNvSpPr txBox="1"/>
          <p:nvPr/>
        </p:nvSpPr>
        <p:spPr>
          <a:xfrm>
            <a:off x="2597150" y="2016125"/>
            <a:ext cx="2462213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 Box 6"/>
          <p:cNvSpPr txBox="1"/>
          <p:nvPr/>
        </p:nvSpPr>
        <p:spPr>
          <a:xfrm>
            <a:off x="3062288" y="200342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黑板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 Box 7"/>
          <p:cNvSpPr txBox="1"/>
          <p:nvPr/>
        </p:nvSpPr>
        <p:spPr>
          <a:xfrm>
            <a:off x="3222625" y="2589213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灯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3059113" y="318452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图画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 Box 9"/>
          <p:cNvSpPr txBox="1"/>
          <p:nvPr/>
        </p:nvSpPr>
        <p:spPr>
          <a:xfrm>
            <a:off x="3225800" y="3797300"/>
            <a:ext cx="1335088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门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94" name="Text Box 11"/>
          <p:cNvSpPr txBox="1"/>
          <p:nvPr/>
        </p:nvSpPr>
        <p:spPr>
          <a:xfrm>
            <a:off x="4870450" y="2135188"/>
            <a:ext cx="2462213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computer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fan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wall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floor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95" name="Text Box 12"/>
          <p:cNvSpPr txBox="1"/>
          <p:nvPr/>
        </p:nvSpPr>
        <p:spPr>
          <a:xfrm>
            <a:off x="6259513" y="2132013"/>
            <a:ext cx="2462212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 Box 13"/>
          <p:cNvSpPr txBox="1"/>
          <p:nvPr/>
        </p:nvSpPr>
        <p:spPr>
          <a:xfrm>
            <a:off x="6516688" y="2119313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计算机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 Box 14"/>
          <p:cNvSpPr txBox="1"/>
          <p:nvPr/>
        </p:nvSpPr>
        <p:spPr>
          <a:xfrm>
            <a:off x="6654800" y="2697163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风扇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 Box 15"/>
          <p:cNvSpPr txBox="1"/>
          <p:nvPr/>
        </p:nvSpPr>
        <p:spPr>
          <a:xfrm>
            <a:off x="6811963" y="3268663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墙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 Box 16"/>
          <p:cNvSpPr txBox="1"/>
          <p:nvPr/>
        </p:nvSpPr>
        <p:spPr>
          <a:xfrm>
            <a:off x="6705600" y="3902075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地板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extBox 6"/>
          <p:cNvSpPr txBox="1"/>
          <p:nvPr/>
        </p:nvSpPr>
        <p:spPr>
          <a:xfrm>
            <a:off x="628650" y="557213"/>
            <a:ext cx="8229600" cy="129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家具摆设事物类（二）（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名词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5" name="Text Box 4"/>
          <p:cNvSpPr txBox="1"/>
          <p:nvPr/>
        </p:nvSpPr>
        <p:spPr>
          <a:xfrm>
            <a:off x="815975" y="1830388"/>
            <a:ext cx="2462213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key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bed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phone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teacher </a:t>
            </a:r>
            <a:r>
              <a:rPr lang="en-US" altLang="zh-CN" sz="2600" b="1" baseline="50000" dirty="0">
                <a:latin typeface="Times New Roman" panose="02020603050405020304" pitchFamily="18" charset="0"/>
              </a:rPr>
              <a:t>,</a:t>
            </a:r>
            <a:r>
              <a:rPr lang="en-US" altLang="zh-CN" sz="2600" b="1" dirty="0">
                <a:latin typeface="Times New Roman" panose="02020603050405020304" pitchFamily="18" charset="0"/>
              </a:rPr>
              <a:t>s desk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18436" name="Text Box 5"/>
          <p:cNvSpPr txBox="1"/>
          <p:nvPr/>
        </p:nvSpPr>
        <p:spPr>
          <a:xfrm>
            <a:off x="2941638" y="1827213"/>
            <a:ext cx="2462212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8" name="Text Box 6"/>
          <p:cNvSpPr txBox="1"/>
          <p:nvPr/>
        </p:nvSpPr>
        <p:spPr>
          <a:xfrm>
            <a:off x="3217863" y="1790700"/>
            <a:ext cx="892175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钥匙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 Box 7"/>
          <p:cNvSpPr txBox="1"/>
          <p:nvPr/>
        </p:nvSpPr>
        <p:spPr>
          <a:xfrm>
            <a:off x="3349625" y="2387600"/>
            <a:ext cx="520700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床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 Box 8"/>
          <p:cNvSpPr txBox="1"/>
          <p:nvPr/>
        </p:nvSpPr>
        <p:spPr>
          <a:xfrm>
            <a:off x="3182938" y="2979738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电话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 Box 9"/>
          <p:cNvSpPr txBox="1"/>
          <p:nvPr/>
        </p:nvSpPr>
        <p:spPr>
          <a:xfrm>
            <a:off x="3209925" y="3573463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讲台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441" name="Text Box 11"/>
          <p:cNvSpPr txBox="1"/>
          <p:nvPr/>
        </p:nvSpPr>
        <p:spPr>
          <a:xfrm>
            <a:off x="5202238" y="1839913"/>
            <a:ext cx="2462212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table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sofa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fridge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toy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18442" name="Text Box 12"/>
          <p:cNvSpPr txBox="1"/>
          <p:nvPr/>
        </p:nvSpPr>
        <p:spPr>
          <a:xfrm>
            <a:off x="6105525" y="1820863"/>
            <a:ext cx="2225675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6481763" y="180022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桌子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6489700" y="2365375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沙发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6503988" y="2960688"/>
            <a:ext cx="1335087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冰箱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6503988" y="3522663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玩具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0482" name="组 27"/>
          <p:cNvGrpSpPr/>
          <p:nvPr/>
        </p:nvGrpSpPr>
        <p:grpSpPr>
          <a:xfrm>
            <a:off x="-369887" y="3449638"/>
            <a:ext cx="1660525" cy="1662112"/>
            <a:chOff x="-474161" y="4081888"/>
            <a:chExt cx="1981984" cy="2645369"/>
          </a:xfrm>
        </p:grpSpPr>
        <p:pic>
          <p:nvPicPr>
            <p:cNvPr id="20495" name="Picture 47" descr="연필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740" y="4081888"/>
              <a:ext cx="603122" cy="24353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96" name="Picture 43" descr="꽃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4161" y="4813904"/>
              <a:ext cx="1981984" cy="191335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0483" name="TextBox 6"/>
          <p:cNvSpPr txBox="1"/>
          <p:nvPr/>
        </p:nvSpPr>
        <p:spPr>
          <a:xfrm>
            <a:off x="795338" y="712788"/>
            <a:ext cx="3159125" cy="1092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30000"/>
              </a:lnSpc>
              <a:buNone/>
            </a:pP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文具书本类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5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30000"/>
              </a:lnSpc>
              <a:buNone/>
            </a:pP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名词</a:t>
            </a:r>
            <a:endParaRPr lang="zh-CN" altLang="en-US" sz="25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4" name="Text Box 4"/>
          <p:cNvSpPr txBox="1"/>
          <p:nvPr/>
        </p:nvSpPr>
        <p:spPr>
          <a:xfrm>
            <a:off x="700088" y="2076450"/>
            <a:ext cx="2462212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schoolbag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maths book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English book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5" name="Text Box 5"/>
          <p:cNvSpPr txBox="1"/>
          <p:nvPr/>
        </p:nvSpPr>
        <p:spPr>
          <a:xfrm>
            <a:off x="2557463" y="2073275"/>
            <a:ext cx="1860550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 Box 6"/>
          <p:cNvSpPr txBox="1"/>
          <p:nvPr/>
        </p:nvSpPr>
        <p:spPr>
          <a:xfrm>
            <a:off x="2987675" y="2060575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书包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 Box 7"/>
          <p:cNvSpPr txBox="1"/>
          <p:nvPr/>
        </p:nvSpPr>
        <p:spPr>
          <a:xfrm>
            <a:off x="2911475" y="2657475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数学书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 Box 8"/>
          <p:cNvSpPr txBox="1"/>
          <p:nvPr/>
        </p:nvSpPr>
        <p:spPr>
          <a:xfrm>
            <a:off x="2865438" y="324167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英语书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9" name="Text Box 11"/>
          <p:cNvSpPr txBox="1"/>
          <p:nvPr/>
        </p:nvSpPr>
        <p:spPr>
          <a:xfrm>
            <a:off x="4837113" y="2097088"/>
            <a:ext cx="2462212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Chinese book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storybook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notebook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90" name="Text Box 12"/>
          <p:cNvSpPr txBox="1"/>
          <p:nvPr/>
        </p:nvSpPr>
        <p:spPr>
          <a:xfrm>
            <a:off x="6778625" y="2070100"/>
            <a:ext cx="1968500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 Box 13"/>
          <p:cNvSpPr txBox="1"/>
          <p:nvPr/>
        </p:nvSpPr>
        <p:spPr>
          <a:xfrm>
            <a:off x="6988175" y="2044700"/>
            <a:ext cx="1335088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语文书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 Box 14"/>
          <p:cNvSpPr txBox="1"/>
          <p:nvPr/>
        </p:nvSpPr>
        <p:spPr>
          <a:xfrm>
            <a:off x="7019925" y="2671763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故事书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 Box 15"/>
          <p:cNvSpPr txBox="1"/>
          <p:nvPr/>
        </p:nvSpPr>
        <p:spPr>
          <a:xfrm>
            <a:off x="7058025" y="3230563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笔记本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2530" name="组 27"/>
          <p:cNvGrpSpPr/>
          <p:nvPr/>
        </p:nvGrpSpPr>
        <p:grpSpPr>
          <a:xfrm>
            <a:off x="-369887" y="3449638"/>
            <a:ext cx="1660525" cy="1662112"/>
            <a:chOff x="-474161" y="4081888"/>
            <a:chExt cx="1981984" cy="2645369"/>
          </a:xfrm>
        </p:grpSpPr>
        <p:pic>
          <p:nvPicPr>
            <p:cNvPr id="22544" name="Picture 47" descr="연필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740" y="4081888"/>
              <a:ext cx="603122" cy="24353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5" name="Picture 43" descr="꽃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4161" y="4813904"/>
              <a:ext cx="1981984" cy="191335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2531" name="TextBox 6"/>
          <p:cNvSpPr txBox="1"/>
          <p:nvPr/>
        </p:nvSpPr>
        <p:spPr>
          <a:xfrm>
            <a:off x="1211263" y="903288"/>
            <a:ext cx="2849562" cy="593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50000"/>
              </a:lnSpc>
              <a:buNone/>
            </a:pP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人称类代词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2" name="Text Box 4"/>
          <p:cNvSpPr txBox="1"/>
          <p:nvPr/>
        </p:nvSpPr>
        <p:spPr>
          <a:xfrm>
            <a:off x="1311275" y="1925638"/>
            <a:ext cx="941388" cy="1801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I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you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it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22533" name="Text Box 5"/>
          <p:cNvSpPr txBox="1"/>
          <p:nvPr/>
        </p:nvSpPr>
        <p:spPr>
          <a:xfrm>
            <a:off x="2014538" y="1843088"/>
            <a:ext cx="1947862" cy="1801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2" name="Text Box 6"/>
          <p:cNvSpPr txBox="1"/>
          <p:nvPr/>
        </p:nvSpPr>
        <p:spPr>
          <a:xfrm>
            <a:off x="2551113" y="181927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 Box 7"/>
          <p:cNvSpPr txBox="1"/>
          <p:nvPr/>
        </p:nvSpPr>
        <p:spPr>
          <a:xfrm>
            <a:off x="2546350" y="2463800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 Box 8"/>
          <p:cNvSpPr txBox="1"/>
          <p:nvPr/>
        </p:nvSpPr>
        <p:spPr>
          <a:xfrm>
            <a:off x="2547938" y="3106738"/>
            <a:ext cx="88423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7" name="Text Box 19"/>
          <p:cNvSpPr txBox="1"/>
          <p:nvPr/>
        </p:nvSpPr>
        <p:spPr>
          <a:xfrm>
            <a:off x="5133975" y="1906588"/>
            <a:ext cx="1409700" cy="2443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we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they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he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she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22538" name="Text Box 20"/>
          <p:cNvSpPr txBox="1"/>
          <p:nvPr/>
        </p:nvSpPr>
        <p:spPr>
          <a:xfrm>
            <a:off x="6048375" y="1843088"/>
            <a:ext cx="1981200" cy="2443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7" name="Text Box 21"/>
          <p:cNvSpPr txBox="1"/>
          <p:nvPr/>
        </p:nvSpPr>
        <p:spPr>
          <a:xfrm>
            <a:off x="6418263" y="1819275"/>
            <a:ext cx="1335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 Box 22"/>
          <p:cNvSpPr txBox="1"/>
          <p:nvPr/>
        </p:nvSpPr>
        <p:spPr>
          <a:xfrm>
            <a:off x="6426200" y="2463800"/>
            <a:ext cx="133508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它们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 Box 23"/>
          <p:cNvSpPr txBox="1"/>
          <p:nvPr/>
        </p:nvSpPr>
        <p:spPr>
          <a:xfrm>
            <a:off x="6618288" y="3106738"/>
            <a:ext cx="666750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 Box 24"/>
          <p:cNvSpPr txBox="1"/>
          <p:nvPr/>
        </p:nvSpPr>
        <p:spPr>
          <a:xfrm>
            <a:off x="6715125" y="3756025"/>
            <a:ext cx="66833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她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4578" name="组 27"/>
          <p:cNvGrpSpPr/>
          <p:nvPr/>
        </p:nvGrpSpPr>
        <p:grpSpPr>
          <a:xfrm>
            <a:off x="-369887" y="3449638"/>
            <a:ext cx="1660525" cy="1662112"/>
            <a:chOff x="-474161" y="4081888"/>
            <a:chExt cx="1981984" cy="2645369"/>
          </a:xfrm>
        </p:grpSpPr>
        <p:pic>
          <p:nvPicPr>
            <p:cNvPr id="24589" name="Picture 47" descr="연필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740" y="4081888"/>
              <a:ext cx="603122" cy="24353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90" name="Picture 43" descr="꽃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4161" y="4813904"/>
              <a:ext cx="1981984" cy="191335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4579" name="TextBox 6"/>
          <p:cNvSpPr txBox="1"/>
          <p:nvPr/>
        </p:nvSpPr>
        <p:spPr>
          <a:xfrm>
            <a:off x="733425" y="820738"/>
            <a:ext cx="4337050" cy="1293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5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形容词性物主代词（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None/>
            </a:pP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0" name="Text Box 4"/>
          <p:cNvSpPr txBox="1"/>
          <p:nvPr/>
        </p:nvSpPr>
        <p:spPr>
          <a:xfrm>
            <a:off x="1479550" y="2254250"/>
            <a:ext cx="2462213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my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your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24581" name="Text Box 5"/>
          <p:cNvSpPr txBox="1"/>
          <p:nvPr/>
        </p:nvSpPr>
        <p:spPr>
          <a:xfrm>
            <a:off x="2263775" y="2251075"/>
            <a:ext cx="2462213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3" name="Text Box 6"/>
          <p:cNvSpPr txBox="1"/>
          <p:nvPr/>
        </p:nvSpPr>
        <p:spPr>
          <a:xfrm>
            <a:off x="2432050" y="2227263"/>
            <a:ext cx="13350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我的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 Box 7"/>
          <p:cNvSpPr txBox="1"/>
          <p:nvPr/>
        </p:nvSpPr>
        <p:spPr>
          <a:xfrm>
            <a:off x="2403475" y="2871788"/>
            <a:ext cx="13350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你的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4" name="Text Box 10"/>
          <p:cNvSpPr txBox="1"/>
          <p:nvPr/>
        </p:nvSpPr>
        <p:spPr>
          <a:xfrm>
            <a:off x="5345113" y="2290763"/>
            <a:ext cx="925512" cy="1160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her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his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24585" name="Text Box 11"/>
          <p:cNvSpPr txBox="1"/>
          <p:nvPr/>
        </p:nvSpPr>
        <p:spPr>
          <a:xfrm>
            <a:off x="5986463" y="2228850"/>
            <a:ext cx="2462212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_________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7" name="Text Box 12"/>
          <p:cNvSpPr txBox="1"/>
          <p:nvPr/>
        </p:nvSpPr>
        <p:spPr>
          <a:xfrm>
            <a:off x="6154738" y="2205038"/>
            <a:ext cx="133508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她的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 Box 13"/>
          <p:cNvSpPr txBox="1"/>
          <p:nvPr/>
        </p:nvSpPr>
        <p:spPr>
          <a:xfrm>
            <a:off x="6126163" y="2849563"/>
            <a:ext cx="133508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他的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TextBox 6"/>
          <p:cNvSpPr txBox="1"/>
          <p:nvPr/>
        </p:nvSpPr>
        <p:spPr>
          <a:xfrm>
            <a:off x="603250" y="631825"/>
            <a:ext cx="4692650" cy="773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选出不同类的一项（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627" name="TextBox 6"/>
          <p:cNvSpPr txBox="1"/>
          <p:nvPr/>
        </p:nvSpPr>
        <p:spPr>
          <a:xfrm>
            <a:off x="592138" y="1276350"/>
            <a:ext cx="8516937" cy="3275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49" charset="-122"/>
              </a:rPr>
              <a:t>(      )  A. aunt          B. farmer      C. uncle          D. father</a:t>
            </a:r>
            <a:endParaRPr lang="en-US" altLang="zh-CN" sz="25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49" charset="-122"/>
              </a:rPr>
              <a:t>(      )  A. door         B. fan            C. bedroom     D. bed</a:t>
            </a:r>
            <a:endParaRPr lang="zh-CN" altLang="en-US" sz="25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49" charset="-122"/>
              </a:rPr>
              <a:t>(      )  A. Chinese   B. notebook   C. storybook   D. maths book</a:t>
            </a:r>
            <a:endParaRPr lang="zh-CN" altLang="en-US" sz="25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49" charset="-122"/>
              </a:rPr>
              <a:t>(      )  A. kitchen    B. soup           C. chicken      D. beef</a:t>
            </a:r>
            <a:endParaRPr lang="zh-CN" altLang="en-US" sz="25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49" charset="-122"/>
              </a:rPr>
              <a:t>(      )  A. his            B. my             C. we              D. her  </a:t>
            </a:r>
            <a:endParaRPr lang="zh-CN" altLang="en-US" sz="25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Text Box 30"/>
          <p:cNvSpPr txBox="1"/>
          <p:nvPr/>
        </p:nvSpPr>
        <p:spPr>
          <a:xfrm>
            <a:off x="820738" y="1463675"/>
            <a:ext cx="631825" cy="476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500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en-US" altLang="zh-CN" sz="25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" name="Text Box 31"/>
          <p:cNvSpPr txBox="1"/>
          <p:nvPr/>
        </p:nvSpPr>
        <p:spPr>
          <a:xfrm>
            <a:off x="808038" y="2111375"/>
            <a:ext cx="631825" cy="476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500" dirty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25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" name="Text Box 32"/>
          <p:cNvSpPr txBox="1"/>
          <p:nvPr/>
        </p:nvSpPr>
        <p:spPr>
          <a:xfrm>
            <a:off x="808038" y="2770188"/>
            <a:ext cx="631825" cy="477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500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en-US" altLang="zh-CN" sz="25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" name="Text Box 33"/>
          <p:cNvSpPr txBox="1"/>
          <p:nvPr/>
        </p:nvSpPr>
        <p:spPr>
          <a:xfrm>
            <a:off x="808038" y="3422650"/>
            <a:ext cx="631825" cy="477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500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en-US" altLang="zh-CN" sz="25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" name="Text Box 34"/>
          <p:cNvSpPr txBox="1"/>
          <p:nvPr/>
        </p:nvSpPr>
        <p:spPr>
          <a:xfrm>
            <a:off x="808038" y="4048125"/>
            <a:ext cx="631825" cy="477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500" dirty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25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11"/>
          <p:cNvSpPr txBox="1"/>
          <p:nvPr/>
        </p:nvSpPr>
        <p:spPr>
          <a:xfrm>
            <a:off x="646113" y="1962150"/>
            <a:ext cx="7994650" cy="1885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20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恭喜满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分的同学获得等级：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大师</a:t>
            </a:r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20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继续加油吧！！！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389" name="Picture 5" descr="C:\Users\Administrator\Desktop\图片\王者等级图片\图片11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9213" y="-338137"/>
            <a:ext cx="3773487" cy="349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" name="矩形 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图片 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" y="3148013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AutoShape 508"/>
          <p:cNvSpPr>
            <a:spLocks noChangeArrowheads="1"/>
          </p:cNvSpPr>
          <p:nvPr/>
        </p:nvSpPr>
        <p:spPr bwMode="auto">
          <a:xfrm>
            <a:off x="467544" y="843558"/>
            <a:ext cx="8136904" cy="1728192"/>
          </a:xfrm>
          <a:prstGeom prst="roundRect">
            <a:avLst>
              <a:gd name="adj" fmla="val 5074"/>
            </a:avLst>
          </a:prstGeom>
          <a:solidFill>
            <a:srgbClr val="FFFFFF"/>
          </a:solidFill>
          <a:ln w="57150" cmpd="sng">
            <a:noFill/>
            <a:round/>
          </a:ln>
          <a:effectLst>
            <a:innerShdw blurRad="123825" dist="88900" dir="13500000">
              <a:srgbClr val="FFFF00">
                <a:alpha val="50000"/>
              </a:srgbClr>
            </a:inn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同侧圆角矩形 26"/>
          <p:cNvSpPr/>
          <p:nvPr/>
        </p:nvSpPr>
        <p:spPr>
          <a:xfrm flipV="1">
            <a:off x="468313" y="1995488"/>
            <a:ext cx="8135938" cy="576263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80" name="Picture 39" descr="구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963" y="111125"/>
            <a:ext cx="5715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Picture 40" descr="구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25" y="339725"/>
            <a:ext cx="752475" cy="40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图片 11" descr="海报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0" y="2357438"/>
            <a:ext cx="1890713" cy="2517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图片 12" descr="蝴蝶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308464" flipH="1">
            <a:off x="6243638" y="2917825"/>
            <a:ext cx="847725" cy="919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" name="AutoShape 508"/>
          <p:cNvSpPr>
            <a:spLocks noChangeArrowheads="1"/>
          </p:cNvSpPr>
          <p:nvPr/>
        </p:nvSpPr>
        <p:spPr bwMode="auto">
          <a:xfrm>
            <a:off x="467544" y="843558"/>
            <a:ext cx="8136904" cy="1728192"/>
          </a:xfrm>
          <a:prstGeom prst="roundRect">
            <a:avLst>
              <a:gd name="adj" fmla="val 5074"/>
            </a:avLst>
          </a:prstGeom>
          <a:noFill/>
          <a:ln w="76200" cmpd="sng">
            <a:solidFill>
              <a:srgbClr val="99CC00"/>
            </a:solidFill>
            <a:round/>
          </a:ln>
          <a:effectLst>
            <a:innerShdw blurRad="123825" dist="88900" dir="13500000">
              <a:srgbClr val="FFFF00">
                <a:alpha val="50000"/>
              </a:srgbClr>
            </a:innerShdw>
          </a:effec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087" name="Picture 50" descr="나뭇잎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371175">
            <a:off x="2251075" y="2419350"/>
            <a:ext cx="1025525" cy="3349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88" name="组 28"/>
          <p:cNvGrpSpPr/>
          <p:nvPr/>
        </p:nvGrpSpPr>
        <p:grpSpPr>
          <a:xfrm>
            <a:off x="323850" y="1093788"/>
            <a:ext cx="271463" cy="1228725"/>
            <a:chOff x="8532440" y="1131590"/>
            <a:chExt cx="288032" cy="1296144"/>
          </a:xfrm>
        </p:grpSpPr>
        <p:sp>
          <p:nvSpPr>
            <p:cNvPr id="36" name="椭圆 35"/>
            <p:cNvSpPr/>
            <p:nvPr/>
          </p:nvSpPr>
          <p:spPr>
            <a:xfrm>
              <a:off x="8532440" y="1635646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532440" y="1131590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8532440" y="2139702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89" name="组 28"/>
          <p:cNvGrpSpPr/>
          <p:nvPr/>
        </p:nvGrpSpPr>
        <p:grpSpPr>
          <a:xfrm>
            <a:off x="8459788" y="1093788"/>
            <a:ext cx="273050" cy="1228725"/>
            <a:chOff x="8532440" y="1131590"/>
            <a:chExt cx="288032" cy="1296144"/>
          </a:xfrm>
        </p:grpSpPr>
        <p:sp>
          <p:nvSpPr>
            <p:cNvPr id="40" name="椭圆 39"/>
            <p:cNvSpPr/>
            <p:nvPr/>
          </p:nvSpPr>
          <p:spPr>
            <a:xfrm>
              <a:off x="8532440" y="1635646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8532440" y="1131590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8532440" y="2139702"/>
              <a:ext cx="288032" cy="288032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3090" name="图片 69" descr="小花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53534">
            <a:off x="6951663" y="3521075"/>
            <a:ext cx="1139825" cy="111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1" name="TextBox 4"/>
          <p:cNvSpPr txBox="1"/>
          <p:nvPr/>
        </p:nvSpPr>
        <p:spPr>
          <a:xfrm>
            <a:off x="3203575" y="2084388"/>
            <a:ext cx="2722563" cy="406400"/>
          </a:xfrm>
          <a:prstGeom prst="rect">
            <a:avLst/>
          </a:prstGeom>
          <a:noFill/>
          <a:ln w="9525">
            <a:noFill/>
          </a:ln>
        </p:spPr>
        <p:txBody>
          <a:bodyPr lIns="97466" tIns="48733" rIns="97466" bIns="48733">
            <a:spAutoFit/>
          </a:bodyPr>
          <a:p>
            <a:pPr defTabSz="974725" eaLnBrk="1" hangingPunct="1"/>
            <a:r>
              <a:rPr lang="en-US" altLang="zh-CN" sz="20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PEP   </a:t>
            </a:r>
            <a:r>
              <a:rPr lang="zh-CN" altLang="en-US" sz="20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四年级上册 </a:t>
            </a:r>
            <a:endParaRPr lang="zh-CN" altLang="en-US" sz="20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92" name="图片 69" descr="小花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245591">
            <a:off x="4337050" y="3525838"/>
            <a:ext cx="1139825" cy="111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3" name="TextBox 3"/>
          <p:cNvSpPr txBox="1"/>
          <p:nvPr/>
        </p:nvSpPr>
        <p:spPr>
          <a:xfrm>
            <a:off x="471488" y="1136650"/>
            <a:ext cx="8153400" cy="711200"/>
          </a:xfrm>
          <a:prstGeom prst="rect">
            <a:avLst/>
          </a:prstGeom>
          <a:noFill/>
          <a:ln w="9525">
            <a:noFill/>
          </a:ln>
        </p:spPr>
        <p:txBody>
          <a:bodyPr lIns="97466" tIns="48733" rIns="97466" bIns="48733">
            <a:spAutoFit/>
          </a:bodyPr>
          <a:p>
            <a:pPr algn="ctr" defTabSz="974725"/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专项复习一      句型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85" name="TextBox 3"/>
          <p:cNvSpPr txBox="1">
            <a:spLocks noChangeArrowheads="1"/>
          </p:cNvSpPr>
          <p:nvPr/>
        </p:nvSpPr>
        <p:spPr bwMode="auto">
          <a:xfrm>
            <a:off x="2312988" y="1470025"/>
            <a:ext cx="4551363" cy="1685925"/>
          </a:xfrm>
          <a:prstGeom prst="rect">
            <a:avLst/>
          </a:prstGeom>
          <a:noFill/>
          <a:ln w="31750">
            <a:solidFill>
              <a:schemeClr val="tx2">
                <a:lumMod val="40000"/>
                <a:lumOff val="6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535305" marR="0" lvl="0" indent="-535305" algn="l" defTabSz="97472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、能够正确拼读单词； 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535305" marR="0" lvl="0" indent="-535305" algn="l" defTabSz="97472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、了解词汇的类别。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3" name="文本框 25"/>
          <p:cNvSpPr txBox="1"/>
          <p:nvPr/>
        </p:nvSpPr>
        <p:spPr>
          <a:xfrm>
            <a:off x="3167465" y="-235804"/>
            <a:ext cx="281359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381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R="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5400" b="1" kern="1200" cap="none" spc="-300" normalizeH="0" baseline="0" noProof="0" dirty="0">
                <a:solidFill>
                  <a:srgbClr val="D63D4D"/>
                </a:solidFill>
                <a:effectLst>
                  <a:outerShdw blurRad="76200" dist="63500" dir="10800000" algn="tl" rotWithShape="0">
                    <a:schemeClr val="bg1">
                      <a:alpha val="65000"/>
                    </a:schemeClr>
                  </a:outerShdw>
                </a:effectLst>
                <a:latin typeface="隶书" pitchFamily="49" charset="-122"/>
                <a:ea typeface="隶书" pitchFamily="49" charset="-122"/>
                <a:cs typeface="Arial Black" panose="020B0A04020102020204"/>
              </a:rPr>
              <a:t>学习目标</a:t>
            </a:r>
            <a:endParaRPr kumimoji="1" lang="zh-CN" altLang="en-US" sz="5400" b="1" kern="1200" cap="none" spc="-300" normalizeH="0" baseline="0" noProof="0" dirty="0">
              <a:solidFill>
                <a:srgbClr val="D63D4D"/>
              </a:solidFill>
              <a:effectLst>
                <a:outerShdw blurRad="76200" dist="63500" dir="10800000" algn="tl" rotWithShape="0">
                  <a:schemeClr val="bg1">
                    <a:alpha val="65000"/>
                  </a:schemeClr>
                </a:outerShdw>
              </a:effectLst>
              <a:latin typeface="隶书" pitchFamily="49" charset="-122"/>
              <a:ea typeface="隶书" pitchFamily="49" charset="-122"/>
              <a:cs typeface="Arial Black" panose="020B0A04020102020204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2"/>
          <p:cNvSpPr txBox="1"/>
          <p:nvPr/>
        </p:nvSpPr>
        <p:spPr>
          <a:xfrm>
            <a:off x="771525" y="1214438"/>
            <a:ext cx="7315200" cy="27987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600" b="1" dirty="0">
                <a:latin typeface="Calibri" panose="020F0502020204030204" pitchFamily="34" charset="0"/>
              </a:rPr>
              <a:t>  游戏规则：</a:t>
            </a:r>
            <a:endParaRPr lang="en-US" altLang="zh-CN" sz="2600" b="1" dirty="0">
              <a:latin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600" b="1" dirty="0">
                <a:latin typeface="Calibri" panose="020F0502020204030204" pitchFamily="34" charset="0"/>
              </a:rPr>
              <a:t>   </a:t>
            </a:r>
            <a:r>
              <a:rPr lang="zh-CN" altLang="en-US" sz="2600" b="1" dirty="0">
                <a:latin typeface="Calibri" panose="020F0502020204030204" pitchFamily="34" charset="0"/>
              </a:rPr>
              <a:t>按要求每完成一项任务即可</a:t>
            </a:r>
            <a:endParaRPr lang="en-US" altLang="zh-CN" sz="2600" b="1" dirty="0">
              <a:latin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600" b="1" dirty="0">
                <a:latin typeface="Calibri" panose="020F0502020204030204" pitchFamily="34" charset="0"/>
              </a:rPr>
              <a:t>   </a:t>
            </a:r>
            <a:r>
              <a:rPr lang="zh-CN" altLang="en-US" sz="2600" b="1" dirty="0">
                <a:latin typeface="Calibri" panose="020F0502020204030204" pitchFamily="34" charset="0"/>
              </a:rPr>
              <a:t>获得相应的分数，满</a:t>
            </a:r>
            <a:r>
              <a:rPr lang="en-US" altLang="zh-CN" sz="2600" b="1" dirty="0">
                <a:latin typeface="Calibri" panose="020F0502020204030204" pitchFamily="34" charset="0"/>
              </a:rPr>
              <a:t>10</a:t>
            </a:r>
            <a:r>
              <a:rPr lang="zh-CN" altLang="en-US" sz="2600" b="1" dirty="0">
                <a:latin typeface="Calibri" panose="020F0502020204030204" pitchFamily="34" charset="0"/>
              </a:rPr>
              <a:t>分即可获得一个荣耀等级，最高等级为最强王者。</a:t>
            </a:r>
            <a:endParaRPr lang="en-US" altLang="zh-CN" sz="2600" b="1" dirty="0">
              <a:latin typeface="Calibri" panose="020F0502020204030204" pitchFamily="34" charset="0"/>
            </a:endParaRPr>
          </a:p>
        </p:txBody>
      </p:sp>
      <p:sp>
        <p:nvSpPr>
          <p:cNvPr id="8" name="文本框 25"/>
          <p:cNvSpPr txBox="1"/>
          <p:nvPr/>
        </p:nvSpPr>
        <p:spPr>
          <a:xfrm>
            <a:off x="3226840" y="-247679"/>
            <a:ext cx="281359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381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R="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5400" b="1" kern="1200" cap="none" spc="-300" normalizeH="0" baseline="0" noProof="0" dirty="0">
                <a:solidFill>
                  <a:srgbClr val="D63D4D"/>
                </a:solidFill>
                <a:effectLst>
                  <a:outerShdw blurRad="76200" dist="63500" dir="10800000" algn="tl" rotWithShape="0">
                    <a:schemeClr val="bg1">
                      <a:alpha val="65000"/>
                    </a:schemeClr>
                  </a:outerShdw>
                </a:effectLst>
                <a:latin typeface="隶书" pitchFamily="49" charset="-122"/>
                <a:ea typeface="隶书" pitchFamily="49" charset="-122"/>
                <a:cs typeface="Arial Black" panose="020B0A04020102020204"/>
              </a:rPr>
              <a:t>王者荣耀</a:t>
            </a:r>
            <a:endParaRPr kumimoji="1" lang="zh-CN" altLang="en-US" sz="5400" b="1" kern="1200" cap="none" spc="-300" normalizeH="0" baseline="0" noProof="0" dirty="0">
              <a:solidFill>
                <a:srgbClr val="D63D4D"/>
              </a:solidFill>
              <a:effectLst>
                <a:outerShdw blurRad="76200" dist="63500" dir="10800000" algn="tl" rotWithShape="0">
                  <a:schemeClr val="bg1">
                    <a:alpha val="65000"/>
                  </a:schemeClr>
                </a:outerShdw>
              </a:effectLst>
              <a:latin typeface="隶书" pitchFamily="49" charset="-122"/>
              <a:ea typeface="隶书" pitchFamily="49" charset="-122"/>
              <a:cs typeface="Arial Black" panose="020B0A04020102020204"/>
            </a:endParaRPr>
          </a:p>
        </p:txBody>
      </p:sp>
      <p:pic>
        <p:nvPicPr>
          <p:cNvPr id="7172" name="Picture 8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4013" y="795338"/>
            <a:ext cx="2509837" cy="18748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Box 6"/>
          <p:cNvSpPr txBox="1"/>
          <p:nvPr/>
        </p:nvSpPr>
        <p:spPr>
          <a:xfrm>
            <a:off x="647700" y="630238"/>
            <a:ext cx="6542088" cy="652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1341755" indent="-1341755" eaLnBrk="1" hangingPunct="1">
              <a:lnSpc>
                <a:spcPct val="14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一、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what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句型（正确翻译下列句子得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195" name="Text Box 4"/>
          <p:cNvSpPr txBox="1"/>
          <p:nvPr/>
        </p:nvSpPr>
        <p:spPr>
          <a:xfrm>
            <a:off x="838200" y="1270000"/>
            <a:ext cx="7842250" cy="349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1. —What’s in your desk? 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—A pen and three some books. 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2. — What’s your uncle’s job?__________________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—He is a doctor.________________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3. —What colour is your bag? 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—It’s blue.________________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92638" y="1249363"/>
            <a:ext cx="3565525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你的桌子里面有什么？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88013" y="1843088"/>
            <a:ext cx="3052762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一支钢笔和三本书。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84775" y="2428875"/>
            <a:ext cx="3460750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你的叔叔做什么工作？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97300" y="3046413"/>
            <a:ext cx="2195513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他是一位医生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08588" y="3640138"/>
            <a:ext cx="3562350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你的书包是什么颜色的？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89263" y="4205288"/>
            <a:ext cx="2195512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它是蓝色的。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Text Box 4"/>
          <p:cNvSpPr txBox="1"/>
          <p:nvPr/>
        </p:nvSpPr>
        <p:spPr>
          <a:xfrm>
            <a:off x="836613" y="841375"/>
            <a:ext cx="7842250" cy="3021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4. —What would you like?__________________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—I’d like some chicken.________________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5. — What’s his name? 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—His name is Zhang Peng.________________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51413" y="966788"/>
            <a:ext cx="2697162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你想吃些什么？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78388" y="1714500"/>
            <a:ext cx="2530475" cy="493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我想吃些鸡肉。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46563" y="2533650"/>
            <a:ext cx="33670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她的名字叫什么？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57788" y="3333750"/>
            <a:ext cx="2894012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他的名字叫张鹏。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6"/>
          <p:cNvSpPr txBox="1"/>
          <p:nvPr/>
        </p:nvSpPr>
        <p:spPr>
          <a:xfrm>
            <a:off x="647700" y="630238"/>
            <a:ext cx="6542088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1341755" indent="-1341755" eaLnBrk="1" hangingPunct="1">
              <a:lnSpc>
                <a:spcPct val="14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二、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Where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句型（正确翻译下列句子得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291" name="Text Box 4"/>
          <p:cNvSpPr txBox="1"/>
          <p:nvPr/>
        </p:nvSpPr>
        <p:spPr>
          <a:xfrm>
            <a:off x="922338" y="1258888"/>
            <a:ext cx="7842250" cy="309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1. — Where is my cat?__________________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 It, s  in the kitchen.________________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2. — Where are the keys?__________________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—They are in the door._________________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00550" y="1382713"/>
            <a:ext cx="2530475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我的猫在哪里？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26013" y="2168525"/>
            <a:ext cx="1860550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它在厨房里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86338" y="2962275"/>
            <a:ext cx="2362200" cy="493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钥匙在哪里？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57713" y="3748088"/>
            <a:ext cx="339883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它们在门的锁眼里。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TextBox 6"/>
          <p:cNvSpPr txBox="1"/>
          <p:nvPr/>
        </p:nvSpPr>
        <p:spPr>
          <a:xfrm>
            <a:off x="647700" y="630238"/>
            <a:ext cx="6542088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1341755" indent="-1341755" eaLnBrk="1" hangingPunct="1">
              <a:lnSpc>
                <a:spcPct val="14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三、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Who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句型（正确翻译下列句子得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339" name="Text Box 4"/>
          <p:cNvSpPr txBox="1"/>
          <p:nvPr/>
        </p:nvSpPr>
        <p:spPr>
          <a:xfrm>
            <a:off x="922338" y="1258888"/>
            <a:ext cx="7842250" cy="309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— Who is he?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— He is /His name is Mike.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__________________________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57338" y="2159000"/>
            <a:ext cx="1692275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他是谁？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1088" y="3746500"/>
            <a:ext cx="4203700" cy="493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他是迈克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他的名字叫迈克。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extBox 6"/>
          <p:cNvSpPr txBox="1"/>
          <p:nvPr/>
        </p:nvSpPr>
        <p:spPr>
          <a:xfrm>
            <a:off x="647700" y="617538"/>
            <a:ext cx="8318500" cy="587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1341755" indent="-1341755" eaLnBrk="1" hangingPunct="1">
              <a:lnSpc>
                <a:spcPct val="14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四、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Is /Are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等开头的一般疑问句（正确翻译句子得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Text Box 4"/>
          <p:cNvSpPr txBox="1"/>
          <p:nvPr/>
        </p:nvSpPr>
        <p:spPr>
          <a:xfrm>
            <a:off x="922338" y="1293813"/>
            <a:ext cx="7842250" cy="349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1. — Is she in the study? 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 Yes, she is . /No, she is not.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 _____________________________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2. — Are they on the table? 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— Yes, they are. / No, they are not.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______________________________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8" name="Text Box 14"/>
          <p:cNvSpPr txBox="1"/>
          <p:nvPr/>
        </p:nvSpPr>
        <p:spPr>
          <a:xfrm>
            <a:off x="5180013" y="3052763"/>
            <a:ext cx="2841625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它们在桌子上吗？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 Box 15"/>
          <p:cNvSpPr txBox="1"/>
          <p:nvPr/>
        </p:nvSpPr>
        <p:spPr>
          <a:xfrm>
            <a:off x="1295400" y="4213225"/>
            <a:ext cx="4986338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是的，它们在。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不，它们不在。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84750" y="1244600"/>
            <a:ext cx="2195513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她在书房吗？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46250" y="2411413"/>
            <a:ext cx="3921125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是的，她在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不，她不在。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extBox 6"/>
          <p:cNvSpPr txBox="1"/>
          <p:nvPr/>
        </p:nvSpPr>
        <p:spPr>
          <a:xfrm>
            <a:off x="647700" y="617538"/>
            <a:ext cx="8318500" cy="652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1341755" indent="-1341755" eaLnBrk="1" hangingPunct="1">
              <a:lnSpc>
                <a:spcPct val="14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五、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Let, s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句型（正确翻译句子得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5" name="Text Box 4"/>
          <p:cNvSpPr txBox="1"/>
          <p:nvPr/>
        </p:nvSpPr>
        <p:spPr>
          <a:xfrm>
            <a:off x="922338" y="1235075"/>
            <a:ext cx="7842250" cy="349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1. Let, s clean the classroom! 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__________________________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2. Let me clean the window.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__________________________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3. Let me help you. 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600" b="1" dirty="0">
                <a:latin typeface="Times New Roman" panose="02020603050405020304" pitchFamily="18" charset="0"/>
              </a:rPr>
              <a:t>    __________________________</a:t>
            </a:r>
            <a:endParaRPr lang="en-US" altLang="zh-CN" sz="2600" b="1" dirty="0">
              <a:latin typeface="Times New Roman" panose="02020603050405020304" pitchFamily="18" charset="0"/>
            </a:endParaRPr>
          </a:p>
        </p:txBody>
      </p:sp>
      <p:sp>
        <p:nvSpPr>
          <p:cNvPr id="10" name="Text Box 7"/>
          <p:cNvSpPr txBox="1"/>
          <p:nvPr/>
        </p:nvSpPr>
        <p:spPr>
          <a:xfrm>
            <a:off x="1306513" y="1782763"/>
            <a:ext cx="3941762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让我们一起打扫教室吧！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1347788" y="2960688"/>
            <a:ext cx="2743200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让我来擦窗户。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 Box 9"/>
          <p:cNvSpPr txBox="1"/>
          <p:nvPr/>
        </p:nvSpPr>
        <p:spPr>
          <a:xfrm>
            <a:off x="1347788" y="4152900"/>
            <a:ext cx="3074987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让我来帮助你吧。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TextBox 6"/>
          <p:cNvSpPr txBox="1"/>
          <p:nvPr/>
        </p:nvSpPr>
        <p:spPr>
          <a:xfrm>
            <a:off x="603250" y="631825"/>
            <a:ext cx="4692650" cy="773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单选选择（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分）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3" name="TextBox 6"/>
          <p:cNvSpPr txBox="1"/>
          <p:nvPr/>
        </p:nvSpPr>
        <p:spPr>
          <a:xfrm>
            <a:off x="698500" y="1217613"/>
            <a:ext cx="8516938" cy="203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— _____ your father?     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— He is a cook.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A. Who’s             B. What’s              C. Where’s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Text Box 30"/>
          <p:cNvSpPr txBox="1"/>
          <p:nvPr/>
        </p:nvSpPr>
        <p:spPr>
          <a:xfrm>
            <a:off x="1797050" y="1392238"/>
            <a:ext cx="6318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109663" y="3263900"/>
            <a:ext cx="7416800" cy="1444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dobe 黑体 Std R"/>
              </a:rPr>
              <a:t>点拨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黑体 Std R"/>
                <a:ea typeface="黑体" panose="02010609060101010101" pitchFamily="49" charset="-122"/>
                <a:cs typeface="Adobe 黑体 Std R"/>
              </a:rPr>
              <a:t>：</a:t>
            </a: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4850" y="3265488"/>
            <a:ext cx="6469063" cy="1458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40000"/>
              </a:lnSpc>
              <a:buNone/>
            </a:pP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由答语知问句是关于做什么职业的疑问句。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选项意为“是谁”，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选项意为“是（做）什么（的）”，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选项意为“在哪里”，所以答案选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200" b="1" dirty="0">
              <a:solidFill>
                <a:srgbClr val="0066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TextBox 6"/>
          <p:cNvSpPr txBox="1"/>
          <p:nvPr/>
        </p:nvSpPr>
        <p:spPr>
          <a:xfrm>
            <a:off x="698500" y="647700"/>
            <a:ext cx="7292975" cy="213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— ______is this girl?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— She is Chen Jie.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A .What             B .Where             C. Who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Text Box 30"/>
          <p:cNvSpPr txBox="1"/>
          <p:nvPr/>
        </p:nvSpPr>
        <p:spPr>
          <a:xfrm>
            <a:off x="1831975" y="822325"/>
            <a:ext cx="6318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109663" y="2801938"/>
            <a:ext cx="7416800" cy="10398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dobe 黑体 Std R"/>
              </a:rPr>
              <a:t>点拨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黑体 Std R"/>
                <a:ea typeface="黑体" panose="02010609060101010101" pitchFamily="49" charset="-122"/>
                <a:cs typeface="Adobe 黑体 Std R"/>
              </a:rPr>
              <a:t>：</a:t>
            </a: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4850" y="2803525"/>
            <a:ext cx="6469063" cy="984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40000"/>
              </a:lnSpc>
              <a:buNone/>
            </a:pP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由回答知问句是关于人的问题。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选项“什么”，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选项“哪里”，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选项“谁”，所以答案选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C.</a:t>
            </a:r>
            <a:endParaRPr lang="en-US" altLang="zh-CN" sz="2200" b="1" dirty="0">
              <a:solidFill>
                <a:srgbClr val="0066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TextBox 6"/>
          <p:cNvSpPr txBox="1"/>
          <p:nvPr/>
        </p:nvSpPr>
        <p:spPr>
          <a:xfrm>
            <a:off x="698500" y="647700"/>
            <a:ext cx="8148638" cy="213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— What, s in your schoolbag?   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— ______.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A. Chinese book        B. A fan         C. Three books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Text Box 30"/>
          <p:cNvSpPr txBox="1"/>
          <p:nvPr/>
        </p:nvSpPr>
        <p:spPr>
          <a:xfrm>
            <a:off x="1844675" y="1498600"/>
            <a:ext cx="6318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109663" y="2741613"/>
            <a:ext cx="7416800" cy="1790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dobe 黑体 Std R"/>
              </a:rPr>
              <a:t>点拨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黑体 Std R"/>
                <a:ea typeface="黑体" panose="02010609060101010101" pitchFamily="49" charset="-122"/>
                <a:cs typeface="Adobe 黑体 Std R"/>
              </a:rPr>
              <a:t>：</a:t>
            </a: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4850" y="2743200"/>
            <a:ext cx="6469063" cy="1806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buNone/>
            </a:pP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问句意为“书包里面有什么”，所以应该回答什么东西。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选项“语文书”但是没有修饰词，即几本书或谁的书，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选项“一个风扇”不符合事实，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选项“三本书”，所以答案选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C.</a:t>
            </a:r>
            <a:endParaRPr lang="en-US" altLang="zh-CN" sz="2200" b="1" dirty="0">
              <a:solidFill>
                <a:srgbClr val="0066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TextBox 6"/>
          <p:cNvSpPr txBox="1"/>
          <p:nvPr/>
        </p:nvSpPr>
        <p:spPr>
          <a:xfrm>
            <a:off x="698500" y="647700"/>
            <a:ext cx="7827963" cy="2813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—Are they in the bathroom?      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— ______.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A. Yes, they aren’t.     B. No, it isn’t    C. Yes, they are.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Text Box 30"/>
          <p:cNvSpPr txBox="1"/>
          <p:nvPr/>
        </p:nvSpPr>
        <p:spPr>
          <a:xfrm>
            <a:off x="1927225" y="1487488"/>
            <a:ext cx="6318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109663" y="2765425"/>
            <a:ext cx="7416800" cy="185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dobe 黑体 Std R"/>
              </a:rPr>
              <a:t>点拨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黑体 Std R"/>
                <a:ea typeface="黑体" panose="02010609060101010101" pitchFamily="49" charset="-122"/>
                <a:cs typeface="Adobe 黑体 Std R"/>
              </a:rPr>
              <a:t>：</a:t>
            </a: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4850" y="2767013"/>
            <a:ext cx="6469063" cy="1931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5000"/>
              </a:lnSpc>
              <a:buNone/>
            </a:pP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问句是一般疑问句意为“它们在浴室吗？”。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选项“是的，它们不在”句意矛盾排除，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选项“不，它不是”它们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它前后称呼不一致排除，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选项“是的，它们在”，所以答案选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C.</a:t>
            </a:r>
            <a:endParaRPr lang="en-US" altLang="zh-CN" sz="2200" b="1" dirty="0">
              <a:solidFill>
                <a:srgbClr val="0066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TextBox 6"/>
          <p:cNvSpPr txBox="1"/>
          <p:nvPr/>
        </p:nvSpPr>
        <p:spPr>
          <a:xfrm>
            <a:off x="698500" y="647700"/>
            <a:ext cx="7827963" cy="213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 — ______ is the picture?     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— It’s near the window.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70000"/>
              </a:lnSpc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A. What                 B. Where               C. How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Text Box 30"/>
          <p:cNvSpPr txBox="1"/>
          <p:nvPr/>
        </p:nvSpPr>
        <p:spPr>
          <a:xfrm>
            <a:off x="1871663" y="811213"/>
            <a:ext cx="63182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109663" y="2765425"/>
            <a:ext cx="7416800" cy="1463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dobe 黑体 Std R"/>
              </a:rPr>
              <a:t>点拨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黑体 Std R"/>
                <a:ea typeface="黑体" panose="02010609060101010101" pitchFamily="49" charset="-122"/>
                <a:cs typeface="Adobe 黑体 Std R"/>
              </a:rPr>
              <a:t>：</a:t>
            </a: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  <a:p>
            <a:pPr marL="0" marR="0" lvl="0" indent="0" algn="l" defTabSz="4572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黑体 Std R"/>
              <a:ea typeface="黑体" panose="02010609060101010101" pitchFamily="49" charset="-122"/>
              <a:cs typeface="Adobe 黑体 Std R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4850" y="2767013"/>
            <a:ext cx="6469063" cy="1412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5000"/>
              </a:lnSpc>
              <a:buNone/>
            </a:pP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由答语知问句是关于位置的疑问句。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选项“什么”，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选项“哪里”，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选项“怎么样、如何”，所以答案选</a:t>
            </a:r>
            <a:r>
              <a:rPr lang="en-US" altLang="zh-CN" sz="2200" b="1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B.</a:t>
            </a:r>
            <a:endParaRPr lang="en-US" altLang="zh-CN" sz="2200" b="1" dirty="0">
              <a:solidFill>
                <a:srgbClr val="0066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11"/>
          <p:cNvSpPr txBox="1"/>
          <p:nvPr/>
        </p:nvSpPr>
        <p:spPr>
          <a:xfrm>
            <a:off x="646113" y="1962150"/>
            <a:ext cx="7994650" cy="2062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20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恭喜全部通关的同学获得等级：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20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最强王者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！！！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365" name="Picture 5" descr="C:\Users\Administrator\Desktop\图片\王者等级图片\图片11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9538" y="-396875"/>
            <a:ext cx="3773487" cy="349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0" y="0"/>
            <a:ext cx="9144000" cy="40370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7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35375"/>
            <a:ext cx="9144000" cy="1508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8" name="Picture 39" descr="구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9" name="Picture 40" descr="구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50" name="Oval 17"/>
          <p:cNvSpPr/>
          <p:nvPr/>
        </p:nvSpPr>
        <p:spPr>
          <a:xfrm>
            <a:off x="2371725" y="4300538"/>
            <a:ext cx="4398963" cy="674687"/>
          </a:xfrm>
          <a:prstGeom prst="ellipse">
            <a:avLst/>
          </a:prstGeom>
          <a:gradFill rotWithShape="1">
            <a:gsLst>
              <a:gs pos="0">
                <a:srgbClr val="0E320D"/>
              </a:gs>
              <a:gs pos="100000">
                <a:srgbClr val="1F6B1B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p>
            <a:pPr eaLnBrk="1" hangingPunct="1"/>
            <a:endParaRPr lang="ko-KR" altLang="en-US" dirty="0">
              <a:latin typeface="Calibri" panose="020F0502020204030204" pitchFamily="34" charset="0"/>
              <a:ea typeface="Malgun Gothic" panose="020B0503020000020004" pitchFamily="34" charset="-127"/>
            </a:endParaRPr>
          </a:p>
        </p:txBody>
      </p:sp>
      <p:pic>
        <p:nvPicPr>
          <p:cNvPr id="31751" name="Picture 16" descr="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550" y="2522538"/>
            <a:ext cx="3136900" cy="2270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52" name="矩形 3"/>
          <p:cNvSpPr/>
          <p:nvPr/>
        </p:nvSpPr>
        <p:spPr>
          <a:xfrm>
            <a:off x="5580063" y="4914900"/>
            <a:ext cx="217487" cy="2619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  <a:endParaRPr lang="zh-CN" altLang="en-US" sz="1100" dirty="0">
              <a:solidFill>
                <a:srgbClr val="41414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29001" y="996956"/>
            <a:ext cx="5285998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all" spc="0" normalizeH="0" baseline="0" noProof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Thank you! </a:t>
            </a:r>
            <a:endParaRPr kumimoji="0" lang="zh-CN" altLang="en-US" sz="7200" b="1" i="0" u="none" strike="noStrike" kern="1200" cap="all" spc="0" normalizeH="0" baseline="0" noProof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PP_MARK_KEY" val="956d79b3-2a8a-4799-a53b-7e431bd8c465"/>
  <p:tag name="COMMONDATA" val="eyJoZGlkIjoiYjk3OWMwNjU5NjczYzhjNjE2ZDY2YTllMDBmMDljYzMifQ=="/>
</p:tagLst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4116</Words>
  <Application>WPS 演示</Application>
  <PresentationFormat>全屏显示(16:9)</PresentationFormat>
  <Paragraphs>521</Paragraphs>
  <Slides>30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Times New Roman</vt:lpstr>
      <vt:lpstr>黑体</vt:lpstr>
      <vt:lpstr>Malgun Gothic</vt:lpstr>
      <vt:lpstr>Arial</vt:lpstr>
      <vt:lpstr>Calibri</vt:lpstr>
      <vt:lpstr>隶书</vt:lpstr>
      <vt:lpstr>Arial Black</vt:lpstr>
      <vt:lpstr>Arial Unicode MS</vt:lpstr>
      <vt:lpstr>Adobe 黑体 Std R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apple apple</dc:creator>
  <cp:lastModifiedBy>Fiple</cp:lastModifiedBy>
  <cp:revision>647</cp:revision>
  <dcterms:created xsi:type="dcterms:W3CDTF">2016-01-15T00:46:43Z</dcterms:created>
  <dcterms:modified xsi:type="dcterms:W3CDTF">2022-11-04T06:01:52Z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18D1FA93491B4993B20611D20C9957FF</vt:lpwstr>
  </property>
</Properties>
</file>