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00" r:id="rId1"/>
    <p:sldMasterId id="2147484237" r:id="rId2"/>
  </p:sldMasterIdLst>
  <p:notesMasterIdLst>
    <p:notesMasterId r:id="rId3"/>
  </p:notesMasterIdLst>
  <p:sldIdLst>
    <p:sldId id="520" r:id="rId4"/>
    <p:sldId id="525" r:id="rId5"/>
    <p:sldId id="529" r:id="rId6"/>
    <p:sldId id="532" r:id="rId7"/>
    <p:sldId id="535" r:id="rId8"/>
    <p:sldId id="538" r:id="rId9"/>
    <p:sldId id="541" r:id="rId10"/>
    <p:sldId id="544" r:id="rId11"/>
    <p:sldId id="547" r:id="rId12"/>
    <p:sldId id="550" r:id="rId13"/>
    <p:sldId id="553" r:id="rId14"/>
    <p:sldId id="556" r:id="rId15"/>
    <p:sldId id="559" r:id="rId16"/>
    <p:sldId id="562" r:id="rId17"/>
    <p:sldId id="565" r:id="rId18"/>
    <p:sldId id="568" r:id="rId19"/>
    <p:sldId id="571" r:id="rId20"/>
    <p:sldId id="574" r:id="rId21"/>
    <p:sldId id="577" r:id="rId22"/>
    <p:sldId id="580" r:id="rId23"/>
    <p:sldId id="583" r:id="rId24"/>
    <p:sldId id="586" r:id="rId25"/>
    <p:sldId id="589" r:id="rId26"/>
    <p:sldId id="592"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238" r:id="rId1"/>
    <p:sldLayoutId id="2147484239" r:id="rId2"/>
    <p:sldLayoutId id="2147484240" r:id="rId3"/>
    <p:sldLayoutId id="2147484241" r:id="rId4"/>
    <p:sldLayoutId id="2147484242" r:id="rId5"/>
    <p:sldLayoutId id="2147484243" r:id="rId6"/>
    <p:sldLayoutId id="2147484244" r:id="rId7"/>
    <p:sldLayoutId id="2147484245" r:id="rId8"/>
    <p:sldLayoutId id="2147484246" r:id="rId9"/>
    <p:sldLayoutId id="2147484247" r:id="rId10"/>
    <p:sldLayoutId id="2147484248"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tags" Target="../tags/tag190.xml"/><Relationship Id="rId17" Type="http://schemas.openxmlformats.org/officeDocument/2006/relationships/tags" Target="../tags/tag191.xml"/><Relationship Id="rId18" Type="http://schemas.openxmlformats.org/officeDocument/2006/relationships/tags" Target="../tags/tag192.xml"/><Relationship Id="rId19" Type="http://schemas.openxmlformats.org/officeDocument/2006/relationships/tags" Target="../tags/tag193.xml"/><Relationship Id="rId20" Type="http://schemas.openxmlformats.org/officeDocument/2006/relationships/tags" Target="../tags/tag194.xml"/><Relationship Id="rId21" Type="http://schemas.openxmlformats.org/officeDocument/2006/relationships/tags" Target="../tags/tag195.xml"/><Relationship Id="rId22" Type="http://schemas.openxmlformats.org/officeDocument/2006/relationships/tags" Target="../tags/tag196.xml"/><Relationship Id="rId23" Type="http://schemas.openxmlformats.org/officeDocument/2006/relationships/tags" Target="../tags/tag197.xml"/><Relationship Id="rId24" Type="http://schemas.openxmlformats.org/officeDocument/2006/relationships/tags" Target="../tags/tag198.xml"/><Relationship Id="rId25" Type="http://schemas.openxmlformats.org/officeDocument/2006/relationships/tags" Target="../tags/tag199.xml"/><Relationship Id="rId26" Type="http://schemas.openxmlformats.org/officeDocument/2006/relationships/tags" Target="../tags/tag200.xml"/><Relationship Id="rId27" Type="http://schemas.openxmlformats.org/officeDocument/2006/relationships/tags" Target="../tags/tag201.xml"/><Relationship Id="rId28" Type="http://schemas.openxmlformats.org/officeDocument/2006/relationships/tags" Target="../tags/tag202.xml"/><Relationship Id="rId29" Type="http://schemas.openxmlformats.org/officeDocument/2006/relationships/tags" Target="../tags/tag203.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tags" Target="../tags/tag310.xml"/><Relationship Id="rId22" Type="http://schemas.openxmlformats.org/officeDocument/2006/relationships/tags" Target="../tags/tag311.xml"/><Relationship Id="rId23" Type="http://schemas.openxmlformats.org/officeDocument/2006/relationships/tags" Target="../tags/tag312.xml"/><Relationship Id="rId24" Type="http://schemas.openxmlformats.org/officeDocument/2006/relationships/tags" Target="../tags/tag313.xml"/><Relationship Id="rId25" Type="http://schemas.openxmlformats.org/officeDocument/2006/relationships/tags" Target="../tags/tag314.xml"/><Relationship Id="rId26" Type="http://schemas.openxmlformats.org/officeDocument/2006/relationships/tags" Target="../tags/tag315.xml"/><Relationship Id="rId27" Type="http://schemas.openxmlformats.org/officeDocument/2006/relationships/tags" Target="../tags/tag316.xml"/><Relationship Id="rId28" Type="http://schemas.openxmlformats.org/officeDocument/2006/relationships/tags" Target="../tags/tag317.xml"/><Relationship Id="rId29" Type="http://schemas.openxmlformats.org/officeDocument/2006/relationships/tags" Target="../tags/tag318.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tags" Target="../tags/tag393.xml"/><Relationship Id="rId6" Type="http://schemas.openxmlformats.org/officeDocument/2006/relationships/tags" Target="../tags/tag394.xml"/><Relationship Id="rId7" Type="http://schemas.openxmlformats.org/officeDocument/2006/relationships/tags" Target="../tags/tag395.xml"/><Relationship Id="rId8" Type="http://schemas.openxmlformats.org/officeDocument/2006/relationships/tags" Target="../tags/tag396.xml"/><Relationship Id="rId9" Type="http://schemas.openxmlformats.org/officeDocument/2006/relationships/tags" Target="../tags/tag397.xml"/><Relationship Id="rId10" Type="http://schemas.openxmlformats.org/officeDocument/2006/relationships/tags" Target="../tags/tag398.xml"/><Relationship Id="rId11" Type="http://schemas.openxmlformats.org/officeDocument/2006/relationships/tags" Target="../tags/tag399.xml"/><Relationship Id="rId12" Type="http://schemas.openxmlformats.org/officeDocument/2006/relationships/tags" Target="../tags/tag40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电子娱乐在体育产业中的发展</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电子娱乐在体育产业中的地位</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电子娱乐对体育产业的影响</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电子娱乐在体育产业中的创新发展</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电子娱乐在体育产业中的挑战与机遇</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电子娱乐与体育产业的融合发展策略</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normAutofit fontScale="90000"/>
          </a:bodyPr>
          <a:p>
            <a:r>
              <a:rPr altLang="en-US" dirty="0" lang="zh-CN"/>
              <a:t>电子娱乐在体育产业中的地位</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标题 1"/>
          <p:cNvSpPr>
            <a:spLocks noGrp="1"/>
          </p:cNvSpPr>
          <p:nvPr>
            <p:ph type="title" idx="3"/>
          </p:nvPr>
        </p:nvSpPr>
        <p:spPr/>
        <p:txBody>
          <a:bodyPr>
            <a:normAutofit fontScale="93750"/>
          </a:bodyPr>
          <a:p>
            <a:r>
              <a:rPr altLang="en-US" lang="zh-CN"/>
              <a:t>电子娱乐的定义和分类</a:t>
            </a:r>
            <a:endParaRPr altLang="en-US" lang="zh-CN"/>
          </a:p>
        </p:txBody>
      </p:sp>
      <p:sp>
        <p:nvSpPr>
          <p:cNvPr id="1049082" name="矩形: 圆角 44"/>
          <p:cNvSpPr/>
          <p:nvPr>
            <p:custDataLst>
              <p:tags r:id="rId1"/>
            </p:custDataLst>
          </p:nvPr>
        </p:nvSpPr>
        <p:spPr>
          <a:xfrm>
            <a:off x="608330" y="2235214"/>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29" name="直接连接符 45"/>
          <p:cNvCxnSpPr>
            <a:cxnSpLocks/>
          </p:cNvCxnSpPr>
          <p:nvPr>
            <p:custDataLst>
              <p:tags r:id="rId2"/>
            </p:custDataLst>
          </p:nvPr>
        </p:nvCxnSpPr>
        <p:spPr>
          <a:xfrm>
            <a:off x="1820257" y="254343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84" name="标题"/>
          <p:cNvSpPr txBox="1"/>
          <p:nvPr>
            <p:custDataLst>
              <p:tags r:id="rId3"/>
            </p:custDataLst>
          </p:nvPr>
        </p:nvSpPr>
        <p:spPr>
          <a:xfrm>
            <a:off x="738611" y="2356598"/>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86" name="正文"/>
          <p:cNvSpPr txBox="1"/>
          <p:nvPr>
            <p:custDataLst>
              <p:tags r:id="rId4"/>
            </p:custDataLst>
          </p:nvPr>
        </p:nvSpPr>
        <p:spPr>
          <a:xfrm>
            <a:off x="1900968" y="2344523"/>
            <a:ext cx="3954666" cy="1227753"/>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tx1">
                    <a:lumMod val="65000"/>
                    <a:lumOff val="35000"/>
                  </a:schemeClr>
                </a:solidFill>
                <a:latin typeface="+mn-ea"/>
              </a:rPr>
              <a:t>电子娱乐是指通过电子设备提供的娱乐活动，包括视频游戏、电子游戏、虚拟现实等。</a:t>
            </a:r>
            <a:endParaRPr altLang="en-US" dirty="0" sz="1000" lang="zh-CN" spc="150">
              <a:solidFill>
                <a:schemeClr val="tx1">
                  <a:lumMod val="65000"/>
                  <a:lumOff val="35000"/>
                </a:schemeClr>
              </a:solidFill>
              <a:latin typeface="+mn-ea"/>
            </a:endParaRPr>
          </a:p>
        </p:txBody>
      </p:sp>
      <p:sp>
        <p:nvSpPr>
          <p:cNvPr id="1049088" name="矩形: 圆角 48"/>
          <p:cNvSpPr/>
          <p:nvPr>
            <p:custDataLst>
              <p:tags r:id="rId5"/>
            </p:custDataLst>
          </p:nvPr>
        </p:nvSpPr>
        <p:spPr>
          <a:xfrm>
            <a:off x="6237723" y="2235214"/>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1" name="直接连接符 49"/>
          <p:cNvCxnSpPr>
            <a:cxnSpLocks/>
          </p:cNvCxnSpPr>
          <p:nvPr>
            <p:custDataLst>
              <p:tags r:id="rId6"/>
            </p:custDataLst>
          </p:nvPr>
        </p:nvCxnSpPr>
        <p:spPr>
          <a:xfrm>
            <a:off x="7449650" y="254343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90" name="标题"/>
          <p:cNvSpPr txBox="1"/>
          <p:nvPr>
            <p:custDataLst>
              <p:tags r:id="rId7"/>
            </p:custDataLst>
          </p:nvPr>
        </p:nvSpPr>
        <p:spPr>
          <a:xfrm>
            <a:off x="6368003" y="2356598"/>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92" name="正文"/>
          <p:cNvSpPr txBox="1"/>
          <p:nvPr>
            <p:custDataLst>
              <p:tags r:id="rId8"/>
            </p:custDataLst>
          </p:nvPr>
        </p:nvSpPr>
        <p:spPr>
          <a:xfrm>
            <a:off x="7529725" y="2344523"/>
            <a:ext cx="3954666" cy="1227753"/>
          </a:xfrm>
          <a:prstGeom prst="rect"/>
          <a:noFill/>
        </p:spPr>
        <p:txBody>
          <a:bodyPr anchor="ctr" anchorCtr="0" bIns="46800" lIns="90000" rIns="90000" rtlCol="0" tIns="46800" wrap="square">
            <a:normAutofit fontScale="90000" lnSpcReduction="10000"/>
          </a:bodyPr>
          <a:p>
            <a:pPr>
              <a:lnSpc>
                <a:spcPct val="150000"/>
              </a:lnSpc>
              <a:spcAft>
                <a:spcPts val="1000"/>
              </a:spcAft>
            </a:pPr>
            <a:r>
              <a:rPr altLang="en-US" dirty="0" sz="1000" lang="zh-CN" spc="150">
                <a:solidFill>
                  <a:schemeClr val="tx1">
                    <a:lumMod val="65000"/>
                    <a:lumOff val="35000"/>
                  </a:schemeClr>
                </a:solidFill>
                <a:latin typeface="+mn-ea"/>
              </a:rPr>
              <a:t>电子娱乐可以分为两类：独立电子娱乐和体育产业中的电子娱乐。独立电子娱乐是指独立于体育产业的电子娱乐活动，如个人电脑游戏、移动游戏等；体育产业中的电子娱乐则是指将电子技术与传统体育相结合的娱乐活动，如电子竞技、虚拟运动等。</a:t>
            </a:r>
            <a:endParaRPr altLang="en-US" dirty="0" sz="1000" lang="zh-CN" spc="150">
              <a:solidFill>
                <a:schemeClr val="tx1">
                  <a:lumMod val="65000"/>
                  <a:lumOff val="35000"/>
                </a:schemeClr>
              </a:solidFill>
              <a:latin typeface="+mn-ea"/>
            </a:endParaRPr>
          </a:p>
        </p:txBody>
      </p:sp>
      <p:sp>
        <p:nvSpPr>
          <p:cNvPr id="1049094" name="矩形: 圆角 53"/>
          <p:cNvSpPr/>
          <p:nvPr>
            <p:custDataLst>
              <p:tags r:id="rId9"/>
            </p:custDataLst>
          </p:nvPr>
        </p:nvSpPr>
        <p:spPr>
          <a:xfrm>
            <a:off x="608330" y="3888825"/>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3" name="直接连接符 54"/>
          <p:cNvCxnSpPr>
            <a:cxnSpLocks/>
          </p:cNvCxnSpPr>
          <p:nvPr>
            <p:custDataLst>
              <p:tags r:id="rId10"/>
            </p:custDataLst>
          </p:nvPr>
        </p:nvCxnSpPr>
        <p:spPr>
          <a:xfrm>
            <a:off x="1820257" y="419704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96" name="标题"/>
          <p:cNvSpPr txBox="1"/>
          <p:nvPr>
            <p:custDataLst>
              <p:tags r:id="rId11"/>
            </p:custDataLst>
          </p:nvPr>
        </p:nvSpPr>
        <p:spPr>
          <a:xfrm>
            <a:off x="738611" y="4009572"/>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98" name="正文"/>
          <p:cNvSpPr txBox="1"/>
          <p:nvPr>
            <p:custDataLst>
              <p:tags r:id="rId12"/>
            </p:custDataLst>
          </p:nvPr>
        </p:nvSpPr>
        <p:spPr>
          <a:xfrm>
            <a:off x="1900968" y="3998133"/>
            <a:ext cx="3954666" cy="1227753"/>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tx1">
                    <a:lumMod val="65000"/>
                    <a:lumOff val="35000"/>
                  </a:schemeClr>
                </a:solidFill>
                <a:latin typeface="+mn-ea"/>
              </a:rPr>
              <a:t>电子娱乐在体育产业中的地位日益重要，成为体育产业的重要组成部分，推动了体育产业的发展和变革。</a:t>
            </a:r>
            <a:endParaRPr altLang="en-US" dirty="0" sz="1000" lang="zh-CN" spc="150">
              <a:solidFill>
                <a:schemeClr val="tx1">
                  <a:lumMod val="65000"/>
                  <a:lumOff val="35000"/>
                </a:schemeClr>
              </a:solidFill>
              <a:latin typeface="+mn-ea"/>
            </a:endParaRPr>
          </a:p>
        </p:txBody>
      </p:sp>
      <p:sp>
        <p:nvSpPr>
          <p:cNvPr id="1049100" name="矩形: 圆角 57"/>
          <p:cNvSpPr/>
          <p:nvPr>
            <p:custDataLst>
              <p:tags r:id="rId13"/>
            </p:custDataLst>
          </p:nvPr>
        </p:nvSpPr>
        <p:spPr>
          <a:xfrm>
            <a:off x="6237723" y="3888825"/>
            <a:ext cx="5339528" cy="1445880"/>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5" name="直接连接符 58"/>
          <p:cNvCxnSpPr>
            <a:cxnSpLocks/>
          </p:cNvCxnSpPr>
          <p:nvPr>
            <p:custDataLst>
              <p:tags r:id="rId14"/>
            </p:custDataLst>
          </p:nvPr>
        </p:nvCxnSpPr>
        <p:spPr>
          <a:xfrm>
            <a:off x="7449650" y="4197049"/>
            <a:ext cx="0" cy="829964"/>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102" name="标题"/>
          <p:cNvSpPr txBox="1"/>
          <p:nvPr>
            <p:custDataLst>
              <p:tags r:id="rId15"/>
            </p:custDataLst>
          </p:nvPr>
        </p:nvSpPr>
        <p:spPr>
          <a:xfrm>
            <a:off x="6368003" y="4009572"/>
            <a:ext cx="1081535" cy="1204030"/>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104" name="正文"/>
          <p:cNvSpPr txBox="1"/>
          <p:nvPr>
            <p:custDataLst>
              <p:tags r:id="rId16"/>
            </p:custDataLst>
          </p:nvPr>
        </p:nvSpPr>
        <p:spPr>
          <a:xfrm>
            <a:off x="7529725" y="3998133"/>
            <a:ext cx="3954666" cy="1227753"/>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tx1">
                    <a:lumMod val="65000"/>
                    <a:lumOff val="35000"/>
                  </a:schemeClr>
                </a:solidFill>
                <a:latin typeface="+mn-ea"/>
              </a:rPr>
              <a:t>随着科技的不断进步，电子娱乐在体育产业中的地位将继续提升，为体育产业的发展注入新的活力。</a:t>
            </a:r>
            <a:endParaRPr altLang="en-US" dirty="0" sz="1000" lang="zh-CN" spc="150">
              <a:solidFill>
                <a:schemeClr val="tx1">
                  <a:lumMod val="65000"/>
                  <a:lumOff val="35000"/>
                </a:schemeClr>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2" name="标题 1"/>
          <p:cNvSpPr>
            <a:spLocks noGrp="1"/>
          </p:cNvSpPr>
          <p:nvPr>
            <p:ph type="title" idx="3"/>
          </p:nvPr>
        </p:nvSpPr>
        <p:spPr/>
        <p:txBody>
          <a:bodyPr>
            <a:normAutofit fontScale="96875"/>
          </a:bodyPr>
          <a:p>
            <a:r>
              <a:rPr altLang="en-US" lang="zh-CN"/>
              <a:t>电子娱乐在体育产业中的发展历程</a:t>
            </a:r>
            <a:endParaRPr altLang="en-US" lang="zh-CN"/>
          </a:p>
        </p:txBody>
      </p:sp>
      <p:sp>
        <p:nvSpPr>
          <p:cNvPr id="1049164"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6"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8"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2"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6"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8"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0"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2"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4"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6"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8"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0"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早期阶段：电子游戏的出现与体育产业的初步结合</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未来趋势：电子娱乐与体育产业的进一步融合与创新</a:t>
            </a:r>
            <a:endParaRPr altLang="en-US" dirty="0" sz="1200" lang="zh-CN" spc="150">
              <a:solidFill>
                <a:schemeClr val="tx1">
                  <a:lumMod val="65000"/>
                  <a:lumOff val="35000"/>
                </a:schemeClr>
              </a:solidFill>
              <a:latin typeface="+mn-ea"/>
              <a:sym typeface="+mn-ea"/>
            </a:endParaRPr>
          </a:p>
        </p:txBody>
      </p:sp>
      <p:sp>
        <p:nvSpPr>
          <p:cNvPr id="1049204"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成熟阶段：电子娱乐成为体育产业的重要组成部分</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发展阶段：电子竞技的兴起与体育产业的融合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64" name="标题 1"/>
          <p:cNvSpPr>
            <a:spLocks noGrp="1"/>
          </p:cNvSpPr>
          <p:nvPr>
            <p:ph type="title" idx="3"/>
          </p:nvPr>
        </p:nvSpPr>
        <p:spPr/>
        <p:txBody>
          <a:bodyPr>
            <a:normAutofit fontScale="96875"/>
          </a:bodyPr>
          <a:p>
            <a:r>
              <a:rPr altLang="en-US" lang="zh-CN"/>
              <a:t>电子娱乐在体育产业中的重要性</a:t>
            </a:r>
            <a:endParaRPr altLang="en-US" lang="zh-CN"/>
          </a:p>
        </p:txBody>
      </p:sp>
      <p:sp>
        <p:nvSpPr>
          <p:cNvPr id="104926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增加体育产业的收入来源</a:t>
            </a:r>
            <a:endParaRPr altLang="en-US" dirty="0" sz="2000" lang="zh-CN" spc="150">
              <a:solidFill>
                <a:schemeClr val="tx1">
                  <a:lumMod val="85000"/>
                  <a:lumOff val="15000"/>
                </a:schemeClr>
              </a:solidFill>
              <a:latin typeface="+mn-ea"/>
              <a:sym typeface="+mn-ea"/>
            </a:endParaRPr>
          </a:p>
        </p:txBody>
      </p:sp>
      <p:sp>
        <p:nvSpPr>
          <p:cNvPr id="104927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扩大体育产业的市场规模</a:t>
            </a:r>
            <a:endParaRPr altLang="en-US" dirty="0" sz="2000" lang="zh-CN" spc="150">
              <a:solidFill>
                <a:schemeClr val="tx1">
                  <a:lumMod val="85000"/>
                  <a:lumOff val="15000"/>
                </a:schemeClr>
              </a:solidFill>
              <a:latin typeface="+mn-ea"/>
              <a:sym typeface="+mn-ea"/>
            </a:endParaRPr>
          </a:p>
        </p:txBody>
      </p:sp>
      <p:sp>
        <p:nvSpPr>
          <p:cNvPr id="104927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提高体育产业的品牌价值</a:t>
            </a:r>
            <a:endParaRPr altLang="en-US" dirty="0" sz="2000" lang="zh-CN" spc="150">
              <a:solidFill>
                <a:schemeClr val="tx1">
                  <a:lumMod val="85000"/>
                  <a:lumOff val="15000"/>
                </a:schemeClr>
              </a:solidFill>
              <a:latin typeface="+mn-ea"/>
              <a:sym typeface="+mn-ea"/>
            </a:endParaRPr>
          </a:p>
        </p:txBody>
      </p:sp>
      <p:sp>
        <p:nvSpPr>
          <p:cNvPr id="104928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增强体育产业的竞争力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4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348" name="标题 14"/>
          <p:cNvSpPr>
            <a:spLocks noGrp="1"/>
          </p:cNvSpPr>
          <p:nvPr>
            <p:ph type="title" idx="4"/>
            <p:custDataLst>
              <p:tags r:id="rId2"/>
            </p:custDataLst>
          </p:nvPr>
        </p:nvSpPr>
        <p:spPr/>
        <p:txBody>
          <a:bodyPr>
            <a:normAutofit fontScale="90000"/>
          </a:bodyPr>
          <a:p>
            <a:r>
              <a:rPr altLang="en-US" dirty="0" lang="zh-CN"/>
              <a:t>电子娱乐对体育产业的影响</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22" name="标题 1"/>
          <p:cNvSpPr>
            <a:spLocks noGrp="1"/>
          </p:cNvSpPr>
          <p:nvPr>
            <p:ph type="title" idx="3"/>
          </p:nvPr>
        </p:nvSpPr>
        <p:spPr/>
        <p:txBody>
          <a:bodyPr>
            <a:normAutofit fontScale="93750"/>
          </a:bodyPr>
          <a:p>
            <a:r>
              <a:rPr altLang="en-US" lang="zh-CN"/>
              <a:t>电子娱乐对体育赛事的影响</a:t>
            </a:r>
            <a:endParaRPr altLang="en-US" lang="zh-CN"/>
          </a:p>
        </p:txBody>
      </p:sp>
      <p:sp>
        <p:nvSpPr>
          <p:cNvPr id="104942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电子竞技成为体育赛事的重要组成部分</a:t>
            </a:r>
            <a:endParaRPr altLang="en-US" dirty="0" sz="2000" lang="zh-CN" spc="150">
              <a:solidFill>
                <a:schemeClr val="tx1">
                  <a:lumMod val="85000"/>
                  <a:lumOff val="15000"/>
                </a:schemeClr>
              </a:solidFill>
              <a:latin typeface="+mn-ea"/>
              <a:sym typeface="+mn-ea"/>
            </a:endParaRPr>
          </a:p>
        </p:txBody>
      </p:sp>
      <p:sp>
        <p:nvSpPr>
          <p:cNvPr id="104943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电子娱乐为体育赛事带来新的观赏体验</a:t>
            </a:r>
            <a:endParaRPr altLang="en-US" dirty="0" sz="2000" lang="zh-CN" spc="150">
              <a:solidFill>
                <a:schemeClr val="tx1">
                  <a:lumMod val="85000"/>
                  <a:lumOff val="15000"/>
                </a:schemeClr>
              </a:solidFill>
              <a:latin typeface="+mn-ea"/>
              <a:sym typeface="+mn-ea"/>
            </a:endParaRPr>
          </a:p>
        </p:txBody>
      </p:sp>
      <p:sp>
        <p:nvSpPr>
          <p:cNvPr id="104943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电子娱乐促进体育赛事的全球化和普及化</a:t>
            </a:r>
            <a:endParaRPr altLang="en-US" dirty="0" sz="2000" lang="zh-CN" spc="150">
              <a:solidFill>
                <a:schemeClr val="tx1">
                  <a:lumMod val="85000"/>
                  <a:lumOff val="15000"/>
                </a:schemeClr>
              </a:solidFill>
              <a:latin typeface="+mn-ea"/>
              <a:sym typeface="+mn-ea"/>
            </a:endParaRPr>
          </a:p>
        </p:txBody>
      </p:sp>
      <p:sp>
        <p:nvSpPr>
          <p:cNvPr id="104944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电子娱乐对体育赛事的商业模式和产业链的影响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504" name="标题 1"/>
          <p:cNvSpPr>
            <a:spLocks noGrp="1"/>
          </p:cNvSpPr>
          <p:nvPr>
            <p:ph type="title" idx="3"/>
          </p:nvPr>
        </p:nvSpPr>
        <p:spPr/>
        <p:txBody>
          <a:bodyPr>
            <a:normAutofit fontScale="93750"/>
          </a:bodyPr>
          <a:p>
            <a:r>
              <a:rPr altLang="en-US" lang="zh-CN"/>
              <a:t>电子娱乐对体育品牌的影响</a:t>
            </a:r>
            <a:endParaRPr altLang="en-US" lang="zh-CN"/>
          </a:p>
        </p:txBody>
      </p:sp>
      <p:sp>
        <p:nvSpPr>
          <p:cNvPr id="104950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提升品牌知名度和曝光度</a:t>
            </a:r>
            <a:endParaRPr altLang="en-US" dirty="0" sz="2000" lang="zh-CN" spc="150">
              <a:solidFill>
                <a:schemeClr val="tx1">
                  <a:lumMod val="85000"/>
                  <a:lumOff val="15000"/>
                </a:schemeClr>
              </a:solidFill>
              <a:latin typeface="+mn-ea"/>
              <a:sym typeface="+mn-ea"/>
            </a:endParaRPr>
          </a:p>
        </p:txBody>
      </p:sp>
      <p:sp>
        <p:nvSpPr>
          <p:cNvPr id="104951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扩大市场份额和用户群体</a:t>
            </a:r>
            <a:endParaRPr altLang="en-US" dirty="0" sz="2000" lang="zh-CN" spc="150">
              <a:solidFill>
                <a:schemeClr val="tx1">
                  <a:lumMod val="85000"/>
                  <a:lumOff val="15000"/>
                </a:schemeClr>
              </a:solidFill>
              <a:latin typeface="+mn-ea"/>
              <a:sym typeface="+mn-ea"/>
            </a:endParaRPr>
          </a:p>
        </p:txBody>
      </p:sp>
      <p:sp>
        <p:nvSpPr>
          <p:cNvPr id="104951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创新营销手段和渠道</a:t>
            </a:r>
            <a:endParaRPr altLang="en-US" dirty="0" sz="2000" lang="zh-CN" spc="150">
              <a:solidFill>
                <a:schemeClr val="tx1">
                  <a:lumMod val="85000"/>
                  <a:lumOff val="15000"/>
                </a:schemeClr>
              </a:solidFill>
              <a:latin typeface="+mn-ea"/>
              <a:sym typeface="+mn-ea"/>
            </a:endParaRPr>
          </a:p>
        </p:txBody>
      </p:sp>
      <p:sp>
        <p:nvSpPr>
          <p:cNvPr id="104952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增强品牌形象和品牌价值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86" name="标题 1"/>
          <p:cNvSpPr>
            <a:spLocks noGrp="1"/>
          </p:cNvSpPr>
          <p:nvPr>
            <p:ph type="title" idx="3"/>
          </p:nvPr>
        </p:nvSpPr>
        <p:spPr/>
        <p:txBody>
          <a:bodyPr>
            <a:normAutofit fontScale="93750"/>
          </a:bodyPr>
          <a:p>
            <a:r>
              <a:rPr altLang="en-US" lang="zh-CN"/>
              <a:t>电子娱乐对体育产业发展的推动作用</a:t>
            </a:r>
            <a:endParaRPr altLang="en-US" lang="zh-CN"/>
          </a:p>
        </p:txBody>
      </p:sp>
      <p:sp>
        <p:nvSpPr>
          <p:cNvPr id="104958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促进体育产业的技术创新</a:t>
            </a:r>
            <a:endParaRPr altLang="zh-CN" dirty="0" lang="en-US">
              <a:solidFill>
                <a:schemeClr val="dk1">
                  <a:lumMod val="80000"/>
                  <a:lumOff val="20000"/>
                </a:schemeClr>
              </a:solidFill>
              <a:latin typeface="+mn-ea"/>
              <a:sym typeface="+mn-ea"/>
            </a:endParaRPr>
          </a:p>
        </p:txBody>
      </p:sp>
      <p:sp>
        <p:nvSpPr>
          <p:cNvPr id="104959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增加体育产业的收入来源</a:t>
            </a:r>
            <a:endParaRPr altLang="en-US" dirty="0" lang="zh-CN">
              <a:solidFill>
                <a:schemeClr val="dk1">
                  <a:lumMod val="80000"/>
                  <a:lumOff val="20000"/>
                </a:schemeClr>
              </a:solidFill>
              <a:latin typeface="+mn-ea"/>
              <a:sym typeface="+mn-ea"/>
            </a:endParaRPr>
          </a:p>
        </p:txBody>
      </p:sp>
      <p:sp>
        <p:nvSpPr>
          <p:cNvPr id="104960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扩大体育产业的市场规模</a:t>
            </a:r>
            <a:endParaRPr altLang="en-US" dirty="0" lang="zh-CN">
              <a:solidFill>
                <a:schemeClr val="dk1">
                  <a:lumMod val="80000"/>
                  <a:lumOff val="20000"/>
                </a:schemeClr>
              </a:solidFill>
              <a:latin typeface="+mn-ea"/>
              <a:sym typeface="+mn-ea"/>
            </a:endParaRPr>
          </a:p>
        </p:txBody>
      </p:sp>
      <p:sp>
        <p:nvSpPr>
          <p:cNvPr id="104961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提高体育产业的品牌影响力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76"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678" name="标题 14"/>
          <p:cNvSpPr>
            <a:spLocks noGrp="1"/>
          </p:cNvSpPr>
          <p:nvPr>
            <p:ph type="title" idx="4"/>
            <p:custDataLst>
              <p:tags r:id="rId2"/>
            </p:custDataLst>
          </p:nvPr>
        </p:nvSpPr>
        <p:spPr/>
        <p:txBody>
          <a:bodyPr>
            <a:normAutofit fontScale="90000"/>
          </a:bodyPr>
          <a:p>
            <a:r>
              <a:rPr altLang="en-US" dirty="0" lang="zh-CN"/>
              <a:t>电子娱乐在体育产业中的创新发展</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52" name="标题 1"/>
          <p:cNvSpPr>
            <a:spLocks noGrp="1"/>
          </p:cNvSpPr>
          <p:nvPr>
            <p:ph type="title" idx="3"/>
          </p:nvPr>
        </p:nvSpPr>
        <p:spPr/>
        <p:txBody>
          <a:bodyPr>
            <a:normAutofit fontScale="93750"/>
          </a:bodyPr>
          <a:p>
            <a:r>
              <a:rPr altLang="en-US" lang="zh-CN"/>
              <a:t>电子竞技的发展与创新</a:t>
            </a:r>
            <a:endParaRPr altLang="en-US" lang="zh-CN"/>
          </a:p>
        </p:txBody>
      </p:sp>
      <p:sp>
        <p:nvSpPr>
          <p:cNvPr id="1049754"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6"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电子竞技的起源和早期发展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60"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2"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电子竞技的全球化和商业化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66"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68"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电子竞技的创新：虚拟现实和增强现实技术的应用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70"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74"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电子竞技的未来展望：人工智能和大数据的潜力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34" name="标题 1"/>
          <p:cNvSpPr>
            <a:spLocks noGrp="1"/>
          </p:cNvSpPr>
          <p:nvPr>
            <p:ph type="title" idx="3"/>
          </p:nvPr>
        </p:nvSpPr>
        <p:spPr/>
        <p:txBody>
          <a:bodyPr>
            <a:normAutofit fontScale="93750"/>
          </a:bodyPr>
          <a:p>
            <a:r>
              <a:rPr altLang="en-US" lang="zh-CN"/>
              <a:t>虚拟现实技术在体育产业中的应用</a:t>
            </a:r>
            <a:endParaRPr altLang="en-US" lang="zh-CN"/>
          </a:p>
        </p:txBody>
      </p:sp>
      <p:sp>
        <p:nvSpPr>
          <p:cNvPr id="104983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优势：虚拟现实技术能够提供真实的视觉和听觉刺激，帮助运动员在非比赛状态下模拟比赛场景，提高训练效果。</a:t>
            </a:r>
            <a:endParaRPr altLang="zh-CN" dirty="0" lang="en-US">
              <a:solidFill>
                <a:schemeClr val="dk1">
                  <a:lumMod val="80000"/>
                  <a:lumOff val="20000"/>
                </a:schemeClr>
              </a:solidFill>
              <a:latin typeface="+mn-ea"/>
              <a:sym typeface="+mn-ea"/>
            </a:endParaRPr>
          </a:p>
        </p:txBody>
      </p:sp>
      <p:sp>
        <p:nvSpPr>
          <p:cNvPr id="104984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定义：虚拟现实技术是一种模拟真实环境的计算机技术，通过头戴式设备为用户提供沉浸式的体验。</a:t>
            </a:r>
            <a:endParaRPr altLang="en-US" dirty="0" lang="zh-CN">
              <a:solidFill>
                <a:schemeClr val="dk1">
                  <a:lumMod val="80000"/>
                  <a:lumOff val="20000"/>
                </a:schemeClr>
              </a:solidFill>
              <a:latin typeface="+mn-ea"/>
              <a:sym typeface="+mn-ea"/>
            </a:endParaRPr>
          </a:p>
        </p:txBody>
      </p:sp>
      <p:sp>
        <p:nvSpPr>
          <p:cNvPr id="104985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应用场景：在体育产业中，虚拟现实技术可用于赛事直播、运动员训练、体育游戏等方面。</a:t>
            </a:r>
            <a:endParaRPr altLang="en-US" dirty="0" lang="zh-CN">
              <a:solidFill>
                <a:schemeClr val="dk1">
                  <a:lumMod val="80000"/>
                  <a:lumOff val="20000"/>
                </a:schemeClr>
              </a:solidFill>
              <a:latin typeface="+mn-ea"/>
              <a:sym typeface="+mn-ea"/>
            </a:endParaRPr>
          </a:p>
        </p:txBody>
      </p:sp>
      <p:sp>
        <p:nvSpPr>
          <p:cNvPr id="104986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未来发展：随着技术的不断进步，虚拟现实技术在体育产业中的应用将更加广泛，为观众和运动员带来更加沉浸式的体验。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24" name="标题 1"/>
          <p:cNvSpPr>
            <a:spLocks noGrp="1"/>
          </p:cNvSpPr>
          <p:nvPr>
            <p:ph type="title" idx="3"/>
          </p:nvPr>
        </p:nvSpPr>
        <p:spPr/>
        <p:txBody>
          <a:bodyPr>
            <a:normAutofit fontScale="93750"/>
          </a:bodyPr>
          <a:p>
            <a:r>
              <a:rPr altLang="en-US" lang="zh-CN"/>
              <a:t>电子娱乐与体育产业的融合发展</a:t>
            </a:r>
            <a:endParaRPr altLang="en-US" lang="zh-CN"/>
          </a:p>
        </p:txBody>
      </p:sp>
      <p:sp>
        <p:nvSpPr>
          <p:cNvPr id="104992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2"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电子娱乐在体育产业中的创新应用</a:t>
            </a:r>
            <a:endParaRPr altLang="en-US" dirty="0" sz="1200" lang="zh-CN" spc="150">
              <a:solidFill>
                <a:schemeClr val="tx1">
                  <a:lumMod val="65000"/>
                  <a:lumOff val="35000"/>
                </a:schemeClr>
              </a:solidFill>
              <a:latin typeface="+mn-ea"/>
              <a:sym typeface="+mn-ea"/>
            </a:endParaRPr>
          </a:p>
        </p:txBody>
      </p:sp>
      <p:sp>
        <p:nvSpPr>
          <p:cNvPr id="1049964"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电子娱乐与体育产业的融合趋势与未来展望</a:t>
            </a:r>
            <a:endParaRPr altLang="en-US" dirty="0" sz="1200" lang="zh-CN" spc="150">
              <a:solidFill>
                <a:schemeClr val="tx1">
                  <a:lumMod val="65000"/>
                  <a:lumOff val="35000"/>
                </a:schemeClr>
              </a:solidFill>
              <a:latin typeface="+mn-ea"/>
              <a:sym typeface="+mn-ea"/>
            </a:endParaRPr>
          </a:p>
        </p:txBody>
      </p:sp>
      <p:sp>
        <p:nvSpPr>
          <p:cNvPr id="1049966"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电子娱乐与传统体育的互补发展</a:t>
            </a:r>
            <a:endParaRPr altLang="en-US" dirty="0" sz="1200" lang="zh-CN" spc="150">
              <a:solidFill>
                <a:schemeClr val="tx1">
                  <a:lumMod val="65000"/>
                  <a:lumOff val="35000"/>
                </a:schemeClr>
              </a:solidFill>
              <a:latin typeface="+mn-ea"/>
              <a:sym typeface="+mn-ea"/>
            </a:endParaRPr>
          </a:p>
        </p:txBody>
      </p:sp>
      <p:sp>
        <p:nvSpPr>
          <p:cNvPr id="1049968"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电子竞技成为体育产业的新兴领域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0026"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028" name="标题 14"/>
          <p:cNvSpPr>
            <a:spLocks noGrp="1"/>
          </p:cNvSpPr>
          <p:nvPr>
            <p:ph type="title" idx="4"/>
            <p:custDataLst>
              <p:tags r:id="rId2"/>
            </p:custDataLst>
          </p:nvPr>
        </p:nvSpPr>
        <p:spPr/>
        <p:txBody>
          <a:bodyPr>
            <a:normAutofit fontScale="90000"/>
          </a:bodyPr>
          <a:p>
            <a:r>
              <a:rPr altLang="en-US" dirty="0" lang="zh-CN"/>
              <a:t>电子娱乐在体育产业中的挑战与机遇</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102" name="标题 1"/>
          <p:cNvSpPr>
            <a:spLocks noGrp="1"/>
          </p:cNvSpPr>
          <p:nvPr>
            <p:ph type="title" idx="3"/>
          </p:nvPr>
        </p:nvSpPr>
        <p:spPr/>
        <p:txBody>
          <a:bodyPr>
            <a:normAutofit fontScale="93750"/>
          </a:bodyPr>
          <a:p>
            <a:r>
              <a:rPr altLang="en-US" lang="zh-CN"/>
              <a:t>电子娱乐在体育产业中的挑战</a:t>
            </a:r>
            <a:endParaRPr altLang="en-US" lang="zh-CN"/>
          </a:p>
        </p:txBody>
      </p:sp>
      <p:sp>
        <p:nvSpPr>
          <p:cNvPr id="1050104"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技术难题：电子娱乐技术尚未完全成熟，需要不断改进和优化</a:t>
            </a:r>
            <a:endParaRPr altLang="en-US" dirty="0" sz="1200" lang="zh-CN" spc="150">
              <a:solidFill>
                <a:schemeClr val="tx1">
                  <a:lumMod val="85000"/>
                  <a:lumOff val="15000"/>
                </a:schemeClr>
              </a:solidFill>
              <a:latin typeface="+mn-ea"/>
              <a:sym typeface="+mn-ea"/>
            </a:endParaRPr>
          </a:p>
        </p:txBody>
      </p:sp>
      <p:sp>
        <p:nvSpPr>
          <p:cNvPr id="1050106"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市场竞争：电子娱乐产品众多，竞争激烈，需要不断提高产品质量和服务水平</a:t>
            </a:r>
            <a:endParaRPr altLang="en-US" dirty="0" sz="1200" lang="zh-CN" spc="150">
              <a:solidFill>
                <a:schemeClr val="tx1">
                  <a:lumMod val="85000"/>
                  <a:lumOff val="15000"/>
                </a:schemeClr>
              </a:solidFill>
              <a:latin typeface="+mn-ea"/>
              <a:sym typeface="+mn-ea"/>
            </a:endParaRPr>
          </a:p>
        </p:txBody>
      </p:sp>
      <p:sp>
        <p:nvSpPr>
          <p:cNvPr id="1050112"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法律法规：电子娱乐产业涉及法律法规较多，需要遵守相关规定，确保合规经营</a:t>
            </a:r>
            <a:endParaRPr altLang="en-US" dirty="0" sz="1200" lang="zh-CN" spc="150">
              <a:solidFill>
                <a:schemeClr val="tx1">
                  <a:lumMod val="85000"/>
                  <a:lumOff val="15000"/>
                </a:schemeClr>
              </a:solidFill>
              <a:latin typeface="+mn-ea"/>
              <a:sym typeface="+mn-ea"/>
            </a:endParaRPr>
          </a:p>
        </p:txBody>
      </p:sp>
      <p:sp>
        <p:nvSpPr>
          <p:cNvPr id="1050118"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文化差异：电子娱乐产品在不同文化背景下的接受程度不同，需要进行市场调研和文化融合</a:t>
            </a:r>
            <a:endParaRPr altLang="en-US" dirty="0" sz="1200" lang="zh-CN" spc="150">
              <a:solidFill>
                <a:schemeClr val="tx1">
                  <a:lumMod val="85000"/>
                  <a:lumOff val="15000"/>
                </a:schemeClr>
              </a:solidFill>
              <a:latin typeface="+mn-ea"/>
              <a:sym typeface="+mn-ea"/>
            </a:endParaRPr>
          </a:p>
        </p:txBody>
      </p:sp>
      <p:sp>
        <p:nvSpPr>
          <p:cNvPr id="1050124"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6"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84" name="标题 1"/>
          <p:cNvSpPr>
            <a:spLocks noGrp="1"/>
          </p:cNvSpPr>
          <p:nvPr>
            <p:ph type="title" idx="3"/>
          </p:nvPr>
        </p:nvSpPr>
        <p:spPr/>
        <p:txBody>
          <a:bodyPr>
            <a:normAutofit fontScale="93750"/>
          </a:bodyPr>
          <a:p>
            <a:r>
              <a:rPr altLang="en-US" lang="zh-CN"/>
              <a:t>电子娱乐在体育产业中的机遇</a:t>
            </a:r>
            <a:endParaRPr altLang="en-US" lang="zh-CN"/>
          </a:p>
        </p:txBody>
      </p:sp>
      <p:sp>
        <p:nvSpPr>
          <p:cNvPr id="1050186"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8"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拓展体育产业市场：电子娱乐作为一种新型的体育娱乐方式，能够吸引更多年轻受众，拓展体育产业市场。</a:t>
            </a:r>
            <a:endParaRPr altLang="en-US" dirty="0" lang="zh-CN" spc="150">
              <a:solidFill>
                <a:schemeClr val="tx1">
                  <a:lumMod val="75000"/>
                  <a:lumOff val="25000"/>
                </a:schemeClr>
              </a:solidFill>
              <a:latin typeface="+mn-ea"/>
              <a:sym typeface="+mn-ea"/>
            </a:endParaRPr>
          </a:p>
        </p:txBody>
      </p:sp>
      <p:sp>
        <p:nvSpPr>
          <p:cNvPr id="1050190"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2"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4"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创新商业模式：电子娱乐为体育产业提供了新的商业模式，例如虚拟赛事、电竞俱乐部等，为体育产业的发展带来了新的机遇。</a:t>
            </a:r>
            <a:endParaRPr altLang="en-US" dirty="0" sz="2000" lang="zh-CN" spc="150">
              <a:solidFill>
                <a:schemeClr val="tx1">
                  <a:lumMod val="75000"/>
                  <a:lumOff val="25000"/>
                </a:schemeClr>
              </a:solidFill>
              <a:latin typeface="+mn-ea"/>
              <a:sym typeface="+mn-ea"/>
            </a:endParaRPr>
          </a:p>
        </p:txBody>
      </p:sp>
      <p:sp>
        <p:nvSpPr>
          <p:cNvPr id="1050196"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8"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0"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促进体育科技发展：电子娱乐的发展离不开科技的进步，例如虚拟现实、增强现实等技术，能够为体育产业带来更多的创新和发展机遇。</a:t>
            </a:r>
            <a:endParaRPr altLang="en-US" dirty="0" sz="2000" lang="zh-CN" spc="150">
              <a:solidFill>
                <a:schemeClr val="tx1">
                  <a:lumMod val="75000"/>
                  <a:lumOff val="25000"/>
                </a:schemeClr>
              </a:solidFill>
              <a:latin typeface="+mn-ea"/>
              <a:sym typeface="+mn-ea"/>
            </a:endParaRPr>
          </a:p>
        </p:txBody>
      </p:sp>
      <p:sp>
        <p:nvSpPr>
          <p:cNvPr id="1050202"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4"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6"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88889"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提升体育品牌影响力：电子娱乐作为一种新兴的体育形式，能够吸引更多的关注和参与，提升体育品牌的影响力和知名度。</a:t>
            </a:r>
            <a:endParaRPr altLang="en-US" dirty="0" lang="zh-CN" spc="150">
              <a:solidFill>
                <a:schemeClr val="tx1">
                  <a:lumMod val="75000"/>
                  <a:lumOff val="25000"/>
                </a:schemeClr>
              </a:solidFill>
              <a:latin typeface="+mn-ea"/>
              <a:sym typeface="+mn-ea"/>
            </a:endParaRPr>
          </a:p>
        </p:txBody>
      </p:sp>
      <p:sp>
        <p:nvSpPr>
          <p:cNvPr id="1050208"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66" name="标题 1"/>
          <p:cNvSpPr>
            <a:spLocks noGrp="1"/>
          </p:cNvSpPr>
          <p:nvPr>
            <p:ph type="title" idx="3"/>
          </p:nvPr>
        </p:nvSpPr>
        <p:spPr/>
        <p:txBody>
          <a:bodyPr>
            <a:normAutofit fontScale="93750"/>
          </a:bodyPr>
          <a:p>
            <a:r>
              <a:rPr altLang="en-US" lang="zh-CN"/>
              <a:t>电子娱乐在体育产业中的未来发展趋势</a:t>
            </a:r>
            <a:endParaRPr altLang="en-US" lang="zh-CN"/>
          </a:p>
        </p:txBody>
      </p:sp>
      <p:sp>
        <p:nvSpPr>
          <p:cNvPr id="105026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电子竞技与传统体育融合，成为新的竞技形式</a:t>
            </a:r>
            <a:endParaRPr altLang="en-US" dirty="0" sz="2000" lang="zh-CN" spc="150">
              <a:solidFill>
                <a:schemeClr val="tx1">
                  <a:lumMod val="85000"/>
                  <a:lumOff val="15000"/>
                </a:schemeClr>
              </a:solidFill>
              <a:latin typeface="+mn-ea"/>
              <a:sym typeface="+mn-ea"/>
            </a:endParaRPr>
          </a:p>
        </p:txBody>
      </p:sp>
      <p:sp>
        <p:nvSpPr>
          <p:cNvPr id="105027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虚拟现实和增强现实技术为电子娱乐在体育产业带来更多可能性</a:t>
            </a:r>
            <a:endParaRPr altLang="en-US" dirty="0" sz="2000" lang="zh-CN" spc="150">
              <a:solidFill>
                <a:schemeClr val="tx1">
                  <a:lumMod val="85000"/>
                  <a:lumOff val="15000"/>
                </a:schemeClr>
              </a:solidFill>
              <a:latin typeface="+mn-ea"/>
              <a:sym typeface="+mn-ea"/>
            </a:endParaRPr>
          </a:p>
        </p:txBody>
      </p:sp>
      <p:sp>
        <p:nvSpPr>
          <p:cNvPr id="105028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电子娱乐在体育产业中的商业模式创新和多元化发展</a:t>
            </a:r>
            <a:endParaRPr altLang="en-US" dirty="0" sz="2000" lang="zh-CN" spc="150">
              <a:solidFill>
                <a:schemeClr val="tx1">
                  <a:lumMod val="85000"/>
                  <a:lumOff val="15000"/>
                </a:schemeClr>
              </a:solidFill>
              <a:latin typeface="+mn-ea"/>
              <a:sym typeface="+mn-ea"/>
            </a:endParaRPr>
          </a:p>
        </p:txBody>
      </p:sp>
      <p:sp>
        <p:nvSpPr>
          <p:cNvPr id="105028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电子娱乐在体育产业中的国际交流与合作将进一步加强</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4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350" name="标题 14"/>
          <p:cNvSpPr>
            <a:spLocks noGrp="1"/>
          </p:cNvSpPr>
          <p:nvPr>
            <p:ph type="title" idx="4"/>
            <p:custDataLst>
              <p:tags r:id="rId2"/>
            </p:custDataLst>
          </p:nvPr>
        </p:nvSpPr>
        <p:spPr/>
        <p:txBody>
          <a:bodyPr>
            <a:normAutofit fontScale="90000"/>
          </a:bodyPr>
          <a:p>
            <a:r>
              <a:rPr altLang="en-US" dirty="0" lang="zh-CN"/>
              <a:t>电子娱乐与体育产业的融合发展策略</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424" name="标题 1"/>
          <p:cNvSpPr>
            <a:spLocks noGrp="1"/>
          </p:cNvSpPr>
          <p:nvPr>
            <p:ph type="title" idx="3"/>
          </p:nvPr>
        </p:nvSpPr>
        <p:spPr/>
        <p:txBody>
          <a:bodyPr>
            <a:normAutofit fontScale="93750"/>
          </a:bodyPr>
          <a:p>
            <a:r>
              <a:rPr altLang="en-US" lang="zh-CN"/>
              <a:t>政策支持与监管措施</a:t>
            </a:r>
            <a:endParaRPr altLang="en-US" lang="zh-CN"/>
          </a:p>
        </p:txBody>
      </p:sp>
      <p:sp>
        <p:nvSpPr>
          <p:cNvPr id="1050426"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8"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30"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2"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34"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6"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38"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40"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42"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行业标准：制定电子娱乐与体育产业融合发展的行业标准，推动产业健康发展。</a:t>
            </a:r>
            <a:endParaRPr altLang="en-US" dirty="0" sz="2400" lang="zh-CN">
              <a:latin typeface="+mn-ea"/>
              <a:ea typeface="+mn-ea"/>
            </a:endParaRPr>
          </a:p>
        </p:txBody>
      </p:sp>
      <p:sp>
        <p:nvSpPr>
          <p:cNvPr id="1050444"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跨界合作：鼓励电子娱乐与体育产业的跨界合作，共同探索新的发展模式和商业模式。</a:t>
            </a:r>
            <a:endParaRPr altLang="en-US" dirty="0" sz="2400" lang="zh-CN">
              <a:latin typeface="+mn-ea"/>
              <a:ea typeface="+mn-ea"/>
            </a:endParaRPr>
          </a:p>
        </p:txBody>
      </p:sp>
      <p:sp>
        <p:nvSpPr>
          <p:cNvPr id="1050446"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政策支持：政府出台相关政策，鼓励电子娱乐与体育产业的融合发展。</a:t>
            </a:r>
            <a:endParaRPr altLang="en-US" dirty="0" sz="2400" lang="zh-CN">
              <a:latin typeface="+mn-ea"/>
              <a:ea typeface="+mn-ea"/>
            </a:endParaRPr>
          </a:p>
        </p:txBody>
      </p:sp>
      <p:sp>
        <p:nvSpPr>
          <p:cNvPr id="1050448"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监管措施：制定相关法规，规范电子娱乐与体育产业的融合发展，确保市场秩序和公平竞争。</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506" name="标题 1"/>
          <p:cNvSpPr>
            <a:spLocks noGrp="1"/>
          </p:cNvSpPr>
          <p:nvPr>
            <p:ph type="title" idx="3"/>
          </p:nvPr>
        </p:nvSpPr>
        <p:spPr/>
        <p:txBody>
          <a:bodyPr>
            <a:normAutofit fontScale="93750"/>
          </a:bodyPr>
          <a:p>
            <a:r>
              <a:rPr altLang="en-US" lang="zh-CN"/>
              <a:t>跨界合作与创新模式</a:t>
            </a:r>
            <a:endParaRPr altLang="en-US" lang="zh-CN"/>
          </a:p>
        </p:txBody>
      </p:sp>
      <p:sp>
        <p:nvSpPr>
          <p:cNvPr id="105050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1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跨界合作：电子娱乐与体育产业通过合作实现资源共享、优势互补，共同开拓市场。</a:t>
            </a:r>
            <a:endParaRPr altLang="en-US" dirty="0" sz="2000" lang="zh-CN" spc="150">
              <a:solidFill>
                <a:schemeClr val="tx1">
                  <a:lumMod val="75000"/>
                  <a:lumOff val="25000"/>
                </a:schemeClr>
              </a:solidFill>
              <a:latin typeface="+mn-ea"/>
              <a:sym typeface="+mn-ea"/>
            </a:endParaRPr>
          </a:p>
        </p:txBody>
      </p:sp>
      <p:sp>
        <p:nvSpPr>
          <p:cNvPr id="105051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1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1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创新模式：在跨界合作中探索新的商业模式和运营模式，推动电子娱乐与体育产业的融合发展。</a:t>
            </a:r>
            <a:endParaRPr altLang="en-US" dirty="0" sz="2000" lang="zh-CN" spc="150">
              <a:solidFill>
                <a:schemeClr val="tx1">
                  <a:lumMod val="75000"/>
                  <a:lumOff val="25000"/>
                </a:schemeClr>
              </a:solidFill>
              <a:latin typeface="+mn-ea"/>
              <a:sym typeface="+mn-ea"/>
            </a:endParaRPr>
          </a:p>
        </p:txBody>
      </p:sp>
      <p:sp>
        <p:nvSpPr>
          <p:cNvPr id="105051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2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2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技术创新：利用先进技术提升电子娱乐与体育产业的互动性和体验感，满足消费者多元化需求。</a:t>
            </a:r>
            <a:endParaRPr altLang="en-US" dirty="0" sz="2000" lang="zh-CN" spc="150">
              <a:solidFill>
                <a:schemeClr val="tx1">
                  <a:lumMod val="75000"/>
                  <a:lumOff val="25000"/>
                </a:schemeClr>
              </a:solidFill>
              <a:latin typeface="+mn-ea"/>
              <a:sym typeface="+mn-ea"/>
            </a:endParaRPr>
          </a:p>
        </p:txBody>
      </p:sp>
      <p:sp>
        <p:nvSpPr>
          <p:cNvPr id="105052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2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2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品牌联合：通过品牌联合推广电子娱乐与体育产业，扩大市场影响力，提高品牌价值。</a:t>
            </a:r>
            <a:endParaRPr altLang="en-US" dirty="0" sz="2000" lang="zh-CN" spc="150">
              <a:solidFill>
                <a:schemeClr val="tx1">
                  <a:lumMod val="75000"/>
                  <a:lumOff val="25000"/>
                </a:schemeClr>
              </a:solidFill>
              <a:latin typeface="+mn-ea"/>
              <a:sym typeface="+mn-ea"/>
            </a:endParaRPr>
          </a:p>
        </p:txBody>
      </p:sp>
      <p:sp>
        <p:nvSpPr>
          <p:cNvPr id="105053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88" name="标题 1"/>
          <p:cNvSpPr>
            <a:spLocks noGrp="1"/>
          </p:cNvSpPr>
          <p:nvPr>
            <p:ph type="title" idx="3"/>
          </p:nvPr>
        </p:nvSpPr>
        <p:spPr/>
        <p:txBody>
          <a:bodyPr>
            <a:normAutofit fontScale="93750"/>
          </a:bodyPr>
          <a:p>
            <a:r>
              <a:rPr altLang="en-US" lang="zh-CN"/>
              <a:t>人才培养与教育普及</a:t>
            </a:r>
            <a:endParaRPr altLang="en-US" lang="zh-CN"/>
          </a:p>
        </p:txBody>
      </p:sp>
      <p:sp>
        <p:nvSpPr>
          <p:cNvPr id="105059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培养专业人才：通过教育和培训，提高电子娱乐与体育产业从业者的专业素养和技术能力。</a:t>
            </a:r>
            <a:endParaRPr altLang="en-US" dirty="0" sz="1200" lang="zh-CN" spc="150">
              <a:solidFill>
                <a:schemeClr val="tx1">
                  <a:lumMod val="65000"/>
                  <a:lumOff val="35000"/>
                </a:schemeClr>
              </a:solidFill>
              <a:latin typeface="+mn-ea"/>
              <a:sym typeface="+mn-ea"/>
            </a:endParaRPr>
          </a:p>
        </p:txBody>
      </p:sp>
      <p:sp>
        <p:nvSpPr>
          <p:cNvPr id="105059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建立合作机制：促进电子娱乐与体育产业的跨界合作，推动产业融合发展。</a:t>
            </a:r>
            <a:endParaRPr altLang="en-US" dirty="0" sz="1200" lang="zh-CN" spc="150">
              <a:solidFill>
                <a:schemeClr val="tx1">
                  <a:lumMod val="65000"/>
                  <a:lumOff val="35000"/>
                </a:schemeClr>
              </a:solidFill>
              <a:latin typeface="+mn-ea"/>
              <a:sym typeface="+mn-ea"/>
            </a:endParaRPr>
          </a:p>
        </p:txBody>
      </p:sp>
      <p:sp>
        <p:nvSpPr>
          <p:cNvPr id="105059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推广普及知识：通过媒体宣传、教育机构等途径，提高公众对电子娱乐与体育产业融合发展的认知度和参与度。</a:t>
            </a:r>
            <a:endParaRPr altLang="en-US" dirty="0" sz="1200" lang="zh-CN" spc="150">
              <a:solidFill>
                <a:schemeClr val="tx1">
                  <a:lumMod val="65000"/>
                  <a:lumOff val="35000"/>
                </a:schemeClr>
              </a:solidFill>
              <a:latin typeface="+mn-ea"/>
              <a:sym typeface="+mn-ea"/>
            </a:endParaRPr>
          </a:p>
        </p:txBody>
      </p:sp>
      <p:sp>
        <p:nvSpPr>
          <p:cNvPr id="105059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完善政策支持：政府出台相关政策，为电子娱乐与体育产业的融合发展提供政策支持和保障。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54" name="标题 1"/>
          <p:cNvSpPr>
            <a:spLocks noGrp="1"/>
          </p:cNvSpPr>
          <p:nvPr>
            <p:ph type="title" idx="3"/>
          </p:nvPr>
        </p:nvSpPr>
        <p:spPr/>
        <p:txBody>
          <a:bodyPr>
            <a:normAutofit fontScale="93750"/>
          </a:bodyPr>
          <a:p>
            <a:r>
              <a:rPr altLang="en-US" lang="zh-CN"/>
              <a:t>品牌推广与市场拓展</a:t>
            </a:r>
            <a:endParaRPr altLang="en-US" lang="zh-CN"/>
          </a:p>
        </p:txBody>
      </p:sp>
      <p:sp>
        <p:nvSpPr>
          <p:cNvPr id="1050656"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58"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660" name="文本框 31"/>
          <p:cNvSpPr txBox="1"/>
          <p:nvPr>
            <p:custDataLst>
              <p:tags r:id="rId3"/>
            </p:custDataLst>
          </p:nvPr>
        </p:nvSpPr>
        <p:spPr>
          <a:xfrm>
            <a:off x="763306" y="2204989"/>
            <a:ext cx="2282857" cy="3405111"/>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电子娱乐与体育产业融合发展策略中，品牌推广是关键，可以通过合作营销、赞助活动等方式提升品牌知名度和影响力。</a:t>
            </a:r>
            <a:endParaRPr altLang="en-US" dirty="0" sz="2000" lang="zh-CN" spc="200">
              <a:solidFill>
                <a:schemeClr val="tx1">
                  <a:lumMod val="85000"/>
                  <a:lumOff val="15000"/>
                </a:schemeClr>
              </a:solidFill>
              <a:latin typeface="+mn-ea"/>
              <a:sym typeface="+mn-ea"/>
            </a:endParaRPr>
          </a:p>
        </p:txBody>
      </p:sp>
      <p:sp>
        <p:nvSpPr>
          <p:cNvPr id="1050662"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64"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66" name="文本框 34"/>
          <p:cNvSpPr txBox="1"/>
          <p:nvPr>
            <p:custDataLst>
              <p:tags r:id="rId6"/>
            </p:custDataLst>
          </p:nvPr>
        </p:nvSpPr>
        <p:spPr>
          <a:xfrm>
            <a:off x="3557953"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电子娱乐与体育产业融合发展策略中，市场拓展是重要环节，可以通过跨界合作、线上线下联动等方式开拓新的市场和用户群体。</a:t>
            </a:r>
            <a:endParaRPr altLang="en-US" dirty="0" sz="2000" lang="zh-CN" spc="200">
              <a:solidFill>
                <a:schemeClr val="tx1">
                  <a:lumMod val="85000"/>
                  <a:lumOff val="15000"/>
                </a:schemeClr>
              </a:solidFill>
              <a:latin typeface="+mn-ea"/>
              <a:sym typeface="+mn-ea"/>
            </a:endParaRPr>
          </a:p>
        </p:txBody>
      </p:sp>
      <p:sp>
        <p:nvSpPr>
          <p:cNvPr id="1050668"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70"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72" name="文本框 5"/>
          <p:cNvSpPr txBox="1"/>
          <p:nvPr>
            <p:custDataLst>
              <p:tags r:id="rId9"/>
            </p:custDataLst>
          </p:nvPr>
        </p:nvSpPr>
        <p:spPr>
          <a:xfrm>
            <a:off x="6349425"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电子娱乐与体育产业融合发展策略中，品牌推广和市场拓展需要相互配合，可以通过整合营销、联合推广等方式实现品牌和市场的共同提升。</a:t>
            </a:r>
            <a:endParaRPr altLang="en-US" dirty="0" sz="2000" lang="zh-CN" spc="200">
              <a:solidFill>
                <a:schemeClr val="tx1">
                  <a:lumMod val="85000"/>
                  <a:lumOff val="15000"/>
                </a:schemeClr>
              </a:solidFill>
              <a:latin typeface="+mn-ea"/>
              <a:sym typeface="+mn-ea"/>
            </a:endParaRPr>
          </a:p>
        </p:txBody>
      </p:sp>
      <p:sp>
        <p:nvSpPr>
          <p:cNvPr id="1050674"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76"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78" name="文本框 10"/>
          <p:cNvSpPr txBox="1"/>
          <p:nvPr>
            <p:custDataLst>
              <p:tags r:id="rId12"/>
            </p:custDataLst>
          </p:nvPr>
        </p:nvSpPr>
        <p:spPr>
          <a:xfrm>
            <a:off x="9141531"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电子娱乐与体育产业融合发展策略中，需要注重品牌形象和用户体验，通过提供优质的产品和服务，提升用户忠诚度和口碑传播。</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36"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738"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2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6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0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03.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2024-01-06T07:20:32Z</dcterms:created>
  <dcterms:modified xsi:type="dcterms:W3CDTF">2024-01-06T07:20:32Z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5ecd0a176f32426d92666ae046768f68_21</vt:lpwstr>
  </property>
</Properties>
</file>