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08" r:id="rId1"/>
    <p:sldMasterId id="2147484945" r:id="rId2"/>
  </p:sldMasterIdLst>
  <p:notesMasterIdLst>
    <p:notesMasterId r:id="rId3"/>
  </p:notesMasterIdLst>
  <p:sldIdLst>
    <p:sldId id="824" r:id="rId4"/>
    <p:sldId id="827" r:id="rId5"/>
    <p:sldId id="830" r:id="rId6"/>
    <p:sldId id="833" r:id="rId7"/>
    <p:sldId id="836" r:id="rId8"/>
    <p:sldId id="839" r:id="rId9"/>
    <p:sldId id="842" r:id="rId10"/>
    <p:sldId id="845" r:id="rId11"/>
    <p:sldId id="848" r:id="rId12"/>
    <p:sldId id="851" r:id="rId13"/>
    <p:sldId id="854" r:id="rId14"/>
    <p:sldId id="857" r:id="rId15"/>
    <p:sldId id="860" r:id="rId16"/>
    <p:sldId id="863" r:id="rId17"/>
    <p:sldId id="866" r:id="rId18"/>
    <p:sldId id="869" r:id="rId19"/>
    <p:sldId id="872" r:id="rId20"/>
    <p:sldId id="875" r:id="rId21"/>
    <p:sldId id="878" r:id="rId22"/>
    <p:sldId id="881" r:id="rId23"/>
    <p:sldId id="884" r:id="rId24"/>
    <p:sldId id="887" r:id="rId25"/>
    <p:sldId id="890" r:id="rId26"/>
    <p:sldId id="893" r:id="rId27"/>
    <p:sldId id="896" r:id="rId28"/>
    <p:sldId id="899" r:id="rId29"/>
    <p:sldId id="902" r:id="rId30"/>
    <p:sldId id="905" r:id="rId31"/>
    <p:sldId id="90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09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tags" Target="../tags/tag347.xml"/><Relationship Id="rId22" Type="http://schemas.openxmlformats.org/officeDocument/2006/relationships/tags" Target="../tags/tag348.xml"/><Relationship Id="rId23" Type="http://schemas.openxmlformats.org/officeDocument/2006/relationships/tags" Target="../tags/tag349.xml"/><Relationship Id="rId24" Type="http://schemas.openxmlformats.org/officeDocument/2006/relationships/tags" Target="../tags/tag350.xml"/><Relationship Id="rId25" Type="http://schemas.openxmlformats.org/officeDocument/2006/relationships/tags" Target="../tags/tag351.xml"/><Relationship Id="rId26" Type="http://schemas.openxmlformats.org/officeDocument/2006/relationships/tags" Target="../tags/tag352.xml"/><Relationship Id="rId27" Type="http://schemas.openxmlformats.org/officeDocument/2006/relationships/tags" Target="../tags/tag353.xml"/><Relationship Id="rId28" Type="http://schemas.openxmlformats.org/officeDocument/2006/relationships/tags" Target="../tags/tag354.xml"/><Relationship Id="rId29" Type="http://schemas.openxmlformats.org/officeDocument/2006/relationships/tags" Target="../tags/tag35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2024年小学教育中的跨学科教学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跨学科教学的定义和重要性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定义跨学科教学</a:t>
            </a:r>
            <a:endParaRPr altLang="en-US" lang="zh-CN"/>
          </a:p>
        </p:txBody>
      </p:sp>
      <p:sp>
        <p:nvSpPr>
          <p:cNvPr id="104885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6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跨学科教学能够帮助学生更好地理解和应用不同学科的知识，促进知识的融合和迁移。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跨学科教学是一种教学方法，它涉及两个或多个学科的知识和技能，旨在提高学生的综合素质和创新能力。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跨学科教学能够培养学生的问题解决能力和批判性思维，提高学生的思维品质和综合素质。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跨学科教学能够促进教师之间的合作和交流，推动学科之间的交叉和融合，促进教育教学的创新和发展。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2024年小学教育中的跨学科教学的重要性</a:t>
            </a:r>
            <a:endParaRPr altLang="en-US" lang="zh-CN"/>
          </a:p>
        </p:txBody>
      </p:sp>
      <p:sp>
        <p:nvSpPr>
          <p:cNvPr id="10489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培养综合素质：跨学科教学能够培养学生的综合素质，提高学生的创新能力。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促进学科融合：跨学科教学能够促进不同学科之间的融合，加深学生对知识的理解。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提高教学效果：跨学科教学能够提高教学效果，激发学生的学习兴趣和动力。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增强实践能力：跨学科教学能够增强学生的实践能力，帮助学生更好地适应社会发展的需求。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跨学科教学的发展历程</a:t>
            </a:r>
            <a:endParaRPr altLang="en-US" dirty="0" lang="zh-CN"/>
          </a:p>
        </p:txBody>
      </p:sp>
      <p:sp>
        <p:nvSpPr>
          <p:cNvPr id="1048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跨学科教学的起源</a:t>
            </a:r>
            <a:endParaRPr altLang="en-US" lang="zh-CN"/>
          </a:p>
        </p:txBody>
      </p:sp>
      <p:sp>
        <p:nvSpPr>
          <p:cNvPr id="104900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21世纪初：跨学科教学成为小学教育的重要趋势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当前：跨学科教学在国内外小学教育中得到广泛应用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20世纪中叶：跨学科教学理念开始萌芽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20世纪末：教育改革推动跨学科教学的发展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跨学科教学的发展阶段</a:t>
            </a:r>
            <a:endParaRPr altLang="en-US" lang="zh-CN"/>
          </a:p>
        </p:txBody>
      </p:sp>
      <p:sp>
        <p:nvSpPr>
          <p:cNvPr id="10490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起步阶段：20世纪初，跨学科教学开始萌芽，主要在中小学教育中尝试开展。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发展阶段：20世纪中期，随着教育改革的推进，跨学科教学逐渐得到重视，开始在各级教育中广泛应用。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成熟阶段：20世纪末至今，跨学科教学在教学理论、课程设计、教学方法等方面逐渐成熟，成为教育领域的重要发展方向。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未来趋势：随着科技的发展和社会的进步，跨学科教学将更加注重实际应用和创新，不断拓展新的领域和形式。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2024年小学教育中跨学科教学的发展现状</a:t>
            </a:r>
            <a:endParaRPr altLang="en-US" lang="zh-CN"/>
          </a:p>
        </p:txBody>
      </p:sp>
      <p:sp>
        <p:nvSpPr>
          <p:cNvPr id="104912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跨学科教学成为小学教育的重要趋势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2024年小学教育中的跨学科教学得到了广泛的应用和推广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跨学科教学的发展促进了小学教育的创新和改革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跨学科教学的实施面临一些挑战和问题，需要进一步探讨和解决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跨学科教学的实施方式</a:t>
            </a:r>
            <a:endParaRPr altLang="en-US" dirty="0" lang="zh-CN"/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学科融合的途径</a:t>
            </a:r>
            <a:endParaRPr altLang="en-US" lang="zh-CN"/>
          </a:p>
        </p:txBody>
      </p:sp>
      <p:sp>
        <p:nvSpPr>
          <p:cNvPr id="1049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课程整合：将不同学科的知识进行有机整合，形成新的课程体系。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主题式教学：以某个主题为核心，引导学生从不同学科角度进行分析和探究。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项目式学习：学生通过实际项目，综合运用多学科知识来解决实际问题。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学科交叉：鼓励教师在教学中注重学科之间的交叉融合，开拓学生的视野。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课程整合的方法</a:t>
            </a:r>
            <a:endParaRPr altLang="en-US" lang="zh-CN"/>
          </a:p>
        </p:txBody>
      </p:sp>
      <p:sp>
        <p:nvSpPr>
          <p:cNvPr id="104924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内容整合：根据教育目标，将不同学科的内容进行整合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主题整合：以主题为核心，将不同学科的知识进行整合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学科融合：将不同学科的知识、技能和方法进行融合，形成新的学科领域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跨学科课程：开发跨学科课程，将不同学科的知识、技能和方法整合在一起，形成完整的课程体系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跨学科教学的具体案例</a:t>
            </a:r>
            <a:endParaRPr altLang="en-US" lang="zh-CN"/>
          </a:p>
        </p:txBody>
      </p:sp>
      <p:sp>
        <p:nvSpPr>
          <p:cNvPr id="104929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数学与科学融合：探究生活中的数学问题，如物理现象中的数学原理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语文与美术结合：通过绘画表达对文学作品的理解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英语与音乐整合：学习英文歌曲，提高语言应用能力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体育与地理联合：通过户外活动了解地理知识，如定向越野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跨学科教学的实施效果</a:t>
            </a:r>
            <a:endParaRPr altLang="en-US" lang="zh-CN"/>
          </a:p>
        </p:txBody>
      </p:sp>
      <p:sp>
        <p:nvSpPr>
          <p:cNvPr id="104934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促进学科之间的融合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提升学生的学习兴趣和动力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跨学科教学的挑战与对策</a:t>
            </a:r>
            <a:endParaRPr altLang="en-US" dirty="0" lang="zh-CN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教学中存在的挑战</a:t>
            </a:r>
            <a:endParaRPr altLang="en-US" lang="zh-CN"/>
          </a:p>
        </p:txBody>
      </p:sp>
      <p:sp>
        <p:nvSpPr>
          <p:cNvPr id="1049442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缺乏有效的评估机制和标准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2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学生学科思维定势难以打破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教师跨学科教学能力不足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4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学科知识整合难度大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教师专业发展的需求</a:t>
            </a:r>
            <a:endParaRPr altLang="en-US" lang="zh-CN"/>
          </a:p>
        </p:txBody>
      </p:sp>
      <p:sp>
        <p:nvSpPr>
          <p:cNvPr id="10495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掌握跨学科教学的理念和方法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具备跨学科教学的课程设计能力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提升自身综合素质，以适应跨学科教学的需要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积极参与专业培训和交流，提升教学水平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5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建立跨学科教学团队，加强教师之间的合作与交流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创新教学方式方法，激发学生的学习兴趣和主动性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完善教学资源，提供丰富的教学素材和工具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制定跨学科教学计划，明确教学目标和内容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4963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未来教育将更加注重数字化技术的应用，如人工智能、大数据等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跨学科教学将更加注重培养学生的综合素质和创新能力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未来教育将更加注重实践性和应用性，以提高学生的实际操作能力和解决问题的能力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未来教育将更加注重个性化教育，以适应不同学生的个性化需求和特点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跨学科教学的评价与反思</a:t>
            </a:r>
            <a:endParaRPr altLang="en-US" dirty="0" lang="zh-CN"/>
          </a:p>
        </p:txBody>
      </p:sp>
      <p:sp>
        <p:nvSpPr>
          <p:cNvPr id="10496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评价标准与体系</a:t>
            </a:r>
            <a:endParaRPr altLang="en-US" lang="zh-CN"/>
          </a:p>
        </p:txBody>
      </p:sp>
      <p:sp>
        <p:nvSpPr>
          <p:cNvPr id="104971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评价标准：是否符合教学目标、是否符合学生需求、是否促进跨学科知识整合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评价结果：及时反馈、调整教学策略、促进教师专业发展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评价方式：观察、测试、作品评定、口头表达等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评价体系：形成性评价、总结性评价、自我评价与同伴评价相结合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学生综合素质的评价</a:t>
            </a:r>
            <a:endParaRPr altLang="en-US" lang="zh-CN"/>
          </a:p>
        </p:txBody>
      </p:sp>
      <p:sp>
        <p:nvSpPr>
          <p:cNvPr id="104979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评价主体：教师、学生、家长等多方参与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评价标准：知识、能力、情感态度等多方面进行评价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评价方式：过程性评价与终结性评价相结合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评价目的：促进学生全面发展，提高综合素质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教师教学效果的评价</a:t>
            </a:r>
            <a:endParaRPr altLang="en-US" lang="zh-CN"/>
          </a:p>
        </p:txBody>
      </p:sp>
      <p:sp>
        <p:nvSpPr>
          <p:cNvPr id="10498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教学目标是否达成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学生参与度是否高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教学方法是否有效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评价方式是否多元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反思与总结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跨学科教学与传统教学的优劣比较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跨学科教学在实施过程中的挑战与困难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评价跨学科教学效果的方法与标准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未来小学教育中跨学科教学的改进方向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跨学科教学的未来展望</a:t>
            </a:r>
            <a:endParaRPr altLang="en-US" dirty="0" lang="zh-CN"/>
          </a:p>
        </p:txBody>
      </p:sp>
      <p:sp>
        <p:nvSpPr>
          <p:cNvPr id="1049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技术发展对跨学科教学的影响</a:t>
            </a:r>
            <a:endParaRPr altLang="en-US" lang="zh-CN"/>
          </a:p>
        </p:txBody>
      </p:sp>
      <p:sp>
        <p:nvSpPr>
          <p:cNvPr id="105001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人工智能在跨学科教学中的应用，提高教学质量和个性化教学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数据分析技术对跨学科教学的支持，实现教学效果的精准评估和优化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虚拟现实技术为跨学科教学提供沉浸式学习体验，增强学生理解和记忆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在线学习平台的普及，促进跨学科教学资源共享和合作学习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未来教育改革的方向与跨学科教学的关系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强调跨学科知识整合，培养学生综合素质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注重创新能力和批判性思维的培养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促进教师专业发展，提升跨学科教学能力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建立多元化评价体系，全面评价学生能力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未来小学教育中跨学科教学的趋势和展望</a:t>
            </a:r>
            <a:endParaRPr altLang="en-US" lang="zh-CN"/>
          </a:p>
        </p:txBody>
      </p:sp>
      <p:sp>
        <p:nvSpPr>
          <p:cNvPr id="10501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融合多学科知识，培养综合素质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创新教学方式，提高学生学习兴趣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加强教师培训，提升教师跨学科教学能力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建立跨学科评价体系，全面评价学生能力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0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2024-01-03T14:50:38Z</dcterms:created>
  <dcterms:modified xsi:type="dcterms:W3CDTF">2024-01-03T14:50:38Z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e9c3dbe559444518a03fbbfc67867f91_21</vt:lpwstr>
  </property>
</Properties>
</file>