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327" r:id="rId1"/>
    <p:sldMasterId id="2147496364" r:id="rId2"/>
  </p:sldMasterIdLst>
  <p:notesMasterIdLst>
    <p:notesMasterId r:id="rId3"/>
  </p:notesMasterIdLst>
  <p:sldIdLst>
    <p:sldId id="6221" r:id="rId4"/>
    <p:sldId id="6226" r:id="rId5"/>
    <p:sldId id="6230" r:id="rId6"/>
    <p:sldId id="6233" r:id="rId7"/>
    <p:sldId id="6239" r:id="rId9"/>
    <p:sldId id="6242" r:id="rId10"/>
    <p:sldId id="6245" r:id="rId11"/>
    <p:sldId id="6248" r:id="rId12"/>
    <p:sldId id="6254" r:id="rId14"/>
    <p:sldId id="6257" r:id="rId15"/>
    <p:sldId id="6260" r:id="rId16"/>
    <p:sldId id="6263" r:id="rId17"/>
    <p:sldId id="6266" r:id="rId18"/>
    <p:sldId id="6272" r:id="rId20"/>
    <p:sldId id="6275" r:id="rId21"/>
    <p:sldId id="6278" r:id="rId22"/>
    <p:sldId id="6281" r:id="rId23"/>
    <p:sldId id="6284" r:id="rId24"/>
    <p:sldId id="6290" r:id="rId26"/>
    <p:sldId id="6293" r:id="rId27"/>
    <p:sldId id="6296" r:id="rId28"/>
    <p:sldId id="6299" r:id="rId29"/>
    <p:sldId id="6302" r:id="rId30"/>
    <p:sldId id="6308" r:id="rId32"/>
    <p:sldId id="6311" r:id="rId33"/>
    <p:sldId id="6314" r:id="rId34"/>
    <p:sldId id="6317" r:id="rId35"/>
    <p:sldId id="6323" r:id="rId37"/>
    <p:sldId id="6326" r:id="rId38"/>
    <p:sldId id="6329" r:id="rId39"/>
    <p:sldId id="6333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328" r:id="rId1"/>
    <p:sldLayoutId id="2147496329" r:id="rId2"/>
    <p:sldLayoutId id="2147496330" r:id="rId3"/>
    <p:sldLayoutId id="2147496331" r:id="rId4"/>
    <p:sldLayoutId id="2147496332" r:id="rId5"/>
    <p:sldLayoutId id="2147496333" r:id="rId6"/>
    <p:sldLayoutId id="2147496334" r:id="rId7"/>
    <p:sldLayoutId id="2147496335" r:id="rId8"/>
    <p:sldLayoutId id="2147496336" r:id="rId9"/>
    <p:sldLayoutId id="2147496337" r:id="rId10"/>
    <p:sldLayoutId id="21474963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365" r:id="rId1"/>
    <p:sldLayoutId id="2147496366" r:id="rId2"/>
    <p:sldLayoutId id="2147496367" r:id="rId3"/>
    <p:sldLayoutId id="2147496368" r:id="rId4"/>
    <p:sldLayoutId id="2147496369" r:id="rId5"/>
    <p:sldLayoutId id="2147496370" r:id="rId6"/>
    <p:sldLayoutId id="2147496371" r:id="rId7"/>
    <p:sldLayoutId id="2147496372" r:id="rId8"/>
    <p:sldLayoutId id="2147496373" r:id="rId9"/>
    <p:sldLayoutId id="2147496374" r:id="rId10"/>
    <p:sldLayoutId id="21474963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tags" Target="../tags/tag113.xml"/><Relationship Id="rId22" Type="http://schemas.openxmlformats.org/officeDocument/2006/relationships/tags" Target="../tags/tag114.xml"/><Relationship Id="rId23" Type="http://schemas.openxmlformats.org/officeDocument/2006/relationships/tags" Target="../tags/tag115.xml"/><Relationship Id="rId24" Type="http://schemas.openxmlformats.org/officeDocument/2006/relationships/tags" Target="../tags/tag116.xml"/><Relationship Id="rId25" Type="http://schemas.openxmlformats.org/officeDocument/2006/relationships/tags" Target="../tags/tag117.xml"/><Relationship Id="rId2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tags" Target="../tags/tag169.xml"/><Relationship Id="rId22" Type="http://schemas.openxmlformats.org/officeDocument/2006/relationships/tags" Target="../tags/tag170.xml"/><Relationship Id="rId23" Type="http://schemas.openxmlformats.org/officeDocument/2006/relationships/tags" Target="../tags/tag171.xml"/><Relationship Id="rId24" Type="http://schemas.openxmlformats.org/officeDocument/2006/relationships/tags" Target="../tags/tag172.xml"/><Relationship Id="rId25" Type="http://schemas.openxmlformats.org/officeDocument/2006/relationships/tags" Target="../tags/tag173.xml"/><Relationship Id="rId26" Type="http://schemas.openxmlformats.org/officeDocument/2006/relationships/tags" Target="../tags/tag174.xml"/><Relationship Id="rId27" Type="http://schemas.openxmlformats.org/officeDocument/2006/relationships/tags" Target="../tags/tag175.xml"/><Relationship Id="rId28" Type="http://schemas.openxmlformats.org/officeDocument/2006/relationships/tags" Target="../tags/tag176.xml"/><Relationship Id="rId29" Type="http://schemas.openxmlformats.org/officeDocument/2006/relationships/tags" Target="../tags/tag177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tags" Target="../tags/tag346.xml"/><Relationship Id="rId22" Type="http://schemas.openxmlformats.org/officeDocument/2006/relationships/tags" Target="../tags/tag347.xml"/><Relationship Id="rId23" Type="http://schemas.openxmlformats.org/officeDocument/2006/relationships/tags" Target="../tags/tag348.xml"/><Relationship Id="rId24" Type="http://schemas.openxmlformats.org/officeDocument/2006/relationships/tags" Target="../tags/tag349.xml"/><Relationship Id="rId25" Type="http://schemas.openxmlformats.org/officeDocument/2006/relationships/tags" Target="../tags/tag350.xml"/><Relationship Id="rId26" Type="http://schemas.openxmlformats.org/officeDocument/2006/relationships/tags" Target="../tags/tag351.xml"/><Relationship Id="rId27" Type="http://schemas.openxmlformats.org/officeDocument/2006/relationships/tags" Target="../tags/tag352.xml"/><Relationship Id="rId28" Type="http://schemas.openxmlformats.org/officeDocument/2006/relationships/tags" Target="../tags/tag353.xml"/><Relationship Id="rId29" Type="http://schemas.openxmlformats.org/officeDocument/2006/relationships/tags" Target="../tags/tag354.xml"/><Relationship Id="rId30" Type="http://schemas.openxmlformats.org/officeDocument/2006/relationships/tags" Target="../tags/tag355.xml"/><Relationship Id="rId31" Type="http://schemas.openxmlformats.org/officeDocument/2006/relationships/tags" Target="../tags/tag356.xml"/><Relationship Id="rId32" Type="http://schemas.openxmlformats.org/officeDocument/2006/relationships/tags" Target="../tags/tag357.xml"/><Relationship Id="rId33" Type="http://schemas.openxmlformats.org/officeDocument/2006/relationships/tags" Target="../tags/tag358.xml"/><Relationship Id="rId34" Type="http://schemas.openxmlformats.org/officeDocument/2006/relationships/tags" Target="../tags/tag359.xml"/><Relationship Id="rId35" Type="http://schemas.openxmlformats.org/officeDocument/2006/relationships/tags" Target="../tags/tag360.xml"/><Relationship Id="rId36" Type="http://schemas.openxmlformats.org/officeDocument/2006/relationships/tags" Target="../tags/tag361.xml"/><Relationship Id="rId37" Type="http://schemas.openxmlformats.org/officeDocument/2006/relationships/tags" Target="../tags/tag362.xml"/><Relationship Id="rId38" Type="http://schemas.openxmlformats.org/officeDocument/2006/relationships/tags" Target="../tags/tag363.xml"/><Relationship Id="rId39" Type="http://schemas.openxmlformats.org/officeDocument/2006/relationships/tags" Target="../tags/tag364.xml"/><Relationship Id="rId40" Type="http://schemas.openxmlformats.org/officeDocument/2006/relationships/tags" Target="../tags/tag365.xml"/><Relationship Id="rId4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建立竞争优势的供应链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建立高效供应链的策略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供应链风险管理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供应链持续改进和创新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建立竞争优势的供应链案例分析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供应链管理的重要性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供应链管理的重要性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供应链管理对企业竞争力的影响</a:t>
            </a:r>
            <a:endParaRPr altLang="en-US" lang="zh-CN"/>
          </a:p>
        </p:txBody>
      </p:sp>
      <p:sp>
        <p:nvSpPr>
          <p:cNvPr id="1048934" name="任意多边形 10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838200" y="1488865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36" name="任意多边形 20"/>
          <p:cNvSpPr/>
          <p:nvPr>
            <p:custDataLst>
              <p:tags r:id="rId2"/>
            </p:custDataLst>
          </p:nvPr>
        </p:nvSpPr>
        <p:spPr>
          <a:xfrm>
            <a:off x="917965" y="1550972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14442" y="1740338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8" name="正文"/>
          <p:cNvSpPr txBox="1"/>
          <p:nvPr>
            <p:custDataLst>
              <p:tags r:id="rId4"/>
            </p:custDataLst>
          </p:nvPr>
        </p:nvSpPr>
        <p:spPr>
          <a:xfrm>
            <a:off x="2331208" y="1561324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降低成本：通过优化供应链管理，降低采购、生产、运输等环节的成本，提高企业盈利能力。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40" name="矩形 2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776" y="1557670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42" name="任意多边形 27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38200" y="2435086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44" name="任意多边形 28"/>
          <p:cNvSpPr/>
          <p:nvPr>
            <p:custDataLst>
              <p:tags r:id="rId7"/>
            </p:custDataLst>
          </p:nvPr>
        </p:nvSpPr>
        <p:spPr>
          <a:xfrm>
            <a:off x="917965" y="2497194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29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14442" y="2686560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6" name="正文"/>
          <p:cNvSpPr txBox="1"/>
          <p:nvPr>
            <p:custDataLst>
              <p:tags r:id="rId9"/>
            </p:custDataLst>
          </p:nvPr>
        </p:nvSpPr>
        <p:spPr>
          <a:xfrm>
            <a:off x="2331208" y="2507545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提高产品质量：通过与供应商建立紧密合作关系，确保原材料和零部件的质量，从而提高产品质量。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48" name="矩形 3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776" y="2503891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50" name="任意多边形 33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38200" y="3381308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52" name="任意多边形 34"/>
          <p:cNvSpPr/>
          <p:nvPr>
            <p:custDataLst>
              <p:tags r:id="rId12"/>
            </p:custDataLst>
          </p:nvPr>
        </p:nvSpPr>
        <p:spPr>
          <a:xfrm>
            <a:off x="917965" y="3443415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14442" y="3632781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4" name="正文"/>
          <p:cNvSpPr txBox="1"/>
          <p:nvPr>
            <p:custDataLst>
              <p:tags r:id="rId14"/>
            </p:custDataLst>
          </p:nvPr>
        </p:nvSpPr>
        <p:spPr>
          <a:xfrm>
            <a:off x="2331208" y="3453766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增强市场响应能力：快速响应市场需求变化，调整生产计划和库存管理，提高市场占有率。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56" name="矩形 3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776" y="3450113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58" name="任意多边形 6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838200" y="4327529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60" name="任意多边形 64"/>
          <p:cNvSpPr/>
          <p:nvPr>
            <p:custDataLst>
              <p:tags r:id="rId17"/>
            </p:custDataLst>
          </p:nvPr>
        </p:nvSpPr>
        <p:spPr>
          <a:xfrm>
            <a:off x="917965" y="4389636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65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14442" y="4579002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2" name="正文"/>
          <p:cNvSpPr txBox="1"/>
          <p:nvPr>
            <p:custDataLst>
              <p:tags r:id="rId19"/>
            </p:custDataLst>
          </p:nvPr>
        </p:nvSpPr>
        <p:spPr>
          <a:xfrm>
            <a:off x="2331208" y="4399987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提升客户满意度：通过优化物流配送和售后服务，提高客户满意度，增强企业品牌形象。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64" name="矩形 6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776" y="4396334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66" name="任意多边形 69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838200" y="5273750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68" name="任意多边形 70"/>
          <p:cNvSpPr/>
          <p:nvPr>
            <p:custDataLst>
              <p:tags r:id="rId22"/>
            </p:custDataLst>
          </p:nvPr>
        </p:nvSpPr>
        <p:spPr>
          <a:xfrm>
            <a:off x="917965" y="5335858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1" name="直接连接符 71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2114442" y="5525224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70" name="正文"/>
          <p:cNvSpPr txBox="1"/>
          <p:nvPr>
            <p:custDataLst>
              <p:tags r:id="rId24"/>
            </p:custDataLst>
          </p:nvPr>
        </p:nvSpPr>
        <p:spPr>
          <a:xfrm>
            <a:off x="2331208" y="5346209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促进创新：与供应商和合作伙伴共同研发新产品和技术，推动企业创新发展，提高企业竞争力。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72" name="矩形 73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1137776" y="5342555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供应链管理对成本和效率的影响</a:t>
            </a:r>
            <a:endParaRPr altLang="en-US" lang="zh-CN"/>
          </a:p>
        </p:txBody>
      </p:sp>
      <p:sp>
        <p:nvSpPr>
          <p:cNvPr id="10490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降低采购成本：通过集中采购、批量采购等方式，降低原材料、零部件的采购成本。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优化库存管理：通过实时监控库存、预测需求等方式，减少库存积压和浪费。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提高物流效率：通过优化运输、仓储等环节，提高物流速度和准确性。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增强供应链透明度：通过实时共享信息、协同作业等方式，提高供应链的透明度和可预测性。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供应链管理对市场响应速度的影响</a:t>
            </a:r>
            <a:endParaRPr altLang="en-US" lang="zh-CN"/>
          </a:p>
        </p:txBody>
      </p:sp>
      <p:sp>
        <p:nvSpPr>
          <p:cNvPr id="10490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供应链管理能够提高市场响应速度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供应链管理能够降低库存成本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供应链管理能够提高产品质量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供应链管理能够提高客户满意度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建立高效供应链的策略</a:t>
            </a:r>
            <a:endParaRPr altLang="en-US" dirty="0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优化供应商选择和管理</a:t>
            </a:r>
            <a:endParaRPr altLang="en-US" lang="zh-CN"/>
          </a:p>
        </p:txBody>
      </p:sp>
      <p:sp>
        <p:nvSpPr>
          <p:cNvPr id="10491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供应商选择：评估供应商的信誉、产品质量、价格和服务，选择具有竞争力的供应商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供应商管理：建立长期稳定的合作关系，通过定期评估和改进，提高供应商的效率和绩效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供应商合作：加强与供应商的沟通和协作，共同解决供应链中的问题，提高整体竞争力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供应商多元化：避免单一供应商的风险，与多个供应商建立合作关系，确保供应链的稳定性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强化物流和运输管理</a:t>
            </a:r>
            <a:endParaRPr altLang="en-US" lang="zh-CN"/>
          </a:p>
        </p:txBody>
      </p:sp>
      <p:sp>
        <p:nvSpPr>
          <p:cNvPr id="10492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优化运输网络：合理规划运输路线，减少运输时间和成本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降低库存成本：通过精确的需求预测和库存管理，减少库存积压和浪费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强化物流管理：建立完善的物流管理体系，确保货物及时、准确地到达目的地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提高运输效率：采用先进的运输工具和技术，提高运输速度和准确性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提升库存管理和计划能力</a:t>
            </a:r>
            <a:endParaRPr altLang="en-US" lang="zh-CN"/>
          </a:p>
        </p:txBody>
      </p:sp>
      <p:sp>
        <p:nvSpPr>
          <p:cNvPr id="10493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库存管理：实时监控库存水平，避免缺货或积压库存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计划能力：制定合理的生产计划和采购计划，确保供应链的稳定性和灵活性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协同合作：与供应商、制造商和分销商建立紧密的合作关系，实现信息共享和协同计划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数据分析：运用数据分析工具，对供应链数据进行挖掘和分析，为决策提供支持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建立信息共享和协同机制</a:t>
            </a:r>
            <a:endParaRPr altLang="en-US" lang="zh-CN"/>
          </a:p>
        </p:txBody>
      </p:sp>
      <p:sp>
        <p:nvSpPr>
          <p:cNvPr id="10493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协同机制：建立供应链各环节之间的协同机制，促进合作与协调，降低成本和风险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信息共享：实现供应链各环节信息的实时传递和共享，提高决策效率和准确性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信息技术支持：利用先进的信息技术，如物联网、大数据、人工智能等，提高信息共享和协同的效率和准确性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建立信任：建立供应链各环节之间的信任关系，促进合作与协调，降低交易成本和风险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供应链风险管理</a:t>
            </a:r>
            <a:endParaRPr altLang="en-US" dirty="0" lang="zh-CN"/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供应商风险识别和评估</a:t>
            </a:r>
            <a:endParaRPr altLang="en-US" lang="zh-CN"/>
          </a:p>
        </p:txBody>
      </p:sp>
      <p:sp>
        <p:nvSpPr>
          <p:cNvPr id="10494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供应商监控：定期对供应商进行评估和监控，确保供应商符合要求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供应商风险管理：制定供应商风险应对策略，降低潜在风险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供应商选择：评估供应商的信誉、产品质量、交货期等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供应商合作：建立长期稳定的合作关系，降低供应商风险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运输风险识别和评估</a:t>
            </a:r>
            <a:endParaRPr altLang="en-US" lang="zh-CN"/>
          </a:p>
        </p:txBody>
      </p:sp>
      <p:sp>
        <p:nvSpPr>
          <p:cNvPr id="10495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运输方式选择：分析不同运输方式的潜在风险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运输路线规划：优化运输路线以降低风险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运输保险：了解并选择合适的保险以应对运输风险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风险评估工具：使用专业的风险评估工具对运输风险进行量化评估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库存风险识别和评估</a:t>
            </a:r>
            <a:endParaRPr altLang="en-US" lang="zh-CN"/>
          </a:p>
        </p:txBody>
      </p:sp>
      <p:sp>
        <p:nvSpPr>
          <p:cNvPr id="10495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库存风险类型：缺货、积压、过期等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风险识别方法：历史数据分析、市场调研、供应商评估等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风险评估指标：库存周转率、库存成本、库存损耗率等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风险应对措施：合理规划库存、加强供应商管理、优化物流配送等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建立风险应对机制</a:t>
            </a:r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识别和评估风险：对供应链中可能出现的风险进行识别和评估，确定风险的大小和影响范围。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制定风险管理计划：根据风险评估结果，制定相应的风险管理计划，包括风险预防、风险应对和风险监控等方面的措施。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建立应急预案：针对可能出现的突发事件或危机，建立应急预案，确保在紧急情况下能够迅速响应并采取有效措施。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定期检查和更新：定期对供应链风险管理计划进行检查和更新，确保其与实际情况相符，并及时调整风险管理策略。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供应链持续改进和创新</a:t>
            </a:r>
            <a:endParaRPr altLang="en-US" dirty="0" lang="zh-CN"/>
          </a:p>
        </p:txBody>
      </p:sp>
      <p:sp>
        <p:nvSpPr>
          <p:cNvPr id="10496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持续改进供应链流程和管理</a:t>
            </a:r>
            <a:endParaRPr altLang="en-US" lang="zh-CN"/>
          </a:p>
        </p:txBody>
      </p:sp>
      <p:sp>
        <p:nvSpPr>
          <p:cNvPr id="10497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优化供应链中的运输和物流环节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识别并消除供应链中的瓶颈和浪费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采用先进的供应链管理技术和工具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建立供应链持续改进和创新的文化和机制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推动供应链技术创新和应用</a:t>
            </a:r>
            <a:endParaRPr altLang="en-US" lang="zh-CN"/>
          </a:p>
        </p:txBody>
      </p:sp>
      <p:sp>
        <p:nvSpPr>
          <p:cNvPr id="10498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供应链技术创新的必要性：提高效率、降低成本、增强竞争力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供应链技术创新的应用：自动化、智能化、数字化等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供应链技术创新的风险和挑战：技术成熟度、投资成本、人才储备等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供应链技术创新的未来趋势：人工智能、大数据、物联网等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建立供应链创新机制和文化</a:t>
            </a:r>
            <a:endParaRPr altLang="en-US" lang="zh-CN"/>
          </a:p>
        </p:txBody>
      </p:sp>
      <p:sp>
        <p:nvSpPr>
          <p:cNvPr id="10498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文化培养：倡导开放、包容、协作的企业文化，鼓励员工勇于尝试、接受失败，持续改进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创新机制：建立跨部门、跨领域的创新团队，鼓励员工提出改进意见，实施创新项目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激励机制：设立创新奖励制度，对创新成果给予认可和奖励，激发员工创新热情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学习与分享：组织内部培训、研讨会等活动，促进员工之间的交流与学习，分享创新经验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提升供应链人才素质和能力</a:t>
            </a:r>
            <a:endParaRPr altLang="en-US" lang="zh-CN"/>
          </a:p>
        </p:txBody>
      </p:sp>
      <p:sp>
        <p:nvSpPr>
          <p:cNvPr id="10499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激励供应链管理人才：通过激励机制和奖励措施，鼓励供应链管理人才不断学习和进步，提高其综合素质和能力水平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加强供应链管理人才交流：促进供应链管理人才之间的交流和合作，分享经验和知识，共同推动供应链管理的创新和发展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培养供应链管理人才：加强供应链管理专业人才的培训和教育，提高其专业素养和技能水平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建立供应链管理团队：组建具备供应链管理专业知识和实践经验的团队，共同推动供应链的持续改进和创新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建立竞争优势的供应链案例分析</a:t>
            </a:r>
            <a:endParaRPr altLang="en-US" dirty="0" lang="zh-CN"/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成功案例介绍和分析</a:t>
            </a:r>
            <a:endParaRPr altLang="en-US" lang="zh-CN"/>
          </a:p>
        </p:txBody>
      </p:sp>
      <p:sp>
        <p:nvSpPr>
          <p:cNvPr id="10500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亚马逊的供应链管理：通过大数据和智能化技术优化库存和配送，提高客户满意度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京东的供应链管理：通过自建物流体系和智能化技术，实现快速配送和精准预测，提高客户体验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小米的供应链管理：通过与供应商建立扁平化合作关系，实现成本控制和快速响应，提高竞争力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华为的供应链管理：通过与供应商建立紧密合作关系，实现快速响应和高效运作，降低成本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失败案例介绍和分析</a:t>
            </a:r>
            <a:endParaRPr altLang="en-US" lang="zh-CN"/>
          </a:p>
        </p:txBody>
      </p:sp>
      <p:sp>
        <p:nvSpPr>
          <p:cNvPr id="105011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35000"/>
          </a:bodyPr>
          <a:p>
            <a:r>
              <a:rPr altLang="en-US" lang="zh-CN"/>
              <a:t>案例名称：亚马逊的配送失败</a:t>
            </a:r>
            <a:endParaRPr altLang="en-US" lang="zh-CN"/>
          </a:p>
          <a:p>
            <a:r>
              <a:rPr altLang="en-US" lang="zh-CN"/>
              <a:t>案例背景：亚马逊是全球最大的在线零售商之一，其配送网络覆盖全球</a:t>
            </a:r>
            <a:endParaRPr altLang="en-US" lang="zh-CN"/>
          </a:p>
          <a:p>
            <a:r>
              <a:rPr altLang="en-US" lang="zh-CN"/>
              <a:t>失败原因：亚马逊的配送网络在某些地区出现了故障，导致订单无法及时送达</a:t>
            </a:r>
            <a:endParaRPr altLang="en-US" lang="zh-CN"/>
          </a:p>
          <a:p>
            <a:r>
              <a:rPr altLang="en-US" lang="zh-CN"/>
              <a:t>分析：亚马逊的配送网络是其竞争优势之一，但在某些地区出现了故障，这对其声誉和业务造成了影响。此外，亚马逊还需要加强其配送网络的可靠性和稳定性，以确保客户能够及时收到订单。  失败案例介绍和分析</a:t>
            </a:r>
            <a:endParaRPr altLang="en-US" lang="zh-CN"/>
          </a:p>
          <a:p>
            <a:pPr lvl="1"/>
            <a:r>
              <a:rPr altLang="en-US" lang="zh-CN"/>
              <a:t>失败案例介绍和分析</a:t>
            </a:r>
            <a:endParaRPr altLang="en-US" lang="zh-CN"/>
          </a:p>
          <a:p>
            <a:r>
              <a:rPr altLang="en-US" lang="zh-CN"/>
              <a:t>案例名称：华为的供应链中断</a:t>
            </a:r>
            <a:endParaRPr altLang="en-US" lang="zh-CN"/>
          </a:p>
          <a:p>
            <a:r>
              <a:rPr altLang="en-US" lang="zh-CN"/>
              <a:t>案例背景：华为是全球领先的通信设备制造商，其供应链遍布全球</a:t>
            </a:r>
            <a:endParaRPr altLang="en-US" lang="zh-CN"/>
          </a:p>
          <a:p>
            <a:r>
              <a:rPr altLang="en-US" lang="zh-CN"/>
              <a:t>失败原因：华为的供应链在某些地区受到了政治、经济等因素的影响，导致供应链中断</a:t>
            </a:r>
            <a:endParaRPr altLang="en-US" lang="zh-CN"/>
          </a:p>
          <a:p>
            <a:r>
              <a:rPr altLang="en-US" lang="zh-CN"/>
              <a:t>分析：华为的供应链是其竞争优势之一，但在某些地区出现了中断，这对其业务造成了影响。此外，华为还需要加强其供应链的多样性和灵活性，以确保供应链的稳定性和可靠性。  失败案例介绍和分析</a:t>
            </a:r>
            <a:endParaRPr altLang="en-US" lang="zh-CN"/>
          </a:p>
          <a:p>
            <a:pPr lvl="1"/>
            <a:r>
              <a:rPr altLang="en-US" lang="zh-CN"/>
              <a:t>失败案例介绍和分析</a:t>
            </a:r>
            <a:endParaRPr altLang="en-US" lang="zh-CN"/>
          </a:p>
          <a:p>
            <a:r>
              <a:rPr altLang="en-US" lang="zh-CN"/>
              <a:t>案例名称：宝洁的供应商管理不当</a:t>
            </a:r>
            <a:endParaRPr altLang="en-US" lang="zh-CN"/>
          </a:p>
          <a:p>
            <a:r>
              <a:rPr altLang="en-US" lang="zh-CN"/>
              <a:t>案例背景：宝洁是全球最大的日用品制造商之一，其供应商遍布全球</a:t>
            </a:r>
            <a:endParaRPr altLang="en-US" lang="zh-CN"/>
          </a:p>
          <a:p>
            <a:r>
              <a:rPr altLang="en-US" lang="zh-CN"/>
              <a:t>失败原因：宝洁的供应商管理存在不当之处，导致供应商无法及时提供原材料和零部件</a:t>
            </a:r>
            <a:endParaRPr altLang="en-US" lang="zh-CN"/>
          </a:p>
          <a:p>
            <a:r>
              <a:rPr altLang="en-US" lang="zh-CN"/>
              <a:t>分析：宝洁的供应商管理是其竞争优势之一，但在某些情况下存在不当之处，这对其业务造成了影响。此外，宝洁还需要加强其供应商管理的透明度和可追溯性，以确保供应商能够及时提供原材料和零部件。  失败案例介绍和分析</a:t>
            </a:r>
            <a:endParaRPr altLang="en-US" lang="zh-CN"/>
          </a:p>
          <a:p>
            <a:pPr lvl="1"/>
            <a:r>
              <a:rPr altLang="en-US" lang="zh-CN"/>
              <a:t>失败案例介绍和分析</a:t>
            </a:r>
            <a:endParaRPr altLang="en-US" lang="zh-CN"/>
          </a:p>
          <a:p>
            <a:r>
              <a:rPr altLang="en-US" lang="zh-CN"/>
              <a:t>案例名称：苹果的供应链管理失误</a:t>
            </a:r>
            <a:endParaRPr altLang="en-US" lang="zh-CN"/>
          </a:p>
          <a:p>
            <a:r>
              <a:rPr altLang="en-US" lang="zh-CN"/>
              <a:t>案例背景：苹果是全球领先的科技公司之一，其供应链管理备受关注</a:t>
            </a:r>
            <a:endParaRPr altLang="en-US" lang="zh-CN"/>
          </a:p>
          <a:p>
            <a:r>
              <a:rPr altLang="en-US" lang="zh-CN"/>
              <a:t>失败原因：苹果的供应链管理存在失误，导致部分产品无法按时上市或出现质量问题</a:t>
            </a:r>
            <a:endParaRPr altLang="en-US" lang="zh-CN"/>
          </a:p>
          <a:p>
            <a:r>
              <a:rPr altLang="en-US" lang="zh-CN"/>
              <a:t>分析：苹果的供应链管理是其竞争优势之一，但在某些情况下存在失误，这对其声誉和业务造成了影响。此外，苹果还需要加强其供应链管理的灵活性和适应性，以确保产品能够按时上市并避免质量问题。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案例启示和建议</a:t>
            </a:r>
            <a:endParaRPr altLang="en-US" lang="zh-CN"/>
          </a:p>
        </p:txBody>
      </p:sp>
      <p:sp>
        <p:nvSpPr>
          <p:cNvPr id="10501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启示：从案例中得到的启示和思考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案例背景：介绍案例的背景和相关情况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案例分析：对案例进行详细的分析和解读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建议：针对案例提出具体的建议和措施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未来供应链发展趋势和挑战</a:t>
            </a:r>
            <a:endParaRPr altLang="en-US" dirty="0" lang="zh-CN"/>
          </a:p>
        </p:txBody>
      </p:sp>
      <p:sp>
        <p:nvSpPr>
          <p:cNvPr id="10502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未来供应链发展趋势预测</a:t>
            </a:r>
            <a:endParaRPr altLang="en-US" lang="zh-CN"/>
          </a:p>
        </p:txBody>
      </p:sp>
      <p:sp>
        <p:nvSpPr>
          <p:cNvPr id="105028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8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数字化转型：利用大数据、人工智能等技术提升供应链的智能化水平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8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9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29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29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30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0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1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31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1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2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32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2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绿色环保：关注可持续发展，推动绿色供应链建设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3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3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多元化和个性化需求：适应消费者需求的多样化，提供个性化产品和服务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3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4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全球化与区域化并存：在全球化背景下，加强区域供应链合作与协同  未来供应链发展趋势和挑战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4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未来供应链发展趋势和挑战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4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技术变革带来的挑战：如何应对数字化转型带来的挑战，如数据安全、技术更新等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4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4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环保法规的约束：如何满足环保法规的要求，推动绿色供应链建设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5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5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市场需求的变化：如何应对消费者需求的变化，提供更好的产品和服务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5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5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全球化与贸易保护主义的冲突：如何应对全球化与贸易保护主义的冲突，维护供应链的稳定和安全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5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未来供应链面临的挑战和机遇</a:t>
            </a:r>
            <a:endParaRPr altLang="en-US" lang="zh-CN"/>
          </a:p>
        </p:txBody>
      </p:sp>
      <p:sp>
        <p:nvSpPr>
          <p:cNvPr id="10503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挑战：技术变革、市场波动、竞争加剧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机遇：数字化转型、智能化升级、协同合作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应对策略：加强技术创新、优化管理流程、拓展合作渠道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未来展望：实现供应链可持续发展、提升企业竞争力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企业如何应对未来供应链发展趋势</a:t>
            </a:r>
            <a:endParaRPr altLang="en-US" lang="zh-CN"/>
          </a:p>
        </p:txBody>
      </p:sp>
      <p:sp>
        <p:nvSpPr>
          <p:cNvPr id="105043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4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建立敏捷供应链：提高供应链的灵活性和适应性，以应对市场变化和不确定性。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数字化转型：利用先进的信息技术，实现供应链的数字化管理和优化，提高效率和准确性。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可持续发展：关注供应链的环境和社会责任，推动可持续发展，提高企业声誉和竞争力。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多元化和风险管理：建立多元化的供应链网络，降低单一供应商的风险，提高供应链的稳定性和可靠性。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9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49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4*l_h_i*1_1_2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4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4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4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4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4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4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4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4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3_4*l_h_f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3_4*l_h_a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85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2023-12-19T14:43:20Z</dcterms:created>
  <dcterms:modified xsi:type="dcterms:W3CDTF">2023-12-19T14:43:20Z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c2fed1b2efdc45a2838e884f017e099b_21</vt:lpwstr>
  </property>
</Properties>
</file>