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3"/>
  </p:sldMasterIdLst>
  <p:notesMasterIdLst>
    <p:notesMasterId r:id="rId13"/>
  </p:notesMasterIdLst>
  <p:sldIdLst>
    <p:sldId id="260" r:id="rId4"/>
    <p:sldId id="259" r:id="rId5"/>
    <p:sldId id="266" r:id="rId6"/>
    <p:sldId id="270" r:id="rId7"/>
    <p:sldId id="277" r:id="rId8"/>
    <p:sldId id="269" r:id="rId9"/>
    <p:sldId id="279" r:id="rId10"/>
    <p:sldId id="268" r:id="rId11"/>
    <p:sldId id="281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7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2AD"/>
    <a:srgbClr val="C20316"/>
    <a:srgbClr val="C7020C"/>
    <a:srgbClr val="FAEED8"/>
    <a:srgbClr val="FFF9D2"/>
    <a:srgbClr val="E90000"/>
    <a:srgbClr val="9E211B"/>
    <a:srgbClr val="FF9409"/>
    <a:srgbClr val="E3D2AE"/>
    <a:srgbClr val="DAEC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83" autoAdjust="0"/>
    <p:restoredTop sz="86774" autoAdjust="0"/>
  </p:normalViewPr>
  <p:slideViewPr>
    <p:cSldViewPr snapToGrid="0" showGuides="1">
      <p:cViewPr>
        <p:scale>
          <a:sx n="66" d="100"/>
          <a:sy n="66" d="100"/>
        </p:scale>
        <p:origin x="2031" y="708"/>
      </p:cViewPr>
      <p:guideLst>
        <p:guide orient="horz" pos="2160"/>
        <p:guide pos="38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hangye/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1_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hf sldNum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TextBox 2"/>
          <p:cNvSpPr txBox="1"/>
          <p:nvPr userDrawn="1"/>
        </p:nvSpPr>
        <p:spPr>
          <a:xfrm>
            <a:off x="453650" y="0"/>
            <a:ext cx="54006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行业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模板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914400"/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914400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914400"/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914400"/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914400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914400"/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hf sldNum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image" Target="../media/image8.jpeg"/><Relationship Id="rId4" Type="http://schemas.openxmlformats.org/officeDocument/2006/relationships/tags" Target="../tags/tag4.xml"/><Relationship Id="rId3" Type="http://schemas.openxmlformats.org/officeDocument/2006/relationships/image" Target="../media/image7.jpeg"/><Relationship Id="rId2" Type="http://schemas.openxmlformats.org/officeDocument/2006/relationships/tags" Target="../tags/tag3.xml"/><Relationship Id="rId11" Type="http://schemas.openxmlformats.org/officeDocument/2006/relationships/slideLayout" Target="../slideLayouts/slideLayout2.xml"/><Relationship Id="rId10" Type="http://schemas.openxmlformats.org/officeDocument/2006/relationships/tags" Target="../tags/tag9.xml"/><Relationship Id="rId1" Type="http://schemas.openxmlformats.org/officeDocument/2006/relationships/tags" Target="../tags/tag2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-1" y="826837"/>
            <a:ext cx="7764380" cy="3263900"/>
          </a:xfrm>
          <a:prstGeom prst="rect">
            <a:avLst/>
          </a:prstGeom>
          <a:solidFill>
            <a:srgbClr val="0022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694459" y="6322713"/>
            <a:ext cx="551329" cy="551329"/>
          </a:xfrm>
          <a:prstGeom prst="rect">
            <a:avLst/>
          </a:prstGeom>
          <a:solidFill>
            <a:srgbClr val="0022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6322712"/>
            <a:ext cx="11694459" cy="551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34530" y="1072714"/>
            <a:ext cx="187706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i="1" dirty="0">
                <a:solidFill>
                  <a:srgbClr val="FFFFFF"/>
                </a:solidFill>
                <a:latin typeface="Arial" panose="020B0604020202020204"/>
                <a:ea typeface="微软雅黑" panose="020B0503020204020204" pitchFamily="34" charset="-122"/>
                <a:cs typeface="Avenir Medium" charset="0"/>
                <a:sym typeface="Arial" panose="020B0604020202020204"/>
              </a:rPr>
              <a:t>2025</a:t>
            </a:r>
            <a:endParaRPr lang="en-US" altLang="zh-CN" sz="6000" b="1" i="1" dirty="0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  <a:cs typeface="Avenir Medium" charset="0"/>
              <a:sym typeface="Arial" panose="020B0604020202020204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11530" y="2175510"/>
            <a:ext cx="64566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6000" b="1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/>
              </a:rPr>
              <a:t>KQP300</a:t>
            </a:r>
            <a:r>
              <a:rPr lang="zh-CN" altLang="en-US" sz="6000" b="1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/>
              </a:rPr>
              <a:t>破拱器</a:t>
            </a:r>
            <a:endParaRPr lang="zh-CN" altLang="en-US" sz="6000" b="1" i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012940" y="5077460"/>
            <a:ext cx="2288540" cy="692150"/>
          </a:xfrm>
          <a:prstGeom prst="rect">
            <a:avLst/>
          </a:prstGeom>
          <a:solidFill>
            <a:srgbClr val="0022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187883" y="5246370"/>
            <a:ext cx="190436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FFFFFF"/>
                </a:solidFill>
                <a:latin typeface="Arial" panose="020B0604020202020204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/>
              </a:rPr>
              <a:t>答辩人：</a:t>
            </a:r>
            <a:r>
              <a:rPr lang="en-US" sz="1400" dirty="0">
                <a:solidFill>
                  <a:srgbClr val="FFFFFF"/>
                </a:solidFill>
                <a:latin typeface="Arial" panose="020B0604020202020204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/>
              </a:rPr>
              <a:t>Kuangan001</a:t>
            </a:r>
            <a:endParaRPr lang="en-US" sz="1400" dirty="0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  <a:cs typeface="微软雅黑" panose="020B0503020204020204" pitchFamily="34" charset="-122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551329" y="551330"/>
            <a:ext cx="11143130" cy="5755342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0"/>
            <a:ext cx="551329" cy="551329"/>
          </a:xfrm>
          <a:prstGeom prst="rect">
            <a:avLst/>
          </a:prstGeom>
          <a:solidFill>
            <a:srgbClr val="0022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694459" y="6306671"/>
            <a:ext cx="551329" cy="551329"/>
          </a:xfrm>
          <a:prstGeom prst="rect">
            <a:avLst/>
          </a:prstGeom>
          <a:solidFill>
            <a:srgbClr val="0022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02658" y="0"/>
            <a:ext cx="2117558" cy="6858000"/>
          </a:xfrm>
          <a:prstGeom prst="rect">
            <a:avLst/>
          </a:prstGeom>
          <a:solidFill>
            <a:srgbClr val="0022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102658" y="1989221"/>
            <a:ext cx="2117558" cy="4868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729671" y="0"/>
            <a:ext cx="2117558" cy="6858000"/>
          </a:xfrm>
          <a:prstGeom prst="rect">
            <a:avLst/>
          </a:prstGeom>
          <a:solidFill>
            <a:srgbClr val="0022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729671" y="3481137"/>
            <a:ext cx="2117558" cy="33768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356684" y="0"/>
            <a:ext cx="2117558" cy="6858000"/>
          </a:xfrm>
          <a:prstGeom prst="rect">
            <a:avLst/>
          </a:prstGeom>
          <a:solidFill>
            <a:srgbClr val="0022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356684" y="2775285"/>
            <a:ext cx="2117558" cy="40827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983697" y="-1"/>
            <a:ext cx="2117558" cy="6858000"/>
          </a:xfrm>
          <a:prstGeom prst="rect">
            <a:avLst/>
          </a:prstGeom>
          <a:solidFill>
            <a:srgbClr val="0022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983697" y="1363579"/>
            <a:ext cx="2117558" cy="54944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219200" y="973558"/>
            <a:ext cx="127150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000" i="1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Avenir Book Oblique" charset="0"/>
                <a:sym typeface="Arial" panose="020B0604020202020204"/>
              </a:rPr>
              <a:t>01.</a:t>
            </a:r>
            <a:endParaRPr kumimoji="1" lang="zh-CN" altLang="en-US" sz="6000" i="1" dirty="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cs typeface="Avenir Book Oblique" charset="0"/>
              <a:sym typeface="Arial" panose="020B0604020202020204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771545" y="2486526"/>
            <a:ext cx="127150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000" i="1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Avenir Book Oblique" charset="0"/>
                <a:sym typeface="Arial" panose="020B0604020202020204"/>
              </a:rPr>
              <a:t>02.</a:t>
            </a:r>
            <a:endParaRPr kumimoji="1" lang="zh-CN" altLang="en-US" sz="6000" i="1" dirty="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cs typeface="Avenir Book Oblique" charset="0"/>
              <a:sym typeface="Arial" panose="020B0604020202020204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398558" y="1759622"/>
            <a:ext cx="127150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000" i="1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Avenir Book Oblique" charset="0"/>
                <a:sym typeface="Arial" panose="020B0604020202020204"/>
              </a:rPr>
              <a:t>03.</a:t>
            </a:r>
            <a:endParaRPr kumimoji="1" lang="zh-CN" altLang="en-US" sz="6000" i="1" dirty="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cs typeface="Avenir Book Oblique" charset="0"/>
              <a:sym typeface="Arial" panose="020B0604020202020204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025571" y="347915"/>
            <a:ext cx="127150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000" i="1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Avenir Book Oblique" charset="0"/>
                <a:sym typeface="Arial" panose="020B0604020202020204"/>
              </a:rPr>
              <a:t>04.</a:t>
            </a:r>
            <a:endParaRPr kumimoji="1" lang="zh-CN" altLang="en-US" sz="6000" i="1" dirty="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cs typeface="Avenir Book Oblique" charset="0"/>
              <a:sym typeface="Arial" panose="020B0604020202020204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138555" y="2232660"/>
            <a:ext cx="2000885" cy="70675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kumimoji="1"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微软雅黑 Light" panose="020B0502040204020203" charset="-122"/>
                <a:sym typeface="Arial" panose="020B0604020202020204"/>
              </a:rPr>
              <a:t>KQP300</a:t>
            </a:r>
            <a:r>
              <a:rPr kumimoji="1"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微软雅黑 Light" panose="020B0502040204020203" charset="-122"/>
                <a:sym typeface="Arial" panose="020B0604020202020204"/>
              </a:rPr>
              <a:t>破拱器简介</a:t>
            </a:r>
            <a:endParaRPr kumimoji="1"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微软雅黑" panose="020B0503020204020204" pitchFamily="34" charset="-122"/>
              <a:cs typeface="微软雅黑 Light" panose="020B0502040204020203" charset="-122"/>
              <a:sym typeface="Arial" panose="020B0604020202020204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729355" y="3575685"/>
            <a:ext cx="2000885" cy="70675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kumimoji="1"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微软雅黑 Light" panose="020B0502040204020203" charset="-122"/>
                <a:sym typeface="Arial" panose="020B0604020202020204"/>
              </a:rPr>
              <a:t>KQP300</a:t>
            </a:r>
            <a:r>
              <a:rPr kumimoji="1"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微软雅黑 Light" panose="020B0502040204020203" charset="-122"/>
                <a:sym typeface="Arial" panose="020B0604020202020204"/>
              </a:rPr>
              <a:t>破拱器性能特点</a:t>
            </a:r>
            <a:endParaRPr kumimoji="1"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微软雅黑" panose="020B0503020204020204" pitchFamily="34" charset="-122"/>
              <a:cs typeface="微软雅黑 Light" panose="020B0502040204020203" charset="-122"/>
              <a:sym typeface="Arial" panose="020B0604020202020204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356985" y="2943225"/>
            <a:ext cx="2000885" cy="70675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kumimoji="1"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微软雅黑 Light" panose="020B0502040204020203" charset="-122"/>
                <a:sym typeface="Arial" panose="020B0604020202020204"/>
              </a:rPr>
              <a:t>KQP300</a:t>
            </a:r>
            <a:r>
              <a:rPr kumimoji="1"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微软雅黑 Light" panose="020B0502040204020203" charset="-122"/>
                <a:sym typeface="Arial" panose="020B0604020202020204"/>
              </a:rPr>
              <a:t>破拱器技术参数</a:t>
            </a:r>
            <a:endParaRPr kumimoji="1"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微软雅黑" panose="020B0503020204020204" pitchFamily="34" charset="-122"/>
              <a:cs typeface="微软雅黑 Light" panose="020B0502040204020203" charset="-122"/>
              <a:sym typeface="Arial" panose="020B0604020202020204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983980" y="1419860"/>
            <a:ext cx="2000885" cy="70675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kumimoji="1"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微软雅黑 Light" panose="020B0502040204020203" charset="-122"/>
                <a:sym typeface="Arial" panose="020B0604020202020204"/>
              </a:rPr>
              <a:t>KQP300</a:t>
            </a:r>
            <a:r>
              <a:rPr kumimoji="1"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微软雅黑 Light" panose="020B0502040204020203" charset="-122"/>
                <a:sym typeface="Arial" panose="020B0604020202020204"/>
              </a:rPr>
              <a:t>破拱器组成结构</a:t>
            </a:r>
            <a:endParaRPr kumimoji="1"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微软雅黑" panose="020B0503020204020204" pitchFamily="34" charset="-122"/>
              <a:cs typeface="微软雅黑 Light" panose="020B0502040204020203" charset="-122"/>
              <a:sym typeface="Arial" panose="020B0604020202020204"/>
            </a:endParaRPr>
          </a:p>
        </p:txBody>
      </p:sp>
      <p:sp>
        <p:nvSpPr>
          <p:cNvPr id="32" name="TextBox 4"/>
          <p:cNvSpPr txBox="1"/>
          <p:nvPr/>
        </p:nvSpPr>
        <p:spPr>
          <a:xfrm>
            <a:off x="0" y="0"/>
            <a:ext cx="45365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551180" cy="551180"/>
          </a:xfrm>
          <a:prstGeom prst="rect">
            <a:avLst/>
          </a:prstGeom>
          <a:solidFill>
            <a:srgbClr val="0022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490870"/>
            <a:ext cx="6718852" cy="2246243"/>
          </a:xfrm>
          <a:prstGeom prst="rect">
            <a:avLst/>
          </a:prstGeom>
          <a:solidFill>
            <a:srgbClr val="0022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877695" y="2388235"/>
            <a:ext cx="2768600" cy="39433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kumimoji="1" lang="en-US" altLang="zh-CN" sz="2000" b="1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微软雅黑 Light" panose="020B0502040204020203" charset="-122"/>
                <a:sym typeface="Arial" panose="020B0604020202020204"/>
              </a:rPr>
              <a:t>KQP300</a:t>
            </a:r>
            <a:r>
              <a:rPr kumimoji="1" lang="zh-CN" altLang="en-US" sz="2000" b="1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微软雅黑 Light" panose="020B0502040204020203" charset="-122"/>
                <a:sym typeface="Arial" panose="020B0604020202020204"/>
              </a:rPr>
              <a:t>破拱器简介</a:t>
            </a:r>
            <a:endParaRPr kumimoji="1" lang="zh-CN" altLang="en-US" sz="2000" b="1" dirty="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cs typeface="微软雅黑 Light" panose="020B0502040204020203" charset="-122"/>
              <a:sym typeface="Arial" panose="020B0604020202020204"/>
            </a:endParaRPr>
          </a:p>
          <a:p>
            <a:pPr algn="dist"/>
            <a:endParaRPr kumimoji="1" lang="zh-CN" altLang="en-US" sz="2000" b="1" dirty="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cs typeface="微软雅黑 Light" panose="020B0502040204020203" charset="-122"/>
              <a:sym typeface="Arial" panose="020B0604020202020204"/>
            </a:endParaRPr>
          </a:p>
        </p:txBody>
      </p:sp>
      <p:sp>
        <p:nvSpPr>
          <p:cNvPr id="18" name="文本框 17"/>
          <p:cNvSpPr txBox="1"/>
          <p:nvPr>
            <p:custDataLst>
              <p:tags r:id="rId1"/>
            </p:custDataLst>
          </p:nvPr>
        </p:nvSpPr>
        <p:spPr>
          <a:xfrm>
            <a:off x="2878455" y="4249420"/>
            <a:ext cx="7502525" cy="1706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>
                <a:solidFill>
                  <a:schemeClr val="tx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KQP300</a:t>
            </a:r>
            <a:r>
              <a:rPr lang="zh-CN" altLang="en-US" sz="1400" dirty="0">
                <a:solidFill>
                  <a:schemeClr val="tx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破拱器是针对物料在料仓内滞留起拱开发设计的。在煤炭、电力、水泥等行业普遍存在物料堵仓的弊端，要改善料仓内物料的流动性，解决料仓堵仓的问题，就必需装配先进、理想的破拱助流设备。我公司生产的</a:t>
            </a:r>
            <a:r>
              <a:rPr lang="en-US" altLang="zh-CN" sz="1400" dirty="0">
                <a:solidFill>
                  <a:schemeClr val="tx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KQP</a:t>
            </a:r>
            <a:r>
              <a:rPr lang="zh-CN" altLang="en-US" sz="1400" dirty="0">
                <a:solidFill>
                  <a:schemeClr val="tx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系列破拱器已在煤炭、电力、水泥等行业的多家单位使用，破拱器各项性能指标较同类产品有很大提高，清堵效果好、自动化程度高、维修工作量极少，受到用户的好评。</a:t>
            </a:r>
            <a:endParaRPr lang="zh-CN" altLang="en-US" sz="1400" dirty="0">
              <a:solidFill>
                <a:schemeClr val="tx1"/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0" y="0"/>
            <a:ext cx="3721735" cy="666750"/>
            <a:chOff x="0" y="0"/>
            <a:chExt cx="3721735" cy="666750"/>
          </a:xfrm>
        </p:grpSpPr>
        <p:sp>
          <p:nvSpPr>
            <p:cNvPr id="3" name="矩形 2"/>
            <p:cNvSpPr/>
            <p:nvPr/>
          </p:nvSpPr>
          <p:spPr>
            <a:xfrm>
              <a:off x="0" y="0"/>
              <a:ext cx="551329" cy="551329"/>
            </a:xfrm>
            <a:prstGeom prst="rect">
              <a:avLst/>
            </a:prstGeom>
            <a:solidFill>
              <a:srgbClr val="0022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700405" y="206375"/>
              <a:ext cx="3021330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kumimoji="1" lang="en-US" altLang="zh-CN" sz="2400" b="1" dirty="0">
                  <a:solidFill>
                    <a:schemeClr val="tx1"/>
                  </a:solidFill>
                  <a:latin typeface="Arial" panose="020B0604020202020204"/>
                  <a:ea typeface="微软雅黑" panose="020B0503020204020204" pitchFamily="34" charset="-122"/>
                  <a:cs typeface="微软雅黑 Light" panose="020B0502040204020203" charset="-122"/>
                  <a:sym typeface="Arial" panose="020B0604020202020204"/>
                </a:rPr>
                <a:t>KQP300</a:t>
              </a:r>
              <a:r>
                <a:rPr kumimoji="1" lang="zh-CN" altLang="en-US" sz="2400" b="1" dirty="0">
                  <a:solidFill>
                    <a:schemeClr val="tx1"/>
                  </a:solidFill>
                  <a:latin typeface="Arial" panose="020B0604020202020204"/>
                  <a:ea typeface="微软雅黑" panose="020B0503020204020204" pitchFamily="34" charset="-122"/>
                  <a:cs typeface="微软雅黑 Light" panose="020B0502040204020203" charset="-122"/>
                  <a:sym typeface="Arial" panose="020B0604020202020204"/>
                </a:rPr>
                <a:t>破拱器</a:t>
              </a:r>
              <a:endParaRPr kumimoji="1" lang="zh-CN" altLang="en-US" sz="2400" b="1" dirty="0">
                <a:solidFill>
                  <a:schemeClr val="tx1"/>
                </a:solidFill>
                <a:latin typeface="Arial" panose="020B0604020202020204"/>
                <a:ea typeface="微软雅黑" panose="020B0503020204020204" pitchFamily="34" charset="-122"/>
                <a:cs typeface="微软雅黑 Light" panose="020B0502040204020203" charset="-122"/>
                <a:sym typeface="Arial" panose="020B0604020202020204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2760980" y="2263140"/>
            <a:ext cx="6602730" cy="2734945"/>
            <a:chOff x="3349615" y="2658905"/>
            <a:chExt cx="5513339" cy="2160674"/>
          </a:xfrm>
        </p:grpSpPr>
        <p:sp>
          <p:nvSpPr>
            <p:cNvPr id="22" name="Rectangle 15" descr="e7d195523061f1c0c1615b9df1bbdd2bfe6b1bbcaa762e9c9C6BA35F1A0C78CCDA02105FA2A3ED6FA48AA51DC85BCBAE83D32A89F2476AA5CBA224009A8F92CE7B9F49B81DAA96632FF23A8464D06BF09C32A9AB9F34BD8274C66503732A42B192E7BB20720E0874EFF1E83547F3E1DA3A397B61D3250581F993DAA4A8BADFE00000A12A69FC18A6"/>
            <p:cNvSpPr/>
            <p:nvPr/>
          </p:nvSpPr>
          <p:spPr>
            <a:xfrm rot="13500000">
              <a:off x="3349615" y="2658905"/>
              <a:ext cx="2160674" cy="2160674"/>
            </a:xfrm>
            <a:prstGeom prst="rect">
              <a:avLst/>
            </a:prstGeom>
            <a:solidFill>
              <a:srgbClr val="0022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23" name="Rectangle 15" descr="e7d195523061f1c0c1615b9df1bbdd2bfe6b1bbcaa762e9c9C6BA35F1A0C78CCDA02105FA2A3ED6FA48AA51DC85BCBAE83D32A89F2476AA5CBA224009A8F92CE7B9F49B81DAA96632FF23A8464D06BF09C32A9AB9F34BD8274C66503732A42B192E7BB20720E0874EFF1E83547F3E1DA3A397B61D3250581F993DAA4A8BADFE00000A12A69FC18A6"/>
            <p:cNvSpPr/>
            <p:nvPr/>
          </p:nvSpPr>
          <p:spPr>
            <a:xfrm rot="13500000">
              <a:off x="6702280" y="2658905"/>
              <a:ext cx="2160674" cy="2160674"/>
            </a:xfrm>
            <a:prstGeom prst="rect">
              <a:avLst/>
            </a:prstGeom>
            <a:solidFill>
              <a:srgbClr val="0022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pic>
        <p:nvPicPr>
          <p:cNvPr id="5" name="图片 4" descr="破拱器3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8900000">
            <a:off x="6927850" y="2458720"/>
            <a:ext cx="2303145" cy="2303145"/>
          </a:xfrm>
          <a:prstGeom prst="rect">
            <a:avLst/>
          </a:prstGeom>
        </p:spPr>
      </p:pic>
      <p:pic>
        <p:nvPicPr>
          <p:cNvPr id="6" name="图片 5" descr="破拱器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900000">
            <a:off x="2916555" y="2487295"/>
            <a:ext cx="2303145" cy="23031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0" y="0"/>
            <a:ext cx="4384675" cy="551329"/>
            <a:chOff x="0" y="0"/>
            <a:chExt cx="4384675" cy="551329"/>
          </a:xfrm>
        </p:grpSpPr>
        <p:sp>
          <p:nvSpPr>
            <p:cNvPr id="3" name="矩形 2"/>
            <p:cNvSpPr/>
            <p:nvPr/>
          </p:nvSpPr>
          <p:spPr>
            <a:xfrm>
              <a:off x="0" y="0"/>
              <a:ext cx="551329" cy="551329"/>
            </a:xfrm>
            <a:prstGeom prst="rect">
              <a:avLst/>
            </a:prstGeom>
            <a:solidFill>
              <a:srgbClr val="0022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700405" y="138430"/>
              <a:ext cx="3684270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dist"/>
              <a:r>
                <a:rPr kumimoji="1" lang="en-US" altLang="zh-CN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cs typeface="微软雅黑 Light" panose="020B0502040204020203" charset="-122"/>
                  <a:sym typeface="Arial" panose="020B0604020202020204"/>
                </a:rPr>
                <a:t>KQP300</a:t>
              </a:r>
              <a:r>
                <a:rPr kumimoji="1"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cs typeface="微软雅黑 Light" panose="020B0502040204020203" charset="-122"/>
                  <a:sym typeface="Arial" panose="020B0604020202020204"/>
                </a:rPr>
                <a:t>破拱器性能特点</a:t>
              </a:r>
              <a:endParaRPr kumimoji="1"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微软雅黑 Light" panose="020B0502040204020203" charset="-122"/>
                <a:sym typeface="Arial" panose="020B0604020202020204"/>
              </a:endParaRPr>
            </a:p>
          </p:txBody>
        </p:sp>
      </p:grpSp>
      <p:sp>
        <p:nvSpPr>
          <p:cNvPr id="5" name="圆角矩形 7" descr="e7d195523061f1c09e9d68d7cf438b91ef959ecb14fc25d26BBA7F7DBC18E55DFF4014AF651F0BF2569D4B6C1DA7F1A4683A481403BD872FC687266AD13265C1DE7C373772FD8728ABDD69ADD03BFF5BE2862BC891DBB79EC851A009BD930C10FA8C6A8AB3104F0235AF1A3D4E8E41C0721C6BE4D6838EAF4B6B9AE2486E7C5E8B4F7A1EBE4DCA0C4690A56A498EF964"/>
          <p:cNvSpPr/>
          <p:nvPr/>
        </p:nvSpPr>
        <p:spPr>
          <a:xfrm>
            <a:off x="602594" y="1473760"/>
            <a:ext cx="6632395" cy="1301523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0022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316480" y="1861820"/>
            <a:ext cx="3845560" cy="58229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400" dirty="0">
                <a:solidFill>
                  <a:schemeClr val="tx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1.</a:t>
            </a:r>
            <a:r>
              <a:rPr lang="zh-CN" altLang="en-US" sz="1400" dirty="0">
                <a:solidFill>
                  <a:schemeClr val="tx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搅拌站料仓破拱器可直接作用于物料，清堵效率高；</a:t>
            </a:r>
            <a:endParaRPr lang="zh-CN" altLang="en-US" sz="1400" dirty="0">
              <a:solidFill>
                <a:schemeClr val="tx1"/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155093" y="1733645"/>
            <a:ext cx="770021" cy="770021"/>
          </a:xfrm>
          <a:prstGeom prst="ellipse">
            <a:avLst/>
          </a:prstGeom>
          <a:solidFill>
            <a:srgbClr val="0022AD"/>
          </a:solidFill>
          <a:ln>
            <a:solidFill>
              <a:srgbClr val="0022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i="1" dirty="0">
                <a:latin typeface="Arial" panose="020B0604020202020204"/>
                <a:ea typeface="微软雅黑" panose="020B0503020204020204" pitchFamily="34" charset="-122"/>
                <a:cs typeface="Avenir Book Oblique" charset="0"/>
                <a:sym typeface="Arial" panose="020B0604020202020204"/>
              </a:rPr>
              <a:t>01</a:t>
            </a:r>
            <a:endParaRPr kumimoji="1" lang="zh-CN" altLang="en-US" sz="2400" i="1" dirty="0">
              <a:latin typeface="Arial" panose="020B0604020202020204"/>
              <a:ea typeface="微软雅黑" panose="020B0503020204020204" pitchFamily="34" charset="-122"/>
              <a:cs typeface="Avenir Book Oblique" charset="0"/>
              <a:sym typeface="Arial" panose="020B0604020202020204"/>
            </a:endParaRPr>
          </a:p>
        </p:txBody>
      </p:sp>
      <p:sp>
        <p:nvSpPr>
          <p:cNvPr id="10" name="圆角矩形 7" descr="e7d195523061f1c09e9d68d7cf438b91ef959ecb14fc25d26BBA7F7DBC18E55DFF4014AF651F0BF2569D4B6C1DA7F1A4683A481403BD872FC687266AD13265C1DE7C373772FD8728ABDD69ADD03BFF5BE2862BC891DBB79EC851A009BD930C10FA8C6A8AB3104F0235AF1A3D4E8E41C0721C6BE4D6838EAF4B6B9AE2486E7C5E8B4F7A1EBE4DCA0C4690A56A498EF964"/>
          <p:cNvSpPr/>
          <p:nvPr/>
        </p:nvSpPr>
        <p:spPr>
          <a:xfrm>
            <a:off x="5214699" y="3113836"/>
            <a:ext cx="6632395" cy="1301523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0022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115810" y="3537585"/>
            <a:ext cx="3845560" cy="33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400" dirty="0">
                <a:solidFill>
                  <a:schemeClr val="tx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4.</a:t>
            </a:r>
            <a:r>
              <a:rPr lang="zh-CN" altLang="en-US" sz="1400" dirty="0">
                <a:solidFill>
                  <a:schemeClr val="tx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使用寿命长，正常使用可达</a:t>
            </a:r>
            <a:r>
              <a:rPr lang="en-US" altLang="zh-CN" sz="1400" dirty="0">
                <a:solidFill>
                  <a:schemeClr val="tx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100</a:t>
            </a:r>
            <a:r>
              <a:rPr lang="zh-CN" altLang="en-US" sz="1400" dirty="0">
                <a:solidFill>
                  <a:schemeClr val="tx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万次；</a:t>
            </a:r>
            <a:endParaRPr lang="zh-CN" altLang="en-US" sz="1400" dirty="0">
              <a:solidFill>
                <a:schemeClr val="tx1"/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5767198" y="3373721"/>
            <a:ext cx="770021" cy="770021"/>
          </a:xfrm>
          <a:prstGeom prst="ellipse">
            <a:avLst/>
          </a:prstGeom>
          <a:solidFill>
            <a:srgbClr val="0022AD"/>
          </a:solidFill>
          <a:ln>
            <a:solidFill>
              <a:srgbClr val="0022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i="1" dirty="0">
                <a:latin typeface="Arial" panose="020B0604020202020204"/>
                <a:ea typeface="微软雅黑" panose="020B0503020204020204" pitchFamily="34" charset="-122"/>
                <a:cs typeface="Avenir Book Oblique" charset="0"/>
                <a:sym typeface="Arial" panose="020B0604020202020204"/>
              </a:rPr>
              <a:t>02</a:t>
            </a:r>
            <a:endParaRPr kumimoji="1" lang="zh-CN" altLang="en-US" sz="2400" i="1" dirty="0">
              <a:latin typeface="Arial" panose="020B0604020202020204"/>
              <a:ea typeface="微软雅黑" panose="020B0503020204020204" pitchFamily="34" charset="-122"/>
              <a:cs typeface="Avenir Book Oblique" charset="0"/>
              <a:sym typeface="Arial" panose="020B0604020202020204"/>
            </a:endParaRPr>
          </a:p>
        </p:txBody>
      </p:sp>
      <p:sp>
        <p:nvSpPr>
          <p:cNvPr id="15" name="圆角矩形 7" descr="e7d195523061f1c09e9d68d7cf438b91ef959ecb14fc25d26BBA7F7DBC18E55DFF4014AF651F0BF2569D4B6C1DA7F1A4683A481403BD872FC687266AD13265C1DE7C373772FD8728ABDD69ADD03BFF5BE2862BC891DBB79EC851A009BD930C10FA8C6A8AB3104F0235AF1A3D4E8E41C0721C6BE4D6838EAF4B6B9AE2486E7C5E8B4F7A1EBE4DCA0C4690A56A498EF964"/>
          <p:cNvSpPr/>
          <p:nvPr/>
        </p:nvSpPr>
        <p:spPr>
          <a:xfrm>
            <a:off x="602594" y="4986372"/>
            <a:ext cx="6632395" cy="1301523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0022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368550" y="5342890"/>
            <a:ext cx="3845560" cy="73723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tx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5.</a:t>
            </a:r>
            <a:r>
              <a:rPr lang="zh-CN" altLang="en-US" sz="1400" dirty="0">
                <a:solidFill>
                  <a:schemeClr val="tx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释放速度快，冲击力强清堵效果显著；</a:t>
            </a:r>
            <a:endParaRPr lang="zh-CN" altLang="en-US" sz="1400" dirty="0">
              <a:solidFill>
                <a:schemeClr val="tx1"/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tx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6.</a:t>
            </a:r>
            <a:r>
              <a:rPr lang="zh-CN" altLang="en-US" sz="1400" dirty="0">
                <a:solidFill>
                  <a:schemeClr val="tx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噪音低，低于工业企业噪音标准；</a:t>
            </a:r>
            <a:endParaRPr lang="zh-CN" altLang="en-US" sz="1400" dirty="0">
              <a:solidFill>
                <a:schemeClr val="tx1"/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1155093" y="5246257"/>
            <a:ext cx="770021" cy="770021"/>
          </a:xfrm>
          <a:prstGeom prst="ellipse">
            <a:avLst/>
          </a:prstGeom>
          <a:solidFill>
            <a:srgbClr val="0022AD"/>
          </a:solidFill>
          <a:ln>
            <a:solidFill>
              <a:srgbClr val="0022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i="1" dirty="0">
                <a:latin typeface="Arial" panose="020B0604020202020204"/>
                <a:ea typeface="微软雅黑" panose="020B0503020204020204" pitchFamily="34" charset="-122"/>
                <a:cs typeface="Avenir Book Oblique" charset="0"/>
                <a:sym typeface="Arial" panose="020B0604020202020204"/>
              </a:rPr>
              <a:t>03</a:t>
            </a:r>
            <a:endParaRPr kumimoji="1" lang="zh-CN" altLang="en-US" sz="2400" i="1" dirty="0">
              <a:latin typeface="Arial" panose="020B0604020202020204"/>
              <a:ea typeface="微软雅黑" panose="020B0503020204020204" pitchFamily="34" charset="-122"/>
              <a:cs typeface="Avenir Book Oblique" charset="0"/>
              <a:sym typeface="Arial" panose="020B0604020202020204"/>
            </a:endParaRPr>
          </a:p>
        </p:txBody>
      </p:sp>
      <p:sp>
        <p:nvSpPr>
          <p:cNvPr id="30" name="任意形状 29" descr="e7d195523061f1c09e9d68d7cf438b91ef959ecb14fc25d26BBA7F7DBC18E55DFF4014AF651F0BF2569D4B6C1DA7F1A4683A481403BD872FC687266AD13265C1DE7C373772FD8728ABDD69ADD03BFF5BE2862BC891DBB79EC851A009BD930C10FA8C6A8AB3104F0235AF1A3D4E8E41C0721C6BE4D6838EAF4B6B9AE2486E7C5E8B4F7A1EBE4DCA0C4690A56A498EF964"/>
          <p:cNvSpPr/>
          <p:nvPr/>
        </p:nvSpPr>
        <p:spPr>
          <a:xfrm>
            <a:off x="7115589" y="1473759"/>
            <a:ext cx="4731506" cy="1301524"/>
          </a:xfrm>
          <a:custGeom>
            <a:avLst/>
            <a:gdLst>
              <a:gd name="connsiteX0" fmla="*/ 0 w 4731506"/>
              <a:gd name="connsiteY0" fmla="*/ 0 h 1301524"/>
              <a:gd name="connsiteX1" fmla="*/ 4080744 w 4731506"/>
              <a:gd name="connsiteY1" fmla="*/ 0 h 1301524"/>
              <a:gd name="connsiteX2" fmla="*/ 4731506 w 4731506"/>
              <a:gd name="connsiteY2" fmla="*/ 650762 h 1301524"/>
              <a:gd name="connsiteX3" fmla="*/ 4731505 w 4731506"/>
              <a:gd name="connsiteY3" fmla="*/ 650762 h 1301524"/>
              <a:gd name="connsiteX4" fmla="*/ 4080743 w 4731506"/>
              <a:gd name="connsiteY4" fmla="*/ 1301524 h 1301524"/>
              <a:gd name="connsiteX5" fmla="*/ 7 w 4731506"/>
              <a:gd name="connsiteY5" fmla="*/ 1301523 h 1301524"/>
              <a:gd name="connsiteX6" fmla="*/ 131150 w 4731506"/>
              <a:gd name="connsiteY6" fmla="*/ 1288303 h 1301524"/>
              <a:gd name="connsiteX7" fmla="*/ 650761 w 4731506"/>
              <a:gd name="connsiteY7" fmla="*/ 650762 h 1301524"/>
              <a:gd name="connsiteX8" fmla="*/ 650762 w 4731506"/>
              <a:gd name="connsiteY8" fmla="*/ 650762 h 1301524"/>
              <a:gd name="connsiteX9" fmla="*/ 0 w 4731506"/>
              <a:gd name="connsiteY9" fmla="*/ 0 h 1301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31506" h="1301524">
                <a:moveTo>
                  <a:pt x="0" y="0"/>
                </a:moveTo>
                <a:lnTo>
                  <a:pt x="4080744" y="0"/>
                </a:lnTo>
                <a:cubicBezTo>
                  <a:pt x="4440150" y="0"/>
                  <a:pt x="4731506" y="291356"/>
                  <a:pt x="4731506" y="650762"/>
                </a:cubicBezTo>
                <a:lnTo>
                  <a:pt x="4731505" y="650762"/>
                </a:lnTo>
                <a:cubicBezTo>
                  <a:pt x="4731505" y="1010168"/>
                  <a:pt x="4440149" y="1301524"/>
                  <a:pt x="4080743" y="1301524"/>
                </a:cubicBezTo>
                <a:lnTo>
                  <a:pt x="7" y="1301523"/>
                </a:lnTo>
                <a:lnTo>
                  <a:pt x="131150" y="1288303"/>
                </a:lnTo>
                <a:cubicBezTo>
                  <a:pt x="427692" y="1227622"/>
                  <a:pt x="650761" y="965242"/>
                  <a:pt x="650761" y="650762"/>
                </a:cubicBezTo>
                <a:lnTo>
                  <a:pt x="650762" y="650762"/>
                </a:lnTo>
                <a:cubicBezTo>
                  <a:pt x="650762" y="291356"/>
                  <a:pt x="359406" y="0"/>
                  <a:pt x="0" y="0"/>
                </a:cubicBezTo>
                <a:close/>
              </a:path>
            </a:pathLst>
          </a:custGeom>
          <a:solidFill>
            <a:srgbClr val="0022AD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8064500" y="1977390"/>
            <a:ext cx="2952750" cy="33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2.</a:t>
            </a:r>
            <a:r>
              <a:rPr lang="zh-CN" altLang="en-US" sz="14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安装、维护简便快捷；</a:t>
            </a:r>
            <a:endParaRPr lang="zh-CN" altLang="en-US" sz="1400" dirty="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35" name="任意形状 34" descr="e7d195523061f1c09e9d68d7cf438b91ef959ecb14fc25d26BBA7F7DBC18E55DFF4014AF651F0BF2569D4B6C1DA7F1A4683A481403BD872FC687266AD13265C1DE7C373772FD8728ABDD69ADD03BFF5BE2862BC891DBB79EC851A009BD930C10FA8C6A8AB3104F0235AF1A3D4E8E41C0721C6BE4D6838EAF4B6B9AE2486E7C5E8B4F7A1EBE4DCA0C4690A56A498EF964"/>
          <p:cNvSpPr/>
          <p:nvPr/>
        </p:nvSpPr>
        <p:spPr>
          <a:xfrm>
            <a:off x="7115588" y="4996211"/>
            <a:ext cx="4731506" cy="1301524"/>
          </a:xfrm>
          <a:custGeom>
            <a:avLst/>
            <a:gdLst>
              <a:gd name="connsiteX0" fmla="*/ 0 w 4731506"/>
              <a:gd name="connsiteY0" fmla="*/ 0 h 1301524"/>
              <a:gd name="connsiteX1" fmla="*/ 4080744 w 4731506"/>
              <a:gd name="connsiteY1" fmla="*/ 0 h 1301524"/>
              <a:gd name="connsiteX2" fmla="*/ 4731506 w 4731506"/>
              <a:gd name="connsiteY2" fmla="*/ 650762 h 1301524"/>
              <a:gd name="connsiteX3" fmla="*/ 4731505 w 4731506"/>
              <a:gd name="connsiteY3" fmla="*/ 650762 h 1301524"/>
              <a:gd name="connsiteX4" fmla="*/ 4080743 w 4731506"/>
              <a:gd name="connsiteY4" fmla="*/ 1301524 h 1301524"/>
              <a:gd name="connsiteX5" fmla="*/ 7 w 4731506"/>
              <a:gd name="connsiteY5" fmla="*/ 1301523 h 1301524"/>
              <a:gd name="connsiteX6" fmla="*/ 131150 w 4731506"/>
              <a:gd name="connsiteY6" fmla="*/ 1288303 h 1301524"/>
              <a:gd name="connsiteX7" fmla="*/ 650761 w 4731506"/>
              <a:gd name="connsiteY7" fmla="*/ 650762 h 1301524"/>
              <a:gd name="connsiteX8" fmla="*/ 650762 w 4731506"/>
              <a:gd name="connsiteY8" fmla="*/ 650762 h 1301524"/>
              <a:gd name="connsiteX9" fmla="*/ 0 w 4731506"/>
              <a:gd name="connsiteY9" fmla="*/ 0 h 1301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31506" h="1301524">
                <a:moveTo>
                  <a:pt x="0" y="0"/>
                </a:moveTo>
                <a:lnTo>
                  <a:pt x="4080744" y="0"/>
                </a:lnTo>
                <a:cubicBezTo>
                  <a:pt x="4440150" y="0"/>
                  <a:pt x="4731506" y="291356"/>
                  <a:pt x="4731506" y="650762"/>
                </a:cubicBezTo>
                <a:lnTo>
                  <a:pt x="4731505" y="650762"/>
                </a:lnTo>
                <a:cubicBezTo>
                  <a:pt x="4731505" y="1010168"/>
                  <a:pt x="4440149" y="1301524"/>
                  <a:pt x="4080743" y="1301524"/>
                </a:cubicBezTo>
                <a:lnTo>
                  <a:pt x="7" y="1301523"/>
                </a:lnTo>
                <a:lnTo>
                  <a:pt x="131150" y="1288303"/>
                </a:lnTo>
                <a:cubicBezTo>
                  <a:pt x="427692" y="1227622"/>
                  <a:pt x="650761" y="965242"/>
                  <a:pt x="650761" y="650762"/>
                </a:cubicBezTo>
                <a:lnTo>
                  <a:pt x="650762" y="650762"/>
                </a:lnTo>
                <a:cubicBezTo>
                  <a:pt x="650762" y="291356"/>
                  <a:pt x="359406" y="0"/>
                  <a:pt x="0" y="0"/>
                </a:cubicBezTo>
                <a:close/>
              </a:path>
            </a:pathLst>
          </a:custGeom>
          <a:solidFill>
            <a:srgbClr val="0022AD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064500" y="5499735"/>
            <a:ext cx="2952750" cy="33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7.</a:t>
            </a:r>
            <a:r>
              <a:rPr lang="zh-CN" altLang="en-US" sz="14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可替换现用的其它类型的破拱器。</a:t>
            </a:r>
            <a:endParaRPr lang="zh-CN" altLang="en-US" sz="1400" dirty="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39" name="任意形状 38" descr="e7d195523061f1c09e9d68d7cf438b91ef959ecb14fc25d26BBA7F7DBC18E55DFF4014AF651F0BF2569D4B6C1DA7F1A4683A481403BD872FC687266AD13265C1DE7C373772FD8728ABDD69ADD03BFF5BE2862BC891DBB79EC851A009BD930C10FA8C6A8AB3104F0235AF1A3D4E8E41C0721C6BE4D6838EAF4B6B9AE2486E7C5E8B4F7A1EBE4DCA0C4690A56A498EF964"/>
          <p:cNvSpPr/>
          <p:nvPr/>
        </p:nvSpPr>
        <p:spPr>
          <a:xfrm rot="10800000">
            <a:off x="602594" y="3110542"/>
            <a:ext cx="4731506" cy="1301524"/>
          </a:xfrm>
          <a:custGeom>
            <a:avLst/>
            <a:gdLst>
              <a:gd name="connsiteX0" fmla="*/ 0 w 4731506"/>
              <a:gd name="connsiteY0" fmla="*/ 0 h 1301524"/>
              <a:gd name="connsiteX1" fmla="*/ 4080744 w 4731506"/>
              <a:gd name="connsiteY1" fmla="*/ 0 h 1301524"/>
              <a:gd name="connsiteX2" fmla="*/ 4731506 w 4731506"/>
              <a:gd name="connsiteY2" fmla="*/ 650762 h 1301524"/>
              <a:gd name="connsiteX3" fmla="*/ 4731505 w 4731506"/>
              <a:gd name="connsiteY3" fmla="*/ 650762 h 1301524"/>
              <a:gd name="connsiteX4" fmla="*/ 4080743 w 4731506"/>
              <a:gd name="connsiteY4" fmla="*/ 1301524 h 1301524"/>
              <a:gd name="connsiteX5" fmla="*/ 7 w 4731506"/>
              <a:gd name="connsiteY5" fmla="*/ 1301523 h 1301524"/>
              <a:gd name="connsiteX6" fmla="*/ 131150 w 4731506"/>
              <a:gd name="connsiteY6" fmla="*/ 1288303 h 1301524"/>
              <a:gd name="connsiteX7" fmla="*/ 650761 w 4731506"/>
              <a:gd name="connsiteY7" fmla="*/ 650762 h 1301524"/>
              <a:gd name="connsiteX8" fmla="*/ 650762 w 4731506"/>
              <a:gd name="connsiteY8" fmla="*/ 650762 h 1301524"/>
              <a:gd name="connsiteX9" fmla="*/ 0 w 4731506"/>
              <a:gd name="connsiteY9" fmla="*/ 0 h 1301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31506" h="1301524">
                <a:moveTo>
                  <a:pt x="0" y="0"/>
                </a:moveTo>
                <a:lnTo>
                  <a:pt x="4080744" y="0"/>
                </a:lnTo>
                <a:cubicBezTo>
                  <a:pt x="4440150" y="0"/>
                  <a:pt x="4731506" y="291356"/>
                  <a:pt x="4731506" y="650762"/>
                </a:cubicBezTo>
                <a:lnTo>
                  <a:pt x="4731505" y="650762"/>
                </a:lnTo>
                <a:cubicBezTo>
                  <a:pt x="4731505" y="1010168"/>
                  <a:pt x="4440149" y="1301524"/>
                  <a:pt x="4080743" y="1301524"/>
                </a:cubicBezTo>
                <a:lnTo>
                  <a:pt x="7" y="1301523"/>
                </a:lnTo>
                <a:lnTo>
                  <a:pt x="131150" y="1288303"/>
                </a:lnTo>
                <a:cubicBezTo>
                  <a:pt x="427692" y="1227622"/>
                  <a:pt x="650761" y="965242"/>
                  <a:pt x="650761" y="650762"/>
                </a:cubicBezTo>
                <a:lnTo>
                  <a:pt x="650762" y="650762"/>
                </a:lnTo>
                <a:cubicBezTo>
                  <a:pt x="650762" y="291356"/>
                  <a:pt x="359406" y="0"/>
                  <a:pt x="0" y="0"/>
                </a:cubicBezTo>
                <a:close/>
              </a:path>
            </a:pathLst>
          </a:custGeom>
          <a:solidFill>
            <a:srgbClr val="0022AD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432560" y="3602355"/>
            <a:ext cx="3126740" cy="58229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3.</a:t>
            </a:r>
            <a:r>
              <a:rPr lang="zh-CN" altLang="en-US" sz="14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控制简单，可实现自动控制或人为操作控制；</a:t>
            </a:r>
            <a:endParaRPr lang="zh-CN" altLang="en-US" sz="1400" dirty="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3693773" y="0"/>
            <a:ext cx="9144000" cy="6858000"/>
          </a:xfrm>
          <a:prstGeom prst="rect">
            <a:avLst/>
          </a:prstGeom>
        </p:spPr>
      </p:pic>
      <p:grpSp>
        <p:nvGrpSpPr>
          <p:cNvPr id="2" name="组 1"/>
          <p:cNvGrpSpPr/>
          <p:nvPr/>
        </p:nvGrpSpPr>
        <p:grpSpPr>
          <a:xfrm>
            <a:off x="0" y="0"/>
            <a:ext cx="4664710" cy="551329"/>
            <a:chOff x="0" y="0"/>
            <a:chExt cx="4664710" cy="551329"/>
          </a:xfrm>
        </p:grpSpPr>
        <p:sp>
          <p:nvSpPr>
            <p:cNvPr id="3" name="矩形 2"/>
            <p:cNvSpPr/>
            <p:nvPr/>
          </p:nvSpPr>
          <p:spPr>
            <a:xfrm>
              <a:off x="0" y="0"/>
              <a:ext cx="551329" cy="551329"/>
            </a:xfrm>
            <a:prstGeom prst="rect">
              <a:avLst/>
            </a:prstGeom>
            <a:solidFill>
              <a:srgbClr val="0022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700405" y="90805"/>
              <a:ext cx="3964305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kumimoji="1" lang="en-US" altLang="zh-CN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cs typeface="微软雅黑 Light" panose="020B0502040204020203" charset="-122"/>
                  <a:sym typeface="Arial" panose="020B0604020202020204"/>
                </a:rPr>
                <a:t>KQP300</a:t>
              </a:r>
              <a:r>
                <a:rPr kumimoji="1"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cs typeface="微软雅黑 Light" panose="020B0502040204020203" charset="-122"/>
                  <a:sym typeface="Arial" panose="020B0604020202020204"/>
                </a:rPr>
                <a:t>破拱器技术参数</a:t>
              </a:r>
              <a:endParaRPr kumimoji="1"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微软雅黑 Light" panose="020B0502040204020203" charset="-122"/>
                <a:sym typeface="Arial" panose="020B0604020202020204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7871791" y="1"/>
            <a:ext cx="4364373" cy="6858000"/>
          </a:xfrm>
          <a:prstGeom prst="rect">
            <a:avLst/>
          </a:prstGeom>
          <a:solidFill>
            <a:srgbClr val="0022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280795" y="2611120"/>
            <a:ext cx="3051175" cy="255333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285750" indent="-285750" algn="ctr">
              <a:lnSpc>
                <a:spcPct val="200000"/>
              </a:lnSpc>
              <a:buFont typeface="Wingdings" panose="05000000000000000000" pitchFamily="2" charset="2"/>
              <a:buChar char="n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/>
              </a:rPr>
              <a:t>型号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/>
              </a:rPr>
              <a:t>KQP300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微软雅黑" panose="020B0503020204020204" pitchFamily="34" charset="-122"/>
              <a:cs typeface="微软雅黑" panose="020B0503020204020204" pitchFamily="34" charset="-122"/>
              <a:sym typeface="Arial" panose="020B0604020202020204"/>
            </a:endParaRPr>
          </a:p>
          <a:p>
            <a:pPr marL="285750" indent="-285750" algn="ctr">
              <a:lnSpc>
                <a:spcPct val="200000"/>
              </a:lnSpc>
              <a:buFont typeface="Wingdings" panose="05000000000000000000" pitchFamily="2" charset="2"/>
              <a:buChar char="n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/>
              </a:rPr>
              <a:t>容积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/>
              </a:rPr>
              <a:t>L300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微软雅黑" panose="020B0503020204020204" pitchFamily="34" charset="-122"/>
              <a:cs typeface="微软雅黑" panose="020B0503020204020204" pitchFamily="34" charset="-122"/>
              <a:sym typeface="Arial" panose="020B0604020202020204"/>
            </a:endParaRPr>
          </a:p>
          <a:p>
            <a:pPr marL="285750" indent="-285750" algn="ctr">
              <a:lnSpc>
                <a:spcPct val="200000"/>
              </a:lnSpc>
              <a:buFont typeface="Wingdings" panose="05000000000000000000" pitchFamily="2" charset="2"/>
              <a:buChar char="n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/>
              </a:rPr>
              <a:t>工作介质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/>
              </a:rPr>
              <a:t> 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/>
              </a:rPr>
              <a:t>压缩空气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微软雅黑" panose="020B0503020204020204" pitchFamily="34" charset="-122"/>
              <a:cs typeface="微软雅黑" panose="020B0503020204020204" pitchFamily="34" charset="-122"/>
              <a:sym typeface="Arial" panose="020B0604020202020204"/>
            </a:endParaRPr>
          </a:p>
          <a:p>
            <a:pPr marL="285750" indent="-285750" algn="ctr">
              <a:lnSpc>
                <a:spcPct val="200000"/>
              </a:lnSpc>
              <a:buFont typeface="Wingdings" panose="05000000000000000000" pitchFamily="2" charset="2"/>
              <a:buChar char="n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/>
              </a:rPr>
              <a:t>工作压力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/>
              </a:rPr>
              <a:t>MPa0.4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/>
              </a:rPr>
              <a:t>～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/>
              </a:rPr>
              <a:t>0.8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微软雅黑" panose="020B0503020204020204" pitchFamily="34" charset="-122"/>
              <a:cs typeface="微软雅黑" panose="020B0503020204020204" pitchFamily="34" charset="-122"/>
              <a:sym typeface="Arial" panose="020B0604020202020204"/>
            </a:endParaRPr>
          </a:p>
          <a:p>
            <a:pPr marL="285750" indent="-285750" algn="ctr">
              <a:lnSpc>
                <a:spcPct val="200000"/>
              </a:lnSpc>
              <a:buFont typeface="Wingdings" panose="05000000000000000000" pitchFamily="2" charset="2"/>
              <a:buChar char="n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/>
              </a:rPr>
              <a:t>爆破能量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/>
              </a:rPr>
              <a:t> J/m2 500000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微软雅黑" panose="020B0503020204020204" pitchFamily="34" charset="-122"/>
              <a:cs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17" name="乘 16"/>
          <p:cNvSpPr/>
          <p:nvPr/>
        </p:nvSpPr>
        <p:spPr>
          <a:xfrm>
            <a:off x="9099565" y="990717"/>
            <a:ext cx="1908824" cy="1908824"/>
          </a:xfrm>
          <a:prstGeom prst="mathMultiply">
            <a:avLst>
              <a:gd name="adj1" fmla="val 685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pic>
        <p:nvPicPr>
          <p:cNvPr id="5" name="图片 4" descr="破拱器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9455" y="2550160"/>
            <a:ext cx="3429000" cy="3429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0" y="0"/>
            <a:ext cx="4433570" cy="723265"/>
            <a:chOff x="0" y="0"/>
            <a:chExt cx="4433570" cy="723265"/>
          </a:xfrm>
        </p:grpSpPr>
        <p:sp>
          <p:nvSpPr>
            <p:cNvPr id="3" name="矩形 2"/>
            <p:cNvSpPr/>
            <p:nvPr/>
          </p:nvSpPr>
          <p:spPr>
            <a:xfrm>
              <a:off x="0" y="0"/>
              <a:ext cx="551329" cy="551329"/>
            </a:xfrm>
            <a:prstGeom prst="rect">
              <a:avLst/>
            </a:prstGeom>
            <a:solidFill>
              <a:srgbClr val="0022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700405" y="217170"/>
              <a:ext cx="3733165" cy="506095"/>
            </a:xfrm>
            <a:prstGeom prst="rect">
              <a:avLst/>
            </a:prstGeom>
            <a:noFill/>
          </p:spPr>
          <p:txBody>
            <a:bodyPr wrap="square" rtlCol="0">
              <a:no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kumimoji="1" lang="en-US" altLang="zh-CN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cs typeface="微软雅黑 Light" panose="020B0502040204020203" charset="-122"/>
                  <a:sym typeface="Arial" panose="020B0604020202020204"/>
                </a:rPr>
                <a:t>KQP300</a:t>
              </a:r>
              <a:r>
                <a:rPr kumimoji="1"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cs typeface="微软雅黑 Light" panose="020B0502040204020203" charset="-122"/>
                  <a:sym typeface="Arial" panose="020B0604020202020204"/>
                </a:rPr>
                <a:t>破拱器组成结构</a:t>
              </a:r>
              <a:endParaRPr kumimoji="1"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微软雅黑 Light" panose="020B0502040204020203" charset="-122"/>
                <a:sym typeface="Arial" panose="020B0604020202020204"/>
              </a:endParaRPr>
            </a:p>
            <a:p>
              <a:endParaRPr kumimoji="1"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微软雅黑 Light" panose="020B0502040204020203" charset="-122"/>
                <a:sym typeface="Arial" panose="020B0604020202020204"/>
              </a:endParaRPr>
            </a:p>
          </p:txBody>
        </p:sp>
      </p:grpSp>
      <p:sp>
        <p:nvSpPr>
          <p:cNvPr id="5" name="矩形 4"/>
          <p:cNvSpPr/>
          <p:nvPr>
            <p:custDataLst>
              <p:tags r:id="rId1"/>
            </p:custDataLst>
          </p:nvPr>
        </p:nvSpPr>
        <p:spPr>
          <a:xfrm>
            <a:off x="8154928" y="1625171"/>
            <a:ext cx="3322999" cy="4569760"/>
          </a:xfrm>
          <a:prstGeom prst="rect">
            <a:avLst/>
          </a:prstGeom>
          <a:solidFill>
            <a:srgbClr val="0022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pic>
        <p:nvPicPr>
          <p:cNvPr id="6" name="图片占位符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screen"/>
          <a:stretch>
            <a:fillRect/>
          </a:stretch>
        </p:blipFill>
        <p:spPr>
          <a:xfrm>
            <a:off x="4434356" y="1625171"/>
            <a:ext cx="3522074" cy="2284880"/>
          </a:xfrm>
          <a:prstGeom prst="rect">
            <a:avLst/>
          </a:prstGeom>
        </p:spPr>
      </p:pic>
      <p:pic>
        <p:nvPicPr>
          <p:cNvPr id="7" name="图片占位符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screen"/>
          <a:stretch>
            <a:fillRect/>
          </a:stretch>
        </p:blipFill>
        <p:spPr>
          <a:xfrm>
            <a:off x="912281" y="3910051"/>
            <a:ext cx="3522075" cy="2284880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6"/>
            </p:custDataLst>
          </p:nvPr>
        </p:nvSpPr>
        <p:spPr>
          <a:xfrm>
            <a:off x="911994" y="1625171"/>
            <a:ext cx="3522074" cy="2284880"/>
          </a:xfrm>
          <a:prstGeom prst="rect">
            <a:avLst/>
          </a:prstGeom>
          <a:solidFill>
            <a:srgbClr val="0022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9" name="矩形 8"/>
          <p:cNvSpPr/>
          <p:nvPr>
            <p:custDataLst>
              <p:tags r:id="rId7"/>
            </p:custDataLst>
          </p:nvPr>
        </p:nvSpPr>
        <p:spPr>
          <a:xfrm>
            <a:off x="4434067" y="3910051"/>
            <a:ext cx="3522074" cy="2284880"/>
          </a:xfrm>
          <a:prstGeom prst="rect">
            <a:avLst/>
          </a:prstGeom>
          <a:solidFill>
            <a:srgbClr val="0022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1290955" y="2230120"/>
            <a:ext cx="287274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b="1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/>
              </a:rPr>
              <a:t>KQP</a:t>
            </a:r>
            <a:r>
              <a:rPr lang="zh-CN" altLang="en-US" sz="1600" b="1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/>
              </a:rPr>
              <a:t>系列破拱器主要由破拱器主机、破拱器气路系统、破拱器电控系统组成</a:t>
            </a:r>
            <a:endParaRPr lang="zh-CN" altLang="en-US" sz="1600" b="1" dirty="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cs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14" name="文本框 13"/>
          <p:cNvSpPr txBox="1"/>
          <p:nvPr>
            <p:custDataLst>
              <p:tags r:id="rId9"/>
            </p:custDataLst>
          </p:nvPr>
        </p:nvSpPr>
        <p:spPr>
          <a:xfrm>
            <a:off x="4954905" y="4573905"/>
            <a:ext cx="2660015" cy="8299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b="1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/>
              </a:rPr>
              <a:t>KQP</a:t>
            </a:r>
            <a:r>
              <a:rPr lang="zh-CN" altLang="en-US" sz="1600" b="1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/>
              </a:rPr>
              <a:t>系列破拱器主机由箍架、罐体等组成</a:t>
            </a:r>
            <a:endParaRPr lang="zh-CN" altLang="en-US" sz="1600" b="1" dirty="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cs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20" name="文本框 19"/>
          <p:cNvSpPr txBox="1"/>
          <p:nvPr>
            <p:custDataLst>
              <p:tags r:id="rId10"/>
            </p:custDataLst>
          </p:nvPr>
        </p:nvSpPr>
        <p:spPr>
          <a:xfrm>
            <a:off x="8487410" y="2877820"/>
            <a:ext cx="2748915" cy="19380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b="1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/>
              </a:rPr>
              <a:t>KQP</a:t>
            </a:r>
            <a:r>
              <a:rPr lang="zh-CN" altLang="en-US" sz="1600" b="1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/>
              </a:rPr>
              <a:t>系列破拱器气路系统主要由供气管路、二位三通气动电磁换向阀、球阀（用于检修时切断气源、放水排污）及连接管件等组成</a:t>
            </a:r>
            <a:endParaRPr lang="zh-CN" altLang="en-US" sz="1600" b="1" dirty="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cs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980295" y="4090670"/>
            <a:ext cx="4073525" cy="3873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矩形 59"/>
          <p:cNvSpPr/>
          <p:nvPr/>
        </p:nvSpPr>
        <p:spPr>
          <a:xfrm>
            <a:off x="5251594" y="1191116"/>
            <a:ext cx="6595849" cy="4812119"/>
          </a:xfrm>
          <a:prstGeom prst="rect">
            <a:avLst/>
          </a:prstGeom>
          <a:solidFill>
            <a:srgbClr val="0022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377686" y="1191116"/>
            <a:ext cx="4566413" cy="4812119"/>
          </a:xfrm>
          <a:prstGeom prst="rect">
            <a:avLst/>
          </a:prstGeom>
          <a:solidFill>
            <a:srgbClr val="0022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grpSp>
        <p:nvGrpSpPr>
          <p:cNvPr id="2" name="组 1"/>
          <p:cNvGrpSpPr/>
          <p:nvPr/>
        </p:nvGrpSpPr>
        <p:grpSpPr>
          <a:xfrm>
            <a:off x="0" y="0"/>
            <a:ext cx="3539490" cy="666750"/>
            <a:chOff x="0" y="0"/>
            <a:chExt cx="3539490" cy="666750"/>
          </a:xfrm>
        </p:grpSpPr>
        <p:sp>
          <p:nvSpPr>
            <p:cNvPr id="3" name="矩形 2"/>
            <p:cNvSpPr/>
            <p:nvPr/>
          </p:nvSpPr>
          <p:spPr>
            <a:xfrm>
              <a:off x="0" y="0"/>
              <a:ext cx="551329" cy="551329"/>
            </a:xfrm>
            <a:prstGeom prst="rect">
              <a:avLst/>
            </a:prstGeom>
            <a:solidFill>
              <a:srgbClr val="0022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700405" y="206375"/>
              <a:ext cx="2839085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kumimoji="1" lang="en-US" altLang="zh-CN" sz="2400" b="1" dirty="0">
                  <a:latin typeface="Arial" panose="020B0604020202020204"/>
                  <a:ea typeface="微软雅黑" panose="020B0503020204020204" pitchFamily="34" charset="-122"/>
                  <a:cs typeface="微软雅黑 Light" panose="020B0502040204020203" charset="-122"/>
                  <a:sym typeface="Arial" panose="020B0604020202020204"/>
                </a:rPr>
                <a:t>KQP300</a:t>
              </a:r>
              <a:r>
                <a:rPr kumimoji="1" lang="zh-CN" altLang="en-US" sz="2400" b="1" dirty="0">
                  <a:latin typeface="Arial" panose="020B0604020202020204"/>
                  <a:ea typeface="微软雅黑" panose="020B0503020204020204" pitchFamily="34" charset="-122"/>
                  <a:cs typeface="微软雅黑 Light" panose="020B0502040204020203" charset="-122"/>
                  <a:sym typeface="Arial" panose="020B0604020202020204"/>
                </a:rPr>
                <a:t>破拱器</a:t>
              </a:r>
              <a:endParaRPr kumimoji="1"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微软雅黑 Light" panose="020B0502040204020203" charset="-122"/>
                <a:sym typeface="Arial" panose="020B0604020202020204"/>
              </a:endParaRPr>
            </a:p>
          </p:txBody>
        </p:sp>
      </p:grpSp>
      <p:pic>
        <p:nvPicPr>
          <p:cNvPr id="5" name="图片 4" descr="破拱器 (15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3125" y="1809750"/>
            <a:ext cx="3575050" cy="3575050"/>
          </a:xfrm>
          <a:prstGeom prst="rect">
            <a:avLst/>
          </a:prstGeom>
        </p:spPr>
      </p:pic>
      <p:pic>
        <p:nvPicPr>
          <p:cNvPr id="6" name="图片 5" descr="破拱器4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9040" y="2490470"/>
            <a:ext cx="2342515" cy="2342515"/>
          </a:xfrm>
          <a:prstGeom prst="rect">
            <a:avLst/>
          </a:prstGeom>
        </p:spPr>
      </p:pic>
      <p:pic>
        <p:nvPicPr>
          <p:cNvPr id="7" name="图片 6" descr="破拱器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8410" y="2490470"/>
            <a:ext cx="2342515" cy="23425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1" y="826837"/>
            <a:ext cx="7764380" cy="3263900"/>
          </a:xfrm>
          <a:prstGeom prst="rect">
            <a:avLst/>
          </a:prstGeom>
          <a:solidFill>
            <a:srgbClr val="0022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694459" y="6322713"/>
            <a:ext cx="551329" cy="551329"/>
          </a:xfrm>
          <a:prstGeom prst="rect">
            <a:avLst/>
          </a:prstGeom>
          <a:solidFill>
            <a:srgbClr val="0022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6322712"/>
            <a:ext cx="11694459" cy="551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34530" y="1072714"/>
            <a:ext cx="187706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i="1" dirty="0">
                <a:solidFill>
                  <a:srgbClr val="FFFFFF"/>
                </a:solidFill>
                <a:latin typeface="Arial" panose="020B0604020202020204"/>
                <a:ea typeface="微软雅黑" panose="020B0503020204020204" pitchFamily="34" charset="-122"/>
                <a:cs typeface="Avenir Medium" charset="0"/>
                <a:sym typeface="Arial" panose="020B0604020202020204"/>
              </a:rPr>
              <a:t>2025</a:t>
            </a:r>
            <a:endParaRPr lang="en-US" altLang="zh-CN" sz="6000" b="1" i="1" dirty="0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  <a:cs typeface="Avenir Medium" charset="0"/>
              <a:sym typeface="Arial" panose="020B0604020202020204"/>
            </a:endParaRPr>
          </a:p>
        </p:txBody>
      </p:sp>
      <p:grpSp>
        <p:nvGrpSpPr>
          <p:cNvPr id="7" name="组合 13"/>
          <p:cNvGrpSpPr/>
          <p:nvPr/>
        </p:nvGrpSpPr>
        <p:grpSpPr>
          <a:xfrm>
            <a:off x="734530" y="2175688"/>
            <a:ext cx="6933313" cy="1479052"/>
            <a:chOff x="1393758" y="2863734"/>
            <a:chExt cx="6933313" cy="1479052"/>
          </a:xfrm>
        </p:grpSpPr>
        <p:sp>
          <p:nvSpPr>
            <p:cNvPr id="8" name="文本框 7"/>
            <p:cNvSpPr txBox="1"/>
            <p:nvPr/>
          </p:nvSpPr>
          <p:spPr>
            <a:xfrm>
              <a:off x="1519754" y="2863734"/>
              <a:ext cx="4745722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6000" b="1" dirty="0">
                  <a:solidFill>
                    <a:srgbClr val="FFFFFF"/>
                  </a:solidFill>
                  <a:latin typeface="Arial" panose="020B0604020202020204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/>
                </a:rPr>
                <a:t>THANK YOU</a:t>
              </a:r>
              <a:endParaRPr lang="en-US" altLang="zh-CN" sz="6000" b="1" dirty="0">
                <a:solidFill>
                  <a:srgbClr val="FFFFFF"/>
                </a:solidFill>
                <a:latin typeface="Arial" panose="020B0604020202020204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393758" y="4004232"/>
              <a:ext cx="693331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i="1" dirty="0">
                  <a:solidFill>
                    <a:srgbClr val="FFFFFF"/>
                  </a:solidFill>
                  <a:latin typeface="Arial" panose="020B0604020202020204"/>
                  <a:ea typeface="微软雅黑" panose="020B0503020204020204" pitchFamily="34" charset="-122"/>
                  <a:cs typeface="Avenir Light Oblique" charset="0"/>
                  <a:sym typeface="Arial" panose="020B0604020202020204"/>
                </a:rPr>
                <a:t>SIMPLE FASHION OPENING REPORT</a:t>
              </a:r>
              <a:endParaRPr lang="zh-CN" altLang="en-US" sz="1600" i="1" dirty="0">
                <a:solidFill>
                  <a:srgbClr val="FFFFFF"/>
                </a:solidFill>
                <a:latin typeface="Arial" panose="020B0604020202020204"/>
                <a:ea typeface="微软雅黑" panose="020B0503020204020204" pitchFamily="34" charset="-122"/>
                <a:cs typeface="Avenir Light Oblique" charset="0"/>
                <a:sym typeface="Arial" panose="020B06040202020202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ags/tag1.xml><?xml version="1.0" encoding="utf-8"?>
<p:tagLst xmlns:p="http://schemas.openxmlformats.org/presentationml/2006/main">
  <p:tag name="KSO_WM_DIAGRAM_VIRTUALLY_FRAME" val="{&quot;height&quot;:347.83614173228347,&quot;left&quot;:95.41606299212597,&quot;top&quot;:215.41385826771653,&quot;width&quot;:851.8858267716536}"/>
</p:tagLst>
</file>

<file path=ppt/tags/tag2.xml><?xml version="1.0" encoding="utf-8"?>
<p:tagLst xmlns:p="http://schemas.openxmlformats.org/presentationml/2006/main">
  <p:tag name="KSO_WM_DIAGRAM_VIRTUALLY_FRAME" val="{&quot;height&quot;:359.82362204724416,&quot;left&quot;:71.81055118110235,&quot;top&quot;:127.96622047244094,&quot;width&quot;:831.9632283464567}"/>
</p:tagLst>
</file>

<file path=ppt/tags/tag3.xml><?xml version="1.0" encoding="utf-8"?>
<p:tagLst xmlns:p="http://schemas.openxmlformats.org/presentationml/2006/main">
  <p:tag name="KSO_WM_DIAGRAM_VIRTUALLY_FRAME" val="{&quot;height&quot;:359.82362204724416,&quot;left&quot;:71.81055118110235,&quot;top&quot;:127.96622047244094,&quot;width&quot;:831.9632283464567}"/>
</p:tagLst>
</file>

<file path=ppt/tags/tag4.xml><?xml version="1.0" encoding="utf-8"?>
<p:tagLst xmlns:p="http://schemas.openxmlformats.org/presentationml/2006/main">
  <p:tag name="KSO_WM_DIAGRAM_VIRTUALLY_FRAME" val="{&quot;height&quot;:359.82362204724416,&quot;left&quot;:71.81055118110235,&quot;top&quot;:127.96622047244094,&quot;width&quot;:831.9632283464567}"/>
</p:tagLst>
</file>

<file path=ppt/tags/tag5.xml><?xml version="1.0" encoding="utf-8"?>
<p:tagLst xmlns:p="http://schemas.openxmlformats.org/presentationml/2006/main">
  <p:tag name="KSO_WM_DIAGRAM_VIRTUALLY_FRAME" val="{&quot;height&quot;:359.82362204724416,&quot;left&quot;:71.81055118110235,&quot;top&quot;:127.96622047244094,&quot;width&quot;:831.9632283464567}"/>
</p:tagLst>
</file>

<file path=ppt/tags/tag6.xml><?xml version="1.0" encoding="utf-8"?>
<p:tagLst xmlns:p="http://schemas.openxmlformats.org/presentationml/2006/main">
  <p:tag name="KSO_WM_DIAGRAM_VIRTUALLY_FRAME" val="{&quot;height&quot;:359.82362204724416,&quot;left&quot;:71.81055118110235,&quot;top&quot;:127.96622047244094,&quot;width&quot;:831.9632283464567}"/>
</p:tagLst>
</file>

<file path=ppt/tags/tag7.xml><?xml version="1.0" encoding="utf-8"?>
<p:tagLst xmlns:p="http://schemas.openxmlformats.org/presentationml/2006/main">
  <p:tag name="KSO_WM_DIAGRAM_VIRTUALLY_FRAME" val="{&quot;height&quot;:359.82362204724416,&quot;left&quot;:71.81055118110235,&quot;top&quot;:127.96622047244094,&quot;width&quot;:831.9632283464567}"/>
</p:tagLst>
</file>

<file path=ppt/tags/tag8.xml><?xml version="1.0" encoding="utf-8"?>
<p:tagLst xmlns:p="http://schemas.openxmlformats.org/presentationml/2006/main">
  <p:tag name="KSO_WM_DIAGRAM_VIRTUALLY_FRAME" val="{&quot;height&quot;:359.82362204724416,&quot;left&quot;:71.81055118110235,&quot;top&quot;:127.96622047244094,&quot;width&quot;:831.9632283464567}"/>
</p:tagLst>
</file>

<file path=ppt/tags/tag9.xml><?xml version="1.0" encoding="utf-8"?>
<p:tagLst xmlns:p="http://schemas.openxmlformats.org/presentationml/2006/main">
  <p:tag name="KSO_WM_DIAGRAM_VIRTUALLY_FRAME" val="{&quot;height&quot;:359.82362204724416,&quot;left&quot;:71.81055118110235,&quot;top&quot;:127.96622047244094,&quot;width&quot;:831.9632283464567}"/>
</p:tagLst>
</file>

<file path=ppt/theme/theme1.xml><?xml version="1.0" encoding="utf-8"?>
<a:theme xmlns:a="http://schemas.openxmlformats.org/drawingml/2006/main" name="第一PPT，www.1ppt.com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712</Words>
  <Application>WPS 演示</Application>
  <PresentationFormat>宽屏</PresentationFormat>
  <Paragraphs>77</Paragraphs>
  <Slides>9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9</vt:i4>
      </vt:variant>
    </vt:vector>
  </HeadingPairs>
  <TitlesOfParts>
    <vt:vector size="23" baseType="lpstr">
      <vt:lpstr>Arial</vt:lpstr>
      <vt:lpstr>宋体</vt:lpstr>
      <vt:lpstr>Wingdings</vt:lpstr>
      <vt:lpstr>微软雅黑</vt:lpstr>
      <vt:lpstr>Arial</vt:lpstr>
      <vt:lpstr>Avenir Medium</vt:lpstr>
      <vt:lpstr>HelveticaNeue LT 43 LightEx</vt:lpstr>
      <vt:lpstr>Avenir Book Oblique</vt:lpstr>
      <vt:lpstr>微软雅黑 Light</vt:lpstr>
      <vt:lpstr>Avenir Light Oblique</vt:lpstr>
      <vt:lpstr>Arial Unicode MS</vt:lpstr>
      <vt:lpstr>Calibri</vt:lpstr>
      <vt:lpstr>第一PPT，www.1ppt.com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开题答辩</dc:title>
  <dc:creator>第一PPT</dc:creator>
  <cp:keywords>www.1ppt.com</cp:keywords>
  <dc:description>www.1ppt.com</dc:description>
  <cp:lastModifiedBy>Administrator</cp:lastModifiedBy>
  <cp:revision>189</cp:revision>
  <dcterms:created xsi:type="dcterms:W3CDTF">2017-08-18T03:02:00Z</dcterms:created>
  <dcterms:modified xsi:type="dcterms:W3CDTF">2025-05-29T01:22:28Z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F2E0F48B247A4B92A9C12439AF2893D8_13</vt:lpwstr>
  </property>
  <property fmtid="{D5CDD505-2E9C-101B-9397-08002B2CF9AE}" pid="3" name="KSOProductBuildVer">
    <vt:lpwstr>2052-12.1.0.20784</vt:lpwstr>
  </property>
</Properties>
</file>