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091" r:id="rId1"/>
    <p:sldMasterId id="2147494128" r:id="rId2"/>
  </p:sldMasterIdLst>
  <p:notesMasterIdLst>
    <p:notesMasterId r:id="rId3"/>
  </p:notesMasterIdLst>
  <p:sldIdLst>
    <p:sldId id="5135" r:id="rId4"/>
    <p:sldId id="5140" r:id="rId5"/>
    <p:sldId id="5144" r:id="rId6"/>
    <p:sldId id="5147" r:id="rId7"/>
    <p:sldId id="5153" r:id="rId9"/>
    <p:sldId id="5156" r:id="rId10"/>
    <p:sldId id="5159" r:id="rId11"/>
    <p:sldId id="5162" r:id="rId12"/>
    <p:sldId id="5168" r:id="rId14"/>
    <p:sldId id="5171" r:id="rId15"/>
    <p:sldId id="5174" r:id="rId16"/>
    <p:sldId id="5177" r:id="rId17"/>
    <p:sldId id="5180" r:id="rId18"/>
    <p:sldId id="5186" r:id="rId20"/>
    <p:sldId id="5189" r:id="rId21"/>
    <p:sldId id="5192" r:id="rId22"/>
    <p:sldId id="5195" r:id="rId23"/>
    <p:sldId id="5198" r:id="rId24"/>
    <p:sldId id="5204" r:id="rId26"/>
    <p:sldId id="5207" r:id="rId27"/>
    <p:sldId id="5210" r:id="rId28"/>
    <p:sldId id="5213" r:id="rId29"/>
    <p:sldId id="5219" r:id="rId31"/>
    <p:sldId id="5222" r:id="rId32"/>
    <p:sldId id="5225" r:id="rId33"/>
    <p:sldId id="5228" r:id="rId34"/>
    <p:sldId id="5234" r:id="rId36"/>
    <p:sldId id="5237" r:id="rId37"/>
    <p:sldId id="5241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092" r:id="rId1"/>
    <p:sldLayoutId id="2147494093" r:id="rId2"/>
    <p:sldLayoutId id="2147494094" r:id="rId3"/>
    <p:sldLayoutId id="2147494095" r:id="rId4"/>
    <p:sldLayoutId id="2147494096" r:id="rId5"/>
    <p:sldLayoutId id="2147494097" r:id="rId6"/>
    <p:sldLayoutId id="2147494098" r:id="rId7"/>
    <p:sldLayoutId id="2147494099" r:id="rId8"/>
    <p:sldLayoutId id="2147494100" r:id="rId9"/>
    <p:sldLayoutId id="2147494101" r:id="rId10"/>
    <p:sldLayoutId id="214749410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129" r:id="rId1"/>
    <p:sldLayoutId id="2147494130" r:id="rId2"/>
    <p:sldLayoutId id="2147494131" r:id="rId3"/>
    <p:sldLayoutId id="2147494132" r:id="rId4"/>
    <p:sldLayoutId id="2147494133" r:id="rId5"/>
    <p:sldLayoutId id="2147494134" r:id="rId6"/>
    <p:sldLayoutId id="2147494135" r:id="rId7"/>
    <p:sldLayoutId id="2147494136" r:id="rId8"/>
    <p:sldLayoutId id="2147494137" r:id="rId9"/>
    <p:sldLayoutId id="2147494138" r:id="rId10"/>
    <p:sldLayoutId id="214749413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tags" Target="../tags/tag177.xml"/><Relationship Id="rId18" Type="http://schemas.openxmlformats.org/officeDocument/2006/relationships/tags" Target="../tags/tag178.xml"/><Relationship Id="rId19" Type="http://schemas.openxmlformats.org/officeDocument/2006/relationships/tags" Target="../tags/tag179.xml"/><Relationship Id="rId20" Type="http://schemas.openxmlformats.org/officeDocument/2006/relationships/tags" Target="../tags/tag180.xml"/><Relationship Id="rId21" Type="http://schemas.openxmlformats.org/officeDocument/2006/relationships/tags" Target="../tags/tag181.xml"/><Relationship Id="rId22" Type="http://schemas.openxmlformats.org/officeDocument/2006/relationships/tags" Target="../tags/tag182.xml"/><Relationship Id="rId23" Type="http://schemas.openxmlformats.org/officeDocument/2006/relationships/tags" Target="../tags/tag183.xml"/><Relationship Id="rId24" Type="http://schemas.openxmlformats.org/officeDocument/2006/relationships/tags" Target="../tags/tag184.xml"/><Relationship Id="rId25" Type="http://schemas.openxmlformats.org/officeDocument/2006/relationships/tags" Target="../tags/tag185.xml"/><Relationship Id="rId26" Type="http://schemas.openxmlformats.org/officeDocument/2006/relationships/tags" Target="../tags/tag186.xml"/><Relationship Id="rId27" Type="http://schemas.openxmlformats.org/officeDocument/2006/relationships/tags" Target="../tags/tag187.xml"/><Relationship Id="rId28" Type="http://schemas.openxmlformats.org/officeDocument/2006/relationships/tags" Target="../tags/tag188.xml"/><Relationship Id="rId29" Type="http://schemas.openxmlformats.org/officeDocument/2006/relationships/tags" Target="../tags/tag189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tags" Target="../tags/tag221.xml"/><Relationship Id="rId18" Type="http://schemas.openxmlformats.org/officeDocument/2006/relationships/tags" Target="../tags/tag222.xml"/><Relationship Id="rId19" Type="http://schemas.openxmlformats.org/officeDocument/2006/relationships/tags" Target="../tags/tag223.xml"/><Relationship Id="rId20" Type="http://schemas.openxmlformats.org/officeDocument/2006/relationships/tags" Target="../tags/tag224.xml"/><Relationship Id="rId21" Type="http://schemas.openxmlformats.org/officeDocument/2006/relationships/tags" Target="../tags/tag225.xml"/><Relationship Id="rId22" Type="http://schemas.openxmlformats.org/officeDocument/2006/relationships/tags" Target="../tags/tag226.xml"/><Relationship Id="rId23" Type="http://schemas.openxmlformats.org/officeDocument/2006/relationships/tags" Target="../tags/tag227.xml"/><Relationship Id="rId24" Type="http://schemas.openxmlformats.org/officeDocument/2006/relationships/tags" Target="../tags/tag228.xml"/><Relationship Id="rId25" Type="http://schemas.openxmlformats.org/officeDocument/2006/relationships/tags" Target="../tags/tag229.xml"/><Relationship Id="rId26" Type="http://schemas.openxmlformats.org/officeDocument/2006/relationships/tags" Target="../tags/tag230.xml"/><Relationship Id="rId27" Type="http://schemas.openxmlformats.org/officeDocument/2006/relationships/tags" Target="../tags/tag231.xml"/><Relationship Id="rId28" Type="http://schemas.openxmlformats.org/officeDocument/2006/relationships/tags" Target="../tags/tag232.xml"/><Relationship Id="rId29" Type="http://schemas.openxmlformats.org/officeDocument/2006/relationships/tags" Target="../tags/tag233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tags" Target="../tags/tag250.xml"/><Relationship Id="rId18" Type="http://schemas.openxmlformats.org/officeDocument/2006/relationships/tags" Target="../tags/tag251.xml"/><Relationship Id="rId19" Type="http://schemas.openxmlformats.org/officeDocument/2006/relationships/tags" Target="../tags/tag252.xml"/><Relationship Id="rId20" Type="http://schemas.openxmlformats.org/officeDocument/2006/relationships/tags" Target="../tags/tag253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tags" Target="../tags/tag289.xml"/><Relationship Id="rId18" Type="http://schemas.openxmlformats.org/officeDocument/2006/relationships/tags" Target="../tags/tag290.xml"/><Relationship Id="rId1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tags" Target="../tags/tag306.xml"/><Relationship Id="rId17" Type="http://schemas.openxmlformats.org/officeDocument/2006/relationships/tags" Target="../tags/tag307.xml"/><Relationship Id="rId18" Type="http://schemas.openxmlformats.org/officeDocument/2006/relationships/tags" Target="../tags/tag308.xml"/><Relationship Id="rId1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tags" Target="../tags/tag324.xml"/><Relationship Id="rId14" Type="http://schemas.openxmlformats.org/officeDocument/2006/relationships/tags" Target="../tags/tag325.xml"/><Relationship Id="rId15" Type="http://schemas.openxmlformats.org/officeDocument/2006/relationships/tags" Target="../tags/tag326.xml"/><Relationship Id="rId16" Type="http://schemas.openxmlformats.org/officeDocument/2006/relationships/tags" Target="../tags/tag327.xml"/><Relationship Id="rId17" Type="http://schemas.openxmlformats.org/officeDocument/2006/relationships/tags" Target="../tags/tag328.xml"/><Relationship Id="rId18" Type="http://schemas.openxmlformats.org/officeDocument/2006/relationships/tags" Target="../tags/tag329.xml"/><Relationship Id="rId19" Type="http://schemas.openxmlformats.org/officeDocument/2006/relationships/tags" Target="../tags/tag330.xml"/><Relationship Id="rId20" Type="http://schemas.openxmlformats.org/officeDocument/2006/relationships/tags" Target="../tags/tag331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tags" Target="../tags/tag379.xml"/><Relationship Id="rId14" Type="http://schemas.openxmlformats.org/officeDocument/2006/relationships/tags" Target="../tags/tag380.xml"/><Relationship Id="rId15" Type="http://schemas.openxmlformats.org/officeDocument/2006/relationships/tags" Target="../tags/tag381.xml"/><Relationship Id="rId16" Type="http://schemas.openxmlformats.org/officeDocument/2006/relationships/tags" Target="../tags/tag382.xml"/><Relationship Id="rId17" Type="http://schemas.openxmlformats.org/officeDocument/2006/relationships/tags" Target="../tags/tag383.xml"/><Relationship Id="rId18" Type="http://schemas.openxmlformats.org/officeDocument/2006/relationships/tags" Target="../tags/tag384.xml"/><Relationship Id="rId19" Type="http://schemas.openxmlformats.org/officeDocument/2006/relationships/tags" Target="../tags/tag385.xml"/><Relationship Id="rId20" Type="http://schemas.openxmlformats.org/officeDocument/2006/relationships/tags" Target="../tags/tag386.xml"/><Relationship Id="rId21" Type="http://schemas.openxmlformats.org/officeDocument/2006/relationships/tags" Target="../tags/tag387.xml"/><Relationship Id="rId22" Type="http://schemas.openxmlformats.org/officeDocument/2006/relationships/tags" Target="../tags/tag388.xml"/><Relationship Id="rId23" Type="http://schemas.openxmlformats.org/officeDocument/2006/relationships/tags" Target="../tags/tag389.xml"/><Relationship Id="rId24" Type="http://schemas.openxmlformats.org/officeDocument/2006/relationships/tags" Target="../tags/tag390.xml"/><Relationship Id="rId25" Type="http://schemas.openxmlformats.org/officeDocument/2006/relationships/tags" Target="../tags/tag391.xml"/><Relationship Id="rId26" Type="http://schemas.openxmlformats.org/officeDocument/2006/relationships/tags" Target="../tags/tag392.xml"/><Relationship Id="rId27" Type="http://schemas.openxmlformats.org/officeDocument/2006/relationships/tags" Target="../tags/tag393.xml"/><Relationship Id="rId28" Type="http://schemas.openxmlformats.org/officeDocument/2006/relationships/tags" Target="../tags/tag394.xml"/><Relationship Id="rId29" Type="http://schemas.openxmlformats.org/officeDocument/2006/relationships/tags" Target="../tags/tag395.xml"/><Relationship Id="rId30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教育培训行业工作总结及工作展望2024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教育培训行业概述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2023年工作总结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2024年工作展望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行业挑战与机遇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政策环境分析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教育培训行业概述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7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发展历程：教育培训行业经历了从传统线下培训到线上培训的转变，随着互联网技术的发展，线上培训逐渐成为主流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定义：教育培训行业是指通过各种教育手段和资源，为个人或团体提供知识和技能培训服务的行业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市场规模：教育培训行业市场规模不断扩大，涵盖了多个领域和细分市场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发展趋势：教育培训行业未来将继续向数字化、智能化、个性化方向发展，同时将更加注重与科技、文化等产业的融合发展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市场规模与增长趋势</a:t>
            </a:r>
            <a:endParaRPr altLang="en-US" lang="zh-CN"/>
          </a:p>
        </p:txBody>
      </p:sp>
      <p:sp>
        <p:nvSpPr>
          <p:cNvPr id="104902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市场规模：教育培训行业市场规模庞大，涵盖多个领域和细分市场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增长趋势：随着社会发展和教育需求的变化，教育培训行业呈现出快速增长的趋势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影响因素：政策支持、技术进步、消费升级等是推动教育培训行业发展的主要因素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未来展望：教育培训行业将继续保持快速增长，未来将更加注重个性化、多元化和智能化的发展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70000"/>
          </a:bodyPr>
          <a:p>
            <a:r>
              <a:rPr altLang="en-US" lang="zh-CN"/>
              <a:t>主要参与者：公立学校、私立学校、教育培训机构、在线教育平台等</a:t>
            </a:r>
            <a:endParaRPr altLang="en-US" lang="zh-CN"/>
          </a:p>
          <a:p>
            <a:r>
              <a:rPr altLang="en-US" lang="zh-CN"/>
              <a:t>竞争格局：教育培训市场竞争激烈，各参与者通过差异化服务、教学质量、价格等手段争夺市场份额  主要参与者与竞争格局</a:t>
            </a:r>
            <a:endParaRPr altLang="en-US" lang="zh-CN"/>
          </a:p>
          <a:p>
            <a:pPr lvl="1"/>
            <a:r>
              <a:rPr altLang="en-US" lang="zh-CN"/>
              <a:t>主要参与者与竞争格局</a:t>
            </a:r>
            <a:endParaRPr altLang="en-US" lang="zh-CN"/>
          </a:p>
          <a:p>
            <a:r>
              <a:rPr altLang="en-US" lang="zh-CN"/>
              <a:t>主要参与者：公立学校、私立学校、教育培训机构、在线教育平台等</a:t>
            </a:r>
            <a:endParaRPr altLang="en-US" lang="zh-CN"/>
          </a:p>
          <a:p>
            <a:r>
              <a:rPr altLang="en-US" lang="zh-CN"/>
              <a:t>竞争格局：教育培训市场竞争激烈，各参与者通过差异化服务、教学质量、价格等手段争夺市场份额  主要参与者与竞争格局</a:t>
            </a:r>
            <a:endParaRPr altLang="en-US" lang="zh-CN"/>
          </a:p>
          <a:p>
            <a:pPr lvl="1"/>
            <a:r>
              <a:rPr altLang="en-US" lang="zh-CN"/>
              <a:t>主要参与者与竞争格局</a:t>
            </a:r>
            <a:endParaRPr altLang="en-US" lang="zh-CN"/>
          </a:p>
          <a:p>
            <a:r>
              <a:rPr altLang="en-US" lang="zh-CN"/>
              <a:t>主要参与者：公立学校、私立学校、教育培训机构、在线教育平台等</a:t>
            </a:r>
            <a:endParaRPr altLang="en-US" lang="zh-CN"/>
          </a:p>
          <a:p>
            <a:r>
              <a:rPr altLang="en-US" lang="zh-CN"/>
              <a:t>竞争格局：教育培训市场竞争激烈，各参与者通过差异化服务、教学质量、价格等手段争夺市场份额  主要参与者与竞争格局</a:t>
            </a:r>
            <a:endParaRPr altLang="en-US" lang="zh-CN"/>
          </a:p>
          <a:p>
            <a:pPr lvl="1"/>
            <a:r>
              <a:rPr altLang="en-US" lang="zh-CN"/>
              <a:t>主要参与者与竞争格局</a:t>
            </a:r>
            <a:endParaRPr altLang="en-US" lang="zh-CN"/>
          </a:p>
          <a:p>
            <a:r>
              <a:rPr altLang="en-US" lang="zh-CN"/>
              <a:t>主要参与者：公立学校、私立学校、教育培训机构、在线教育平台等</a:t>
            </a:r>
            <a:endParaRPr altLang="en-US" lang="zh-CN"/>
          </a:p>
          <a:p>
            <a:r>
              <a:rPr altLang="en-US" lang="zh-CN"/>
              <a:t>竞争格局：教育培训市场竞争激烈，各参与者通过差异化服务、教学质量、价格等手段争夺市场份额</a:t>
            </a:r>
            <a:endParaRPr altLang="en-US" lang="zh-CN"/>
          </a:p>
        </p:txBody>
      </p:sp>
      <p:sp>
        <p:nvSpPr>
          <p:cNvPr id="10490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主要参与者与竞争格局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09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2023年工作总结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培训课程设计与实施</a:t>
            </a:r>
            <a:endParaRPr altLang="en-US" lang="zh-CN"/>
          </a:p>
        </p:txBody>
      </p:sp>
      <p:sp>
        <p:nvSpPr>
          <p:cNvPr id="104916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培训课程设计：针对不同学员需求，设计多样化的课程内容和形式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培训课程实施：按照课程设计，开展实际教学工作，确保教学质量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学员反馈与评估：收集学员对课程的反馈意见，对课程进行评估和改进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培训效果评估：对培训效果进行评估，为后续课程设计和实施提供参考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教学质量监控与评估</a:t>
            </a:r>
            <a:endParaRPr altLang="en-US" lang="zh-CN"/>
          </a:p>
        </p:txBody>
      </p:sp>
      <p:sp>
        <p:nvSpPr>
          <p:cNvPr id="104920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教学质量监控与评估工作的挑战与对策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1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教学质量监控与评估结果的反馈与应用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教学质量评估标准的制定与实施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2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教学质量监控体系的建立与完善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学员满意度调查与分析</a:t>
            </a:r>
            <a:endParaRPr altLang="en-US" lang="zh-CN"/>
          </a:p>
        </p:txBody>
      </p:sp>
      <p:sp>
        <p:nvSpPr>
          <p:cNvPr id="104926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调查结果：根据调查结果，分析学员对培训课程、师资、服务等方面的满意度，找出存在的问题和不足。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改进措施：针对调查结果，制定相应的改进措施，提高学员满意度。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调查目的：了解学员对培训课程、师资、服务等方面的满意度，为改进工作提供依据。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调查方法：采用问卷调查、访谈等方式，对学员进行满意度调查。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合作伙伴关系维护与拓展</a:t>
            </a:r>
            <a:endParaRPr altLang="en-US" lang="zh-CN"/>
          </a:p>
        </p:txBody>
      </p:sp>
      <p:sp>
        <p:nvSpPr>
          <p:cNvPr id="104932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合作伙伴类型：包括高校、企业、政府等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成果展示：成功案例、合作成果展示、未来合作计划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拓展策略：寻找新的合作伙伴、扩大合作范围、提高合作层次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维护方式：定期沟通、互访交流、解决合作中出现的问题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0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2024年工作展望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培训课程创新与升级</a:t>
            </a:r>
            <a:endParaRPr altLang="en-US" lang="zh-CN"/>
          </a:p>
        </p:txBody>
      </p:sp>
      <p:sp>
        <p:nvSpPr>
          <p:cNvPr id="104946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培训课程创新：结合市场需求，开发新的培训课程，提高培训质量和效果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培训课程升级：对现有培训课程进行升级和改进，提高培训内容的实用性和针对性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培训方式多样化：采用多种培训方式，如线上培训、线下培训、混合式培训等，满足不同学员的需求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培训师资力量提升：加强师资队伍建设，提高培训师资的专业素养和教学能力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教学质量提升计划</a:t>
            </a:r>
            <a:endParaRPr altLang="en-US" lang="zh-CN"/>
          </a:p>
        </p:txBody>
      </p:sp>
      <p:sp>
        <p:nvSpPr>
          <p:cNvPr id="104952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制定详细的教学计划和目标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建立完善的教学评估和反馈机制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引入先进的教学方法和手段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加强教师培训和团队建设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学员服务优化方案</a:t>
            </a:r>
            <a:endParaRPr altLang="en-US" lang="zh-CN"/>
          </a:p>
        </p:txBody>
      </p:sp>
      <p:sp>
        <p:nvSpPr>
          <p:cNvPr id="10496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提升学员满意度：通过改进教学方式、增加互动环节等方式提高学员满意度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强化学员关怀：定期对学员进行关怀回访，了解学员学习情况和需求，提供个性化服务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优化学员反馈机制：建立有效的学员反馈机制，及时收集学员意见和建议，不断改进和优化教学和服务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完善学员服务体系：建立完善的学员服务体系，包括课程咨询、学习辅导、考试辅导等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合作伙伴关系拓展计划</a:t>
            </a:r>
            <a:endParaRPr altLang="en-US" lang="zh-CN"/>
          </a:p>
        </p:txBody>
      </p:sp>
      <p:sp>
        <p:nvSpPr>
          <p:cNvPr id="104967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拓展目标：与更多优质教育机构建立合作关系，共同推动教育培训行业的发展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拓展策略：通过参加行业展会、研讨会等活动，积极寻找合作伙伴；同时，加强与现有合作伙伴的沟通与交流，深化合作关系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拓展重点：关注新兴教育领域，如在线教育、素质教育等，寻找合作机会；同时，加强与国际教育机构的合作，引进先进教育资源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实施计划：制定详细的拓展计划，包括时间表、任务分工等；同时，建立完善的沟通机制，确保合作项目的顺利进行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1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行业挑战与机遇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行业面临的挑战及应对策略</a:t>
            </a:r>
            <a:endParaRPr altLang="en-US" lang="zh-CN"/>
          </a:p>
        </p:txBody>
      </p:sp>
      <p:sp>
        <p:nvSpPr>
          <p:cNvPr id="104978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市场竞争激烈：教育培训机构数量众多，竞争激烈，需要提高教学质量和服务水平。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政策法规限制：政策法规对教育培训行业的管理越来越严格，需要遵守相关规定，确保合规经营。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人才流失严重：教育培训行业需要高素质的教师和管理人才，但人才流失现象严重，需要加强人才培养和留用。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应对策略：加强品牌建设、提高教学质量和服务水平、加强人才培养和留用、积极应对政策法规变化。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行业发展的机遇及把握方式</a:t>
            </a:r>
            <a:endParaRPr altLang="en-US" lang="zh-CN"/>
          </a:p>
        </p:txBody>
      </p:sp>
      <p:sp>
        <p:nvSpPr>
          <p:cNvPr id="1049840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42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844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政策支持：国家对教育培训行业的重视和支持，为行业发展提供了有力保障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48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50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市场需求：随着社会竞争的加剧，教育培训市场需求不断增长，为行业发展提供了广阔的市场空间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54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56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技术创新：随着互联网技术的发展，教育培训行业不断进行技术创新和模式创新，为行业发展提供了新的动力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60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62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国际化趋势：随着全球化的加速，教育培训行业国际化趋势日益明显，为行业发展提供了新的机遇和挑战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66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68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品牌建设：加强品牌建设和宣传，提高品牌知名度和美誉度，增强市场竞争力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67"/>
          <p:cNvSpPr/>
          <p:nvPr>
            <p:custDataLst>
              <p:tags r:id="rId16"/>
            </p:custDataLst>
          </p:nvPr>
        </p:nvSpPr>
        <p:spPr>
          <a:xfrm>
            <a:off x="6659355" y="4723060"/>
            <a:ext cx="4918093" cy="1241586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72" name="矩形 68"/>
          <p:cNvSpPr/>
          <p:nvPr>
            <p:custDataLst>
              <p:tags r:id="rId17"/>
            </p:custDataLst>
          </p:nvPr>
        </p:nvSpPr>
        <p:spPr>
          <a:xfrm>
            <a:off x="6295041" y="4723060"/>
            <a:ext cx="177667" cy="1241586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74" name="文本框 69"/>
          <p:cNvSpPr txBox="1"/>
          <p:nvPr>
            <p:custDataLst>
              <p:tags r:id="rId18"/>
            </p:custDataLst>
          </p:nvPr>
        </p:nvSpPr>
        <p:spPr>
          <a:xfrm>
            <a:off x="6847285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人才培养：加强人才培养和引进，提高从业人员素质和能力，为行业发展提供人才保障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企业核心竞争力提升途径</a:t>
            </a:r>
            <a:endParaRPr altLang="en-US" lang="zh-CN"/>
          </a:p>
        </p:txBody>
      </p:sp>
      <p:sp>
        <p:nvSpPr>
          <p:cNvPr id="1049910" name="矩形 15"/>
          <p:cNvSpPr/>
          <p:nvPr>
            <p:custDataLst>
              <p:tags r:id="rId1"/>
            </p:custDataLst>
          </p:nvPr>
        </p:nvSpPr>
        <p:spPr>
          <a:xfrm>
            <a:off x="3033612" y="155164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教学质量提升：注重教师培训，提高教学质量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任意多边形 17"/>
          <p:cNvSpPr/>
          <p:nvPr>
            <p:custDataLst>
              <p:tags r:id="rId2"/>
            </p:custDataLst>
          </p:nvPr>
        </p:nvSpPr>
        <p:spPr>
          <a:xfrm flipV="1">
            <a:off x="2968287" y="149040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任意多边形 18"/>
          <p:cNvSpPr/>
          <p:nvPr>
            <p:custDataLst>
              <p:tags r:id="rId3"/>
            </p:custDataLst>
          </p:nvPr>
        </p:nvSpPr>
        <p:spPr>
          <a:xfrm flipH="1">
            <a:off x="8123519" y="183539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矩形 27"/>
          <p:cNvSpPr/>
          <p:nvPr>
            <p:custDataLst>
              <p:tags r:id="rId4"/>
            </p:custDataLst>
          </p:nvPr>
        </p:nvSpPr>
        <p:spPr>
          <a:xfrm>
            <a:off x="3033612" y="239338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课程创新：开发具有竞争力的特色课程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任意多边形 29"/>
          <p:cNvSpPr/>
          <p:nvPr>
            <p:custDataLst>
              <p:tags r:id="rId5"/>
            </p:custDataLst>
          </p:nvPr>
        </p:nvSpPr>
        <p:spPr>
          <a:xfrm flipV="1">
            <a:off x="2968287" y="233214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任意多边形 30"/>
          <p:cNvSpPr/>
          <p:nvPr>
            <p:custDataLst>
              <p:tags r:id="rId6"/>
            </p:custDataLst>
          </p:nvPr>
        </p:nvSpPr>
        <p:spPr>
          <a:xfrm flipH="1">
            <a:off x="8123519" y="267713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矩形 5"/>
          <p:cNvSpPr/>
          <p:nvPr>
            <p:custDataLst>
              <p:tags r:id="rId7"/>
            </p:custDataLst>
          </p:nvPr>
        </p:nvSpPr>
        <p:spPr>
          <a:xfrm>
            <a:off x="3033612" y="323512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品牌建设：加强品牌宣传，提高品牌知名度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任意多边形 7"/>
          <p:cNvSpPr/>
          <p:nvPr>
            <p:custDataLst>
              <p:tags r:id="rId8"/>
            </p:custDataLst>
          </p:nvPr>
        </p:nvSpPr>
        <p:spPr>
          <a:xfrm flipV="1">
            <a:off x="2968287" y="317388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任意多边形 8"/>
          <p:cNvSpPr/>
          <p:nvPr>
            <p:custDataLst>
              <p:tags r:id="rId9"/>
            </p:custDataLst>
          </p:nvPr>
        </p:nvSpPr>
        <p:spPr>
          <a:xfrm flipH="1">
            <a:off x="8123519" y="351887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矩形 10"/>
          <p:cNvSpPr/>
          <p:nvPr>
            <p:custDataLst>
              <p:tags r:id="rId10"/>
            </p:custDataLst>
          </p:nvPr>
        </p:nvSpPr>
        <p:spPr>
          <a:xfrm>
            <a:off x="3033612" y="407686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服务优化：提供优质的服务，增强客户满意度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任意多边形 12"/>
          <p:cNvSpPr/>
          <p:nvPr>
            <p:custDataLst>
              <p:tags r:id="rId11"/>
            </p:custDataLst>
          </p:nvPr>
        </p:nvSpPr>
        <p:spPr>
          <a:xfrm flipV="1">
            <a:off x="2968287" y="401562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2" name="任意多边形 13"/>
          <p:cNvSpPr/>
          <p:nvPr>
            <p:custDataLst>
              <p:tags r:id="rId12"/>
            </p:custDataLst>
          </p:nvPr>
        </p:nvSpPr>
        <p:spPr>
          <a:xfrm flipH="1">
            <a:off x="8123519" y="436061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矩形 19"/>
          <p:cNvSpPr/>
          <p:nvPr>
            <p:custDataLst>
              <p:tags r:id="rId13"/>
            </p:custDataLst>
          </p:nvPr>
        </p:nvSpPr>
        <p:spPr>
          <a:xfrm>
            <a:off x="3033612" y="4918603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资源整合：整合优质资源，提高资源利用效率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任意多边形 21"/>
          <p:cNvSpPr/>
          <p:nvPr>
            <p:custDataLst>
              <p:tags r:id="rId14"/>
            </p:custDataLst>
          </p:nvPr>
        </p:nvSpPr>
        <p:spPr>
          <a:xfrm flipV="1">
            <a:off x="2968287" y="485736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8" name="任意多边形 22"/>
          <p:cNvSpPr/>
          <p:nvPr>
            <p:custDataLst>
              <p:tags r:id="rId15"/>
            </p:custDataLst>
          </p:nvPr>
        </p:nvSpPr>
        <p:spPr>
          <a:xfrm flipH="1">
            <a:off x="8123519" y="520235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0" name="矩形 38"/>
          <p:cNvSpPr/>
          <p:nvPr>
            <p:custDataLst>
              <p:tags r:id="rId16"/>
            </p:custDataLst>
          </p:nvPr>
        </p:nvSpPr>
        <p:spPr>
          <a:xfrm>
            <a:off x="3033612" y="5760343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创新发展：积极探索新的发展模式，提高企业竞争力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任意多边形 40"/>
          <p:cNvSpPr/>
          <p:nvPr>
            <p:custDataLst>
              <p:tags r:id="rId17"/>
            </p:custDataLst>
          </p:nvPr>
        </p:nvSpPr>
        <p:spPr>
          <a:xfrm flipV="1">
            <a:off x="2968287" y="569910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任意多边形 41"/>
          <p:cNvSpPr/>
          <p:nvPr>
            <p:custDataLst>
              <p:tags r:id="rId18"/>
            </p:custDataLst>
          </p:nvPr>
        </p:nvSpPr>
        <p:spPr>
          <a:xfrm flipH="1">
            <a:off x="8123519" y="604409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8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政策环境分析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国家政策对教育培训行业的影响</a:t>
            </a:r>
            <a:endParaRPr altLang="en-US" lang="zh-CN"/>
          </a:p>
        </p:txBody>
      </p:sp>
      <p:sp>
        <p:nvSpPr>
          <p:cNvPr id="10500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政策背景：介绍当前国家对教育培训行业的政策背景，如政策出台、政策调整等。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政策影响：分析国家政策对教育培训行业的影响，如促进教育培训行业的发展、规范教育培训市场等。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行业应对策略：提出教育培训行业应对国家政策的策略和建议，如加强自律、提高教学质量等。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政策内容：详细解读国家政策的内容，如政策目标、政策措施等。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地方政策对教育培训行业的支持力度</a:t>
            </a:r>
            <a:endParaRPr altLang="en-US" lang="zh-CN"/>
          </a:p>
        </p:txBody>
      </p:sp>
      <p:sp>
        <p:nvSpPr>
          <p:cNvPr id="105011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地方政策对教育培训行业的支持力度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政策环境对教育培训行业的影响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政策环境对教育培训行业发展的推动作用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政策环境对教育培训行业发展的挑战与机遇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企业如何应对政策变化带来的挑战和机遇</a:t>
            </a:r>
            <a:endParaRPr altLang="en-US" lang="zh-CN"/>
          </a:p>
        </p:txBody>
      </p:sp>
      <p:sp>
        <p:nvSpPr>
          <p:cNvPr id="105017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8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了解政策变化：密切关注政策动态，及时了解政策变化对企业的影响。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8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调整战略：根据政策变化，及时调整企业战略，以适应新的市场环境。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9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加强合作：与政府部门、行业协会等加强沟通与合作，共同应对政策变化带来的挑战。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9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创新发展：利用政策变化带来的机遇，积极探索新的发展模式，推动企业转型升级。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23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对教育培训行业的总结与思考</a:t>
            </a:r>
            <a:endParaRPr altLang="en-US" lang="zh-CN"/>
          </a:p>
        </p:txBody>
      </p:sp>
      <p:sp>
        <p:nvSpPr>
          <p:cNvPr id="105029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发展趋势：个性化、多元化、智能化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行业现状：市场规模不断扩大，竞争激烈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存在问题：师资力量不足，教学质量参差不齐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未来展望：加强政策支持，提高教师素质，推动行业创新发展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5034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7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7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7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7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8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8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8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深化教育培训行业改革，提高教育质量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培养更多高素质、高技能人才，为经济社会发展提供有力支撑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推动教育培训行业国际化发展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加强教育培训行业与科技、产业的融合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4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42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3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9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6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5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6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1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5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98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2023-12-17T12:59:11Z</dcterms:created>
  <dcterms:modified xsi:type="dcterms:W3CDTF">2023-12-17T12:59:11Z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3ea234f7303d43a4a8785025e39ba99c_21</vt:lpwstr>
  </property>
</Properties>
</file>