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563" r:id="rId1"/>
    <p:sldMasterId id="2147488600" r:id="rId2"/>
  </p:sldMasterIdLst>
  <p:notesMasterIdLst>
    <p:notesMasterId r:id="rId3"/>
  </p:notesMasterIdLst>
  <p:sldIdLst>
    <p:sldId id="2364" r:id="rId4"/>
    <p:sldId id="2368" r:id="rId5"/>
    <p:sldId id="2371" r:id="rId6"/>
    <p:sldId id="2374" r:id="rId7"/>
    <p:sldId id="2377" r:id="rId8"/>
    <p:sldId id="2380" r:id="rId9"/>
    <p:sldId id="2383" r:id="rId10"/>
    <p:sldId id="2386" r:id="rId11"/>
    <p:sldId id="2389" r:id="rId12"/>
    <p:sldId id="2392" r:id="rId13"/>
    <p:sldId id="2395" r:id="rId14"/>
    <p:sldId id="2398" r:id="rId15"/>
    <p:sldId id="2401" r:id="rId16"/>
    <p:sldId id="2404" r:id="rId17"/>
    <p:sldId id="2407" r:id="rId18"/>
    <p:sldId id="2410" r:id="rId19"/>
    <p:sldId id="2413" r:id="rId20"/>
    <p:sldId id="2416" r:id="rId21"/>
    <p:sldId id="2419" r:id="rId22"/>
    <p:sldId id="2422" r:id="rId23"/>
    <p:sldId id="2425" r:id="rId24"/>
    <p:sldId id="2428" r:id="rId25"/>
    <p:sldId id="2431" r:id="rId26"/>
    <p:sldId id="2434"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564" r:id="rId1"/>
    <p:sldLayoutId id="2147488565" r:id="rId2"/>
    <p:sldLayoutId id="2147488566" r:id="rId3"/>
    <p:sldLayoutId id="2147488567" r:id="rId4"/>
    <p:sldLayoutId id="2147488568" r:id="rId5"/>
    <p:sldLayoutId id="2147488569" r:id="rId6"/>
    <p:sldLayoutId id="2147488570" r:id="rId7"/>
    <p:sldLayoutId id="2147488571" r:id="rId8"/>
    <p:sldLayoutId id="2147488572" r:id="rId9"/>
    <p:sldLayoutId id="2147488573" r:id="rId10"/>
    <p:sldLayoutId id="214748857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8601" r:id="rId1"/>
    <p:sldLayoutId id="2147488602" r:id="rId2"/>
    <p:sldLayoutId id="2147488603" r:id="rId3"/>
    <p:sldLayoutId id="2147488604" r:id="rId4"/>
    <p:sldLayoutId id="2147488605" r:id="rId5"/>
    <p:sldLayoutId id="2147488606" r:id="rId6"/>
    <p:sldLayoutId id="2147488607" r:id="rId7"/>
    <p:sldLayoutId id="2147488608" r:id="rId8"/>
    <p:sldLayoutId id="2147488609" r:id="rId9"/>
    <p:sldLayoutId id="2147488610" r:id="rId10"/>
    <p:sldLayoutId id="2147488611"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初中教育中的思维培养与学业提高</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1"/>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思维培养的重要性</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思维培养与学业提高的关系</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初中教育中思维培养的实践与案例</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79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146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6050"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如何评价思维培养的效果</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396938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374205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4866640"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思维培养的未来发展与展望</a:t>
            </a:r>
            <a:endParaRPr altLang="en-US" b="1" sz="2000" lang="zh-CN">
              <a:solidFill>
                <a:schemeClr val="accent1"/>
              </a:solidFill>
              <a:latin typeface="+mj-ea"/>
              <a:ea typeface="+mj-ea"/>
              <a:cs typeface="微软雅黑" panose="020B0503020204020204"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8" name="标题 3"/>
          <p:cNvSpPr>
            <a:spLocks noGrp="1"/>
          </p:cNvSpPr>
          <p:nvPr>
            <p:ph type="title" idx="4"/>
            <p:custDataLst>
              <p:tags r:id="rId1"/>
            </p:custDataLst>
          </p:nvPr>
        </p:nvSpPr>
        <p:spPr/>
        <p:txBody>
          <a:bodyPr/>
          <a:p>
            <a:r>
              <a:rPr altLang="en-US" lang="zh-CN"/>
              <a:t>思维培养的重要性</a:t>
            </a:r>
            <a:endParaRPr altLang="en-US" lang="zh-CN"/>
          </a:p>
        </p:txBody>
      </p:sp>
      <p:sp>
        <p:nvSpPr>
          <p:cNvPr id="1048890"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4" name="标题 1"/>
          <p:cNvSpPr>
            <a:spLocks noGrp="1"/>
          </p:cNvSpPr>
          <p:nvPr>
            <p:ph type="title" idx="2"/>
          </p:nvPr>
        </p:nvSpPr>
        <p:spPr/>
        <p:txBody>
          <a:bodyPr/>
          <a:p>
            <a:r>
              <a:rPr altLang="en-US" lang="zh-CN"/>
              <a:t>思维能力对学生发展的影响</a:t>
            </a:r>
            <a:endParaRPr altLang="en-US" lang="zh-CN"/>
          </a:p>
        </p:txBody>
      </p:sp>
      <p:sp>
        <p:nvSpPr>
          <p:cNvPr id="104893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思维能力是学生学习和成长的关键因素，能够帮助学生更好地理解和掌握知识，提高学业成绩。</a:t>
            </a:r>
            <a:endParaRPr altLang="en-US" dirty="0" sz="2000" lang="zh-CN" spc="150">
              <a:solidFill>
                <a:schemeClr val="tx1">
                  <a:lumMod val="75000"/>
                  <a:lumOff val="25000"/>
                </a:schemeClr>
              </a:solidFill>
              <a:latin typeface="+mn-ea"/>
              <a:sym typeface="+mn-ea"/>
            </a:endParaRPr>
          </a:p>
        </p:txBody>
      </p:sp>
      <p:sp>
        <p:nvSpPr>
          <p:cNvPr id="104894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良好的思维能力有助于培养学生的创造力、批判性思维和解决问题的能力，为未来的职业发展奠定基础。</a:t>
            </a:r>
            <a:endParaRPr altLang="en-US" dirty="0" sz="2000" lang="zh-CN" spc="150">
              <a:solidFill>
                <a:schemeClr val="tx1">
                  <a:lumMod val="75000"/>
                  <a:lumOff val="25000"/>
                </a:schemeClr>
              </a:solidFill>
              <a:latin typeface="+mn-ea"/>
              <a:sym typeface="+mn-ea"/>
            </a:endParaRPr>
          </a:p>
        </p:txBody>
      </p:sp>
      <p:sp>
        <p:nvSpPr>
          <p:cNvPr id="104894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通过思维培养，学生可以更好地应对挑战和变化，具备更强的适应能力和应变能力。</a:t>
            </a:r>
            <a:endParaRPr altLang="en-US" dirty="0" sz="2000" lang="zh-CN" spc="150">
              <a:solidFill>
                <a:schemeClr val="tx1">
                  <a:lumMod val="75000"/>
                  <a:lumOff val="25000"/>
                </a:schemeClr>
              </a:solidFill>
              <a:latin typeface="+mn-ea"/>
              <a:sym typeface="+mn-ea"/>
            </a:endParaRPr>
          </a:p>
        </p:txBody>
      </p:sp>
      <p:sp>
        <p:nvSpPr>
          <p:cNvPr id="104895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5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思维能力强的学生更容易形成积极的心态和良好的情绪管理能力，更好地应对生活中的压力和挑战。</a:t>
            </a:r>
            <a:endParaRPr altLang="en-US" dirty="0" sz="2000" lang="zh-CN" spc="150">
              <a:solidFill>
                <a:schemeClr val="tx1">
                  <a:lumMod val="75000"/>
                  <a:lumOff val="25000"/>
                </a:schemeClr>
              </a:solidFill>
              <a:latin typeface="+mn-ea"/>
              <a:sym typeface="+mn-ea"/>
            </a:endParaRPr>
          </a:p>
        </p:txBody>
      </p:sp>
      <p:sp>
        <p:nvSpPr>
          <p:cNvPr id="104895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8" name="标题 1"/>
          <p:cNvSpPr>
            <a:spLocks noGrp="1"/>
          </p:cNvSpPr>
          <p:nvPr>
            <p:ph type="title" idx="2"/>
          </p:nvPr>
        </p:nvSpPr>
        <p:spPr/>
        <p:txBody>
          <a:bodyPr/>
          <a:p>
            <a:r>
              <a:rPr altLang="en-US" lang="zh-CN"/>
              <a:t>思维培养在初中教育中的地位</a:t>
            </a:r>
            <a:endParaRPr altLang="en-US" lang="zh-CN"/>
          </a:p>
        </p:txBody>
      </p:sp>
      <p:sp>
        <p:nvSpPr>
          <p:cNvPr id="104900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促进智力发展：思维能力是智力的核心，通过思维训练可以提高学生的智力水平。</a:t>
            </a:r>
            <a:endParaRPr altLang="en-US" dirty="0" sz="1200" lang="zh-CN" spc="150">
              <a:solidFill>
                <a:schemeClr val="tx1">
                  <a:lumMod val="65000"/>
                  <a:lumOff val="35000"/>
                </a:schemeClr>
              </a:solidFill>
              <a:latin typeface="+mn-ea"/>
              <a:sym typeface="+mn-ea"/>
            </a:endParaRPr>
          </a:p>
        </p:txBody>
      </p:sp>
      <p:sp>
        <p:nvSpPr>
          <p:cNvPr id="104900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提高学业成绩：良好的思维能力有助于学生更好地理解和掌握知识，从而提高学业成绩。</a:t>
            </a:r>
            <a:endParaRPr altLang="en-US" dirty="0" sz="1200" lang="zh-CN" spc="150">
              <a:solidFill>
                <a:schemeClr val="tx1">
                  <a:lumMod val="65000"/>
                  <a:lumOff val="35000"/>
                </a:schemeClr>
              </a:solidFill>
              <a:latin typeface="+mn-ea"/>
              <a:sym typeface="+mn-ea"/>
            </a:endParaRPr>
          </a:p>
        </p:txBody>
      </p:sp>
      <p:sp>
        <p:nvSpPr>
          <p:cNvPr id="104900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培养创新能力：思维培养有助于激发学生的创新精神，为未来的创新发展奠定基础。</a:t>
            </a:r>
            <a:endParaRPr altLang="en-US" dirty="0" sz="1200" lang="zh-CN" spc="150">
              <a:solidFill>
                <a:schemeClr val="tx1">
                  <a:lumMod val="65000"/>
                  <a:lumOff val="35000"/>
                </a:schemeClr>
              </a:solidFill>
              <a:latin typeface="+mn-ea"/>
              <a:sym typeface="+mn-ea"/>
            </a:endParaRPr>
          </a:p>
        </p:txBody>
      </p:sp>
      <p:sp>
        <p:nvSpPr>
          <p:cNvPr id="104900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增强解决问题的能力：通过思维训练，学生可以更好地分析问题、推理和判断，从而提高解决问题的能力。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6" name="标题 1"/>
          <p:cNvSpPr>
            <a:spLocks noGrp="1"/>
          </p:cNvSpPr>
          <p:nvPr>
            <p:ph type="title" idx="2"/>
          </p:nvPr>
        </p:nvSpPr>
        <p:spPr/>
        <p:txBody>
          <a:bodyPr/>
          <a:p>
            <a:r>
              <a:rPr altLang="en-US" lang="zh-CN"/>
              <a:t>思维培养的方法和途径</a:t>
            </a:r>
            <a:endParaRPr altLang="en-US" lang="zh-CN"/>
          </a:p>
        </p:txBody>
      </p:sp>
      <p:sp>
        <p:nvSpPr>
          <p:cNvPr id="10490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培养批判性思维：鼓励学生提问、质疑和评估信息，不盲目接受。</a:t>
            </a:r>
            <a:endParaRPr altLang="en-US" dirty="0" sz="2000" lang="zh-CN" spc="150">
              <a:solidFill>
                <a:schemeClr val="tx1">
                  <a:lumMod val="85000"/>
                  <a:lumOff val="15000"/>
                </a:schemeClr>
              </a:solidFill>
              <a:latin typeface="+mn-ea"/>
              <a:sym typeface="+mn-ea"/>
            </a:endParaRPr>
          </a:p>
        </p:txBody>
      </p:sp>
      <p:sp>
        <p:nvSpPr>
          <p:cNvPr id="10490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提倡创造性思维：通过创新活动和项目，激发学生的想象力，培养解决问题的能力。</a:t>
            </a:r>
            <a:endParaRPr altLang="en-US" dirty="0" sz="2000" lang="zh-CN" spc="150">
              <a:solidFill>
                <a:schemeClr val="tx1">
                  <a:lumMod val="85000"/>
                  <a:lumOff val="15000"/>
                </a:schemeClr>
              </a:solidFill>
              <a:latin typeface="+mn-ea"/>
              <a:sym typeface="+mn-ea"/>
            </a:endParaRPr>
          </a:p>
        </p:txBody>
      </p:sp>
      <p:sp>
        <p:nvSpPr>
          <p:cNvPr id="10490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强化逻辑思维能力：通过数学、科学等学科的学习，训练学生的逻辑推理能力。</a:t>
            </a:r>
            <a:endParaRPr altLang="en-US" dirty="0" sz="2000" lang="zh-CN" spc="150">
              <a:solidFill>
                <a:schemeClr val="tx1">
                  <a:lumMod val="85000"/>
                  <a:lumOff val="15000"/>
                </a:schemeClr>
              </a:solidFill>
              <a:latin typeface="+mn-ea"/>
              <a:sym typeface="+mn-ea"/>
            </a:endParaRPr>
          </a:p>
        </p:txBody>
      </p:sp>
      <p:sp>
        <p:nvSpPr>
          <p:cNvPr id="10490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注重跨学科学习：鼓励学生探索不同学科之间的联系，培养综合思考能力。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0" name="标题 3"/>
          <p:cNvSpPr>
            <a:spLocks noGrp="1"/>
          </p:cNvSpPr>
          <p:nvPr>
            <p:ph type="title" idx="4"/>
            <p:custDataLst>
              <p:tags r:id="rId1"/>
            </p:custDataLst>
          </p:nvPr>
        </p:nvSpPr>
        <p:spPr/>
        <p:txBody>
          <a:bodyPr/>
          <a:p>
            <a:r>
              <a:rPr altLang="en-US" lang="zh-CN"/>
              <a:t>思维培养与学业提高的关系</a:t>
            </a:r>
            <a:endParaRPr altLang="en-US" lang="zh-CN"/>
          </a:p>
        </p:txBody>
      </p:sp>
      <p:sp>
        <p:nvSpPr>
          <p:cNvPr id="1049112"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1"/>
          <p:cNvSpPr>
            <a:spLocks noGrp="1"/>
          </p:cNvSpPr>
          <p:nvPr>
            <p:ph type="title" idx="2"/>
          </p:nvPr>
        </p:nvSpPr>
        <p:spPr/>
        <p:txBody>
          <a:bodyPr/>
          <a:p>
            <a:r>
              <a:rPr altLang="en-US" lang="zh-CN"/>
              <a:t>思维能力对学业提高的促进作用</a:t>
            </a:r>
            <a:endParaRPr altLang="en-US" lang="zh-CN"/>
          </a:p>
        </p:txBody>
      </p:sp>
      <p:sp>
        <p:nvSpPr>
          <p:cNvPr id="104915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思维能力是学业提高的关键因素，有助于学生更好地理解和掌握知识。</a:t>
            </a:r>
            <a:endParaRPr altLang="en-US" dirty="0" sz="1200" lang="zh-CN" spc="150">
              <a:solidFill>
                <a:schemeClr val="tx1">
                  <a:lumMod val="65000"/>
                  <a:lumOff val="35000"/>
                </a:schemeClr>
              </a:solidFill>
              <a:latin typeface="+mn-ea"/>
              <a:sym typeface="+mn-ea"/>
            </a:endParaRPr>
          </a:p>
        </p:txBody>
      </p:sp>
      <p:sp>
        <p:nvSpPr>
          <p:cNvPr id="104916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良好的思维能力有助于提高学生的自主学习能力和问题解决能力，从而提高学业成绩。</a:t>
            </a:r>
            <a:endParaRPr altLang="en-US" dirty="0" sz="1200" lang="zh-CN" spc="150">
              <a:solidFill>
                <a:schemeClr val="tx1">
                  <a:lumMod val="65000"/>
                  <a:lumOff val="35000"/>
                </a:schemeClr>
              </a:solidFill>
              <a:latin typeface="+mn-ea"/>
              <a:sym typeface="+mn-ea"/>
            </a:endParaRPr>
          </a:p>
        </p:txBody>
      </p:sp>
      <p:sp>
        <p:nvSpPr>
          <p:cNvPr id="104916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通过思维训练，学生可以培养创新思维和批判性思维，增强对学科知识的理解和应用能力。</a:t>
            </a:r>
            <a:endParaRPr altLang="en-US" dirty="0" sz="1200" lang="zh-CN" spc="150">
              <a:solidFill>
                <a:schemeClr val="tx1">
                  <a:lumMod val="65000"/>
                  <a:lumOff val="35000"/>
                </a:schemeClr>
              </a:solidFill>
              <a:latin typeface="+mn-ea"/>
              <a:sym typeface="+mn-ea"/>
            </a:endParaRPr>
          </a:p>
        </p:txBody>
      </p:sp>
      <p:sp>
        <p:nvSpPr>
          <p:cNvPr id="104916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思维能力与学业提高相互促进，形成良性循环，有助于学生全面发展。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1"/>
          <p:cNvSpPr>
            <a:spLocks noGrp="1"/>
          </p:cNvSpPr>
          <p:nvPr>
            <p:ph type="title" idx="2"/>
          </p:nvPr>
        </p:nvSpPr>
        <p:spPr/>
        <p:txBody>
          <a:bodyPr/>
          <a:p>
            <a:r>
              <a:rPr altLang="en-US" lang="zh-CN"/>
              <a:t>如何通过思维培养提高学业成绩</a:t>
            </a:r>
            <a:endParaRPr altLang="en-US" lang="zh-CN"/>
          </a:p>
        </p:txBody>
      </p:sp>
      <p:sp>
        <p:nvSpPr>
          <p:cNvPr id="10492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培养批判性思维：学会分析问题、评估信息，提高解决问题的能力</a:t>
            </a:r>
            <a:endParaRPr altLang="en-US" dirty="0" sz="1200" lang="zh-CN" spc="150">
              <a:solidFill>
                <a:schemeClr val="tx1">
                  <a:lumMod val="65000"/>
                  <a:lumOff val="35000"/>
                </a:schemeClr>
              </a:solidFill>
              <a:latin typeface="+mn-ea"/>
              <a:sym typeface="+mn-ea"/>
            </a:endParaRPr>
          </a:p>
        </p:txBody>
      </p:sp>
      <p:sp>
        <p:nvSpPr>
          <p:cNvPr id="10492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鼓励创造性思维：发挥想象力，探索新的可能性，有助于创新和发明</a:t>
            </a:r>
            <a:endParaRPr altLang="en-US" dirty="0" sz="1200" lang="zh-CN" spc="150">
              <a:solidFill>
                <a:schemeClr val="tx1">
                  <a:lumMod val="65000"/>
                  <a:lumOff val="35000"/>
                </a:schemeClr>
              </a:solidFill>
              <a:latin typeface="+mn-ea"/>
              <a:sym typeface="+mn-ea"/>
            </a:endParaRPr>
          </a:p>
        </p:txBody>
      </p:sp>
      <p:sp>
        <p:nvSpPr>
          <p:cNvPr id="10492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训练逻辑思维：清晰地表达观点，有条理地进行论证，有助于理解和掌握知识</a:t>
            </a:r>
            <a:endParaRPr altLang="en-US" dirty="0" sz="1200" lang="zh-CN" spc="150">
              <a:solidFill>
                <a:schemeClr val="tx1">
                  <a:lumMod val="65000"/>
                  <a:lumOff val="35000"/>
                </a:schemeClr>
              </a:solidFill>
              <a:latin typeface="+mn-ea"/>
              <a:sym typeface="+mn-ea"/>
            </a:endParaRPr>
          </a:p>
        </p:txBody>
      </p:sp>
      <p:sp>
        <p:nvSpPr>
          <p:cNvPr id="10492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培养自主学习能力：主动探索、发现新知识，有助于提高学习效果和学业成绩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2" name="标题 1"/>
          <p:cNvSpPr>
            <a:spLocks noGrp="1"/>
          </p:cNvSpPr>
          <p:nvPr>
            <p:ph type="title" idx="2"/>
          </p:nvPr>
        </p:nvSpPr>
        <p:spPr/>
        <p:txBody>
          <a:bodyPr/>
          <a:p>
            <a:r>
              <a:rPr altLang="en-US" lang="zh-CN"/>
              <a:t>思维培养与学科教学的融合</a:t>
            </a:r>
            <a:endParaRPr altLang="en-US" lang="zh-CN"/>
          </a:p>
        </p:txBody>
      </p:sp>
      <p:sp>
        <p:nvSpPr>
          <p:cNvPr id="104925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思维培养与学科教学相互促进，有助于提高学生的学业成绩。</a:t>
            </a:r>
            <a:endParaRPr altLang="en-US" dirty="0" sz="1200" lang="zh-CN" spc="150">
              <a:solidFill>
                <a:schemeClr val="tx1">
                  <a:lumMod val="65000"/>
                  <a:lumOff val="35000"/>
                </a:schemeClr>
              </a:solidFill>
              <a:latin typeface="+mn-ea"/>
              <a:sym typeface="+mn-ea"/>
            </a:endParaRPr>
          </a:p>
        </p:txBody>
      </p:sp>
      <p:sp>
        <p:nvSpPr>
          <p:cNvPr id="104925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学科教学中融入思维培养的方法，如启发式教学、探究性学习等。</a:t>
            </a:r>
            <a:endParaRPr altLang="en-US" dirty="0" sz="1200" lang="zh-CN" spc="150">
              <a:solidFill>
                <a:schemeClr val="tx1">
                  <a:lumMod val="65000"/>
                  <a:lumOff val="35000"/>
                </a:schemeClr>
              </a:solidFill>
              <a:latin typeface="+mn-ea"/>
              <a:sym typeface="+mn-ea"/>
            </a:endParaRPr>
          </a:p>
        </p:txBody>
      </p:sp>
      <p:sp>
        <p:nvSpPr>
          <p:cNvPr id="104925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思维培养与学科教学的融合有助于培养学生的创新能力和解决问题的能力。</a:t>
            </a:r>
            <a:endParaRPr altLang="en-US" dirty="0" sz="1200" lang="zh-CN" spc="150">
              <a:solidFill>
                <a:schemeClr val="tx1">
                  <a:lumMod val="65000"/>
                  <a:lumOff val="35000"/>
                </a:schemeClr>
              </a:solidFill>
              <a:latin typeface="+mn-ea"/>
              <a:sym typeface="+mn-ea"/>
            </a:endParaRPr>
          </a:p>
        </p:txBody>
      </p:sp>
      <p:sp>
        <p:nvSpPr>
          <p:cNvPr id="104926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思维培养与学科教学的融合需要教师具备相关的教学理念和方法。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0" name="标题 3"/>
          <p:cNvSpPr>
            <a:spLocks noGrp="1"/>
          </p:cNvSpPr>
          <p:nvPr>
            <p:ph type="title" idx="4"/>
            <p:custDataLst>
              <p:tags r:id="rId1"/>
            </p:custDataLst>
          </p:nvPr>
        </p:nvSpPr>
        <p:spPr/>
        <p:txBody>
          <a:bodyPr>
            <a:normAutofit fontScale="90000"/>
          </a:bodyPr>
          <a:p>
            <a:r>
              <a:rPr altLang="en-US" lang="zh-CN"/>
              <a:t>初中教育中思维培养的实践与案例</a:t>
            </a:r>
            <a:endParaRPr altLang="en-US" lang="zh-CN"/>
          </a:p>
        </p:txBody>
      </p:sp>
      <p:sp>
        <p:nvSpPr>
          <p:cNvPr id="1049302"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6" name="标题 1"/>
          <p:cNvSpPr>
            <a:spLocks noGrp="1"/>
          </p:cNvSpPr>
          <p:nvPr>
            <p:ph type="title" idx="2"/>
          </p:nvPr>
        </p:nvSpPr>
        <p:spPr/>
        <p:txBody>
          <a:bodyPr/>
          <a:p>
            <a:r>
              <a:rPr altLang="en-US" lang="zh-CN"/>
              <a:t>数学教学中思维培养的实践与案例</a:t>
            </a:r>
            <a:endParaRPr altLang="en-US" lang="zh-CN"/>
          </a:p>
        </p:txBody>
      </p:sp>
      <p:sp>
        <p:nvSpPr>
          <p:cNvPr id="104934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结合生活实际，提高学生解决实际问题的能力</a:t>
            </a:r>
            <a:endParaRPr altLang="en-US" dirty="0" sz="1200" lang="zh-CN" spc="150">
              <a:solidFill>
                <a:srgbClr val="FFFFFF"/>
              </a:solidFill>
              <a:latin typeface="+mn-ea"/>
              <a:sym typeface="+mn-ea"/>
            </a:endParaRPr>
          </a:p>
        </p:txBody>
      </p:sp>
      <p:sp>
        <p:nvSpPr>
          <p:cNvPr id="104935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组织小组讨论，培养学生合作探究能力</a:t>
            </a:r>
            <a:endParaRPr altLang="en-US" dirty="0" sz="1200" lang="zh-CN" spc="150">
              <a:solidFill>
                <a:schemeClr val="tx1">
                  <a:lumMod val="65000"/>
                  <a:lumOff val="35000"/>
                </a:schemeClr>
              </a:solidFill>
              <a:latin typeface="+mn-ea"/>
              <a:sym typeface="+mn-ea"/>
            </a:endParaRPr>
          </a:p>
        </p:txBody>
      </p:sp>
      <p:sp>
        <p:nvSpPr>
          <p:cNvPr id="104936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鼓励一题多解，拓展学生思维视野</a:t>
            </a:r>
            <a:endParaRPr altLang="en-US" dirty="0" sz="1200" lang="zh-CN" spc="150">
              <a:solidFill>
                <a:srgbClr val="FFFFFF"/>
              </a:solidFill>
              <a:latin typeface="+mn-ea"/>
              <a:sym typeface="+mn-ea"/>
            </a:endParaRPr>
          </a:p>
        </p:txBody>
      </p:sp>
      <p:sp>
        <p:nvSpPr>
          <p:cNvPr id="104937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创设问题情境，引导学生主动思考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4" name="标题 1"/>
          <p:cNvSpPr>
            <a:spLocks noGrp="1"/>
          </p:cNvSpPr>
          <p:nvPr>
            <p:ph type="title" idx="2"/>
          </p:nvPr>
        </p:nvSpPr>
        <p:spPr/>
        <p:txBody>
          <a:bodyPr/>
          <a:p>
            <a:r>
              <a:rPr altLang="en-US" lang="zh-CN"/>
              <a:t>语文教学中思维培养的实践与案例</a:t>
            </a:r>
            <a:endParaRPr altLang="en-US" lang="zh-CN"/>
          </a:p>
        </p:txBody>
      </p:sp>
      <p:sp>
        <p:nvSpPr>
          <p:cNvPr id="10494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案例三：通过课堂讨论，激发学生的思维活力和创新精神</a:t>
            </a:r>
            <a:endParaRPr altLang="zh-CN" dirty="0" lang="en-US">
              <a:solidFill>
                <a:schemeClr val="dk1">
                  <a:lumMod val="80000"/>
                  <a:lumOff val="20000"/>
                </a:schemeClr>
              </a:solidFill>
              <a:latin typeface="+mn-ea"/>
              <a:sym typeface="+mn-ea"/>
            </a:endParaRPr>
          </a:p>
        </p:txBody>
      </p:sp>
      <p:sp>
        <p:nvSpPr>
          <p:cNvPr id="10494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案例一：通过阅读理解，培养学生的思维能力和分析能力</a:t>
            </a:r>
            <a:endParaRPr altLang="en-US" dirty="0" lang="zh-CN">
              <a:solidFill>
                <a:schemeClr val="dk1">
                  <a:lumMod val="80000"/>
                  <a:lumOff val="20000"/>
                </a:schemeClr>
              </a:solidFill>
              <a:latin typeface="+mn-ea"/>
              <a:sym typeface="+mn-ea"/>
            </a:endParaRPr>
          </a:p>
        </p:txBody>
      </p:sp>
      <p:sp>
        <p:nvSpPr>
          <p:cNvPr id="10494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案例二：通过写作训练，提高学生的思维逻辑性和表达能力</a:t>
            </a:r>
            <a:endParaRPr altLang="en-US" dirty="0" lang="zh-CN">
              <a:solidFill>
                <a:schemeClr val="dk1">
                  <a:lumMod val="80000"/>
                  <a:lumOff val="20000"/>
                </a:schemeClr>
              </a:solidFill>
              <a:latin typeface="+mn-ea"/>
              <a:sym typeface="+mn-ea"/>
            </a:endParaRPr>
          </a:p>
        </p:txBody>
      </p:sp>
      <p:sp>
        <p:nvSpPr>
          <p:cNvPr id="10494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案例四：通过课外阅读，拓宽学生的知识面和思维方式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6" name="标题 1"/>
          <p:cNvSpPr>
            <a:spLocks noGrp="1"/>
          </p:cNvSpPr>
          <p:nvPr>
            <p:ph type="title" idx="2"/>
          </p:nvPr>
        </p:nvSpPr>
        <p:spPr/>
        <p:txBody>
          <a:bodyPr/>
          <a:p>
            <a:r>
              <a:rPr altLang="en-US" lang="zh-CN"/>
              <a:t>英语教学中思维培养的实践与案例</a:t>
            </a:r>
            <a:endParaRPr altLang="en-US" lang="zh-CN"/>
          </a:p>
        </p:txBody>
      </p:sp>
      <p:sp>
        <p:nvSpPr>
          <p:cNvPr id="104948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案例一：英语阅读教学中如何引导学生进行批判性思维</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案例三：英语听说教学中如何提高学生的逻辑性思维</a:t>
            </a:r>
            <a:endParaRPr dirty="0" sz="2000" err="1">
              <a:solidFill>
                <a:schemeClr val="tx1">
                  <a:lumMod val="75000"/>
                  <a:lumOff val="25000"/>
                </a:schemeClr>
              </a:solidFill>
              <a:latin typeface="+mn-ea"/>
              <a:ea typeface="+mn-ea"/>
              <a:cs typeface="+mn-ea"/>
              <a:sym typeface="+mn-lt"/>
            </a:endParaRPr>
          </a:p>
        </p:txBody>
      </p:sp>
      <p:sp>
        <p:nvSpPr>
          <p:cNvPr id="104950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1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案例四：英语词汇教学中如何激发学生的想象力</a:t>
            </a:r>
            <a:endParaRPr dirty="0" sz="2000" err="1">
              <a:solidFill>
                <a:schemeClr val="tx1">
                  <a:lumMod val="75000"/>
                  <a:lumOff val="25000"/>
                </a:schemeClr>
              </a:solidFill>
              <a:latin typeface="+mn-ea"/>
              <a:ea typeface="+mn-ea"/>
              <a:cs typeface="+mn-ea"/>
              <a:sym typeface="+mn-lt"/>
            </a:endParaRPr>
          </a:p>
        </p:txBody>
      </p:sp>
      <p:sp>
        <p:nvSpPr>
          <p:cNvPr id="1049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案例二：英语写作教学中如何培养学生的创造性思维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6" name="标题 1"/>
          <p:cNvSpPr>
            <a:spLocks noGrp="1"/>
          </p:cNvSpPr>
          <p:nvPr>
            <p:ph type="title" idx="2"/>
          </p:nvPr>
        </p:nvSpPr>
        <p:spPr/>
        <p:txBody>
          <a:bodyPr/>
          <a:p>
            <a:r>
              <a:rPr altLang="en-US" lang="zh-CN"/>
              <a:t>科学教育中思维培养的实践与案例</a:t>
            </a:r>
            <a:endParaRPr altLang="en-US" lang="zh-CN"/>
          </a:p>
        </p:txBody>
      </p:sp>
      <p:sp>
        <p:nvSpPr>
          <p:cNvPr id="104956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科学实验：通过实验设计和操作，培养学生的观察、分析和解决问题的能力</a:t>
            </a:r>
            <a:endParaRPr altLang="en-US" dirty="0" sz="1200" lang="zh-CN" spc="150">
              <a:solidFill>
                <a:schemeClr val="tx1">
                  <a:lumMod val="65000"/>
                  <a:lumOff val="35000"/>
                </a:schemeClr>
              </a:solidFill>
              <a:latin typeface="+mn-ea"/>
              <a:sym typeface="+mn-ea"/>
            </a:endParaRPr>
          </a:p>
        </p:txBody>
      </p:sp>
      <p:sp>
        <p:nvSpPr>
          <p:cNvPr id="104957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科学探究：鼓励学生提出问题、设计实验、收集数据并得出结论，培养其批判性思维和创造性思维</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科学讨论：组织学生进行讨论和辩论，提高其语言表达和逻辑思维能力</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科学实践：引导学生参与实践活动，如科学展览、科技创新等，培养其动手能力和创新思维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14" name="标题 3"/>
          <p:cNvSpPr>
            <a:spLocks noGrp="1"/>
          </p:cNvSpPr>
          <p:nvPr>
            <p:ph type="title" idx="4"/>
            <p:custDataLst>
              <p:tags r:id="rId1"/>
            </p:custDataLst>
          </p:nvPr>
        </p:nvSpPr>
        <p:spPr/>
        <p:txBody>
          <a:bodyPr/>
          <a:p>
            <a:r>
              <a:rPr altLang="en-US" lang="zh-CN"/>
              <a:t>如何评价思维培养的效果</a:t>
            </a:r>
            <a:endParaRPr altLang="en-US" lang="zh-CN"/>
          </a:p>
        </p:txBody>
      </p:sp>
      <p:sp>
        <p:nvSpPr>
          <p:cNvPr id="1049616"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60" name="标题 1"/>
          <p:cNvSpPr>
            <a:spLocks noGrp="1"/>
          </p:cNvSpPr>
          <p:nvPr>
            <p:ph type="title" idx="2"/>
          </p:nvPr>
        </p:nvSpPr>
        <p:spPr/>
        <p:txBody>
          <a:bodyPr/>
          <a:p>
            <a:r>
              <a:rPr altLang="en-US" lang="zh-CN"/>
              <a:t>思维能力评价的方法和工具</a:t>
            </a:r>
            <a:endParaRPr altLang="en-US" lang="zh-CN"/>
          </a:p>
        </p:txBody>
      </p:sp>
      <p:sp>
        <p:nvSpPr>
          <p:cNvPr id="10496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作品评价法：通过评价学生的作品，如作文、数学题解答等，评估其思维能力和水平。</a:t>
            </a:r>
            <a:endParaRPr altLang="en-US" dirty="0" sz="2400" lang="zh-CN">
              <a:latin typeface="+mn-ea"/>
              <a:ea typeface="+mn-ea"/>
            </a:endParaRPr>
          </a:p>
        </p:txBody>
      </p:sp>
      <p:sp>
        <p:nvSpPr>
          <p:cNvPr id="10496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反思法：引导学生对自己的思维过程进行反思和评价，提高自我评价和自我调整能力。</a:t>
            </a:r>
            <a:endParaRPr altLang="en-US" dirty="0" sz="2400" lang="zh-CN">
              <a:latin typeface="+mn-ea"/>
              <a:ea typeface="+mn-ea"/>
            </a:endParaRPr>
          </a:p>
        </p:txBody>
      </p:sp>
      <p:sp>
        <p:nvSpPr>
          <p:cNvPr id="10496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观察法：通过观察学生在课堂和日常生活中的表现，评估其思维能力和水平。</a:t>
            </a:r>
            <a:endParaRPr altLang="en-US" dirty="0" sz="2400" lang="zh-CN">
              <a:latin typeface="+mn-ea"/>
              <a:ea typeface="+mn-ea"/>
            </a:endParaRPr>
          </a:p>
        </p:txBody>
      </p:sp>
      <p:sp>
        <p:nvSpPr>
          <p:cNvPr id="10496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测试法：利用标准化测试或自编测试题，检测学生的思维能力水平。</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4" name="标题 1"/>
          <p:cNvSpPr>
            <a:spLocks noGrp="1"/>
          </p:cNvSpPr>
          <p:nvPr>
            <p:ph type="title" idx="2"/>
          </p:nvPr>
        </p:nvSpPr>
        <p:spPr/>
        <p:txBody>
          <a:bodyPr/>
          <a:p>
            <a:r>
              <a:rPr altLang="en-US" lang="zh-CN"/>
              <a:t>评价思维培养效果的指标体系</a:t>
            </a:r>
            <a:endParaRPr altLang="en-US" lang="zh-CN"/>
          </a:p>
        </p:txBody>
      </p:sp>
      <p:sp>
        <p:nvSpPr>
          <p:cNvPr id="104972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思维能力：是否能够运用所学知识解决实际问题，具备批判性、创造性等思维能力。</a:t>
            </a:r>
            <a:endParaRPr altLang="en-US" dirty="0" sz="1200" lang="zh-CN" spc="150">
              <a:solidFill>
                <a:schemeClr val="tx1">
                  <a:lumMod val="85000"/>
                  <a:lumOff val="15000"/>
                </a:schemeClr>
              </a:solidFill>
              <a:latin typeface="+mn-ea"/>
              <a:sym typeface="+mn-ea"/>
            </a:endParaRPr>
          </a:p>
        </p:txBody>
      </p:sp>
      <p:sp>
        <p:nvSpPr>
          <p:cNvPr id="104972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学习态度：是否积极主动地参与学习，对学科知识的兴趣和求知欲是否有所提高。</a:t>
            </a:r>
            <a:endParaRPr altLang="en-US" dirty="0" sz="1200" lang="zh-CN" spc="150">
              <a:solidFill>
                <a:schemeClr val="tx1">
                  <a:lumMod val="85000"/>
                  <a:lumOff val="15000"/>
                </a:schemeClr>
              </a:solidFill>
              <a:latin typeface="+mn-ea"/>
              <a:sym typeface="+mn-ea"/>
            </a:endParaRPr>
          </a:p>
        </p:txBody>
      </p:sp>
      <p:sp>
        <p:nvSpPr>
          <p:cNvPr id="104973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学习成绩：是否在学科成绩上有所提高，是否能够更好地理解和掌握知识。</a:t>
            </a:r>
            <a:endParaRPr altLang="en-US" dirty="0" sz="1200" lang="zh-CN" spc="150">
              <a:solidFill>
                <a:schemeClr val="tx1">
                  <a:lumMod val="85000"/>
                  <a:lumOff val="15000"/>
                </a:schemeClr>
              </a:solidFill>
              <a:latin typeface="+mn-ea"/>
              <a:sym typeface="+mn-ea"/>
            </a:endParaRPr>
          </a:p>
        </p:txBody>
      </p:sp>
      <p:sp>
        <p:nvSpPr>
          <p:cNvPr id="104974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综合素质：是否在团队协作、沟通表达、领导力等方面有所提高。</a:t>
            </a:r>
            <a:endParaRPr altLang="en-US" dirty="0" sz="1200" lang="zh-CN" spc="150">
              <a:solidFill>
                <a:schemeClr val="tx1">
                  <a:lumMod val="85000"/>
                  <a:lumOff val="15000"/>
                </a:schemeClr>
              </a:solidFill>
              <a:latin typeface="+mn-ea"/>
              <a:sym typeface="+mn-ea"/>
            </a:endParaRPr>
          </a:p>
        </p:txBody>
      </p:sp>
      <p:sp>
        <p:nvSpPr>
          <p:cNvPr id="104974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8" name="标题 1"/>
          <p:cNvSpPr>
            <a:spLocks noGrp="1"/>
          </p:cNvSpPr>
          <p:nvPr>
            <p:ph type="title" idx="2"/>
          </p:nvPr>
        </p:nvSpPr>
        <p:spPr/>
        <p:txBody>
          <a:bodyPr/>
          <a:p>
            <a:r>
              <a:rPr altLang="en-US" lang="zh-CN"/>
              <a:t>提升思维培养效果的途径和措施</a:t>
            </a:r>
            <a:endParaRPr altLang="en-US" lang="zh-CN"/>
          </a:p>
        </p:txBody>
      </p:sp>
      <p:sp>
        <p:nvSpPr>
          <p:cNvPr id="10497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及时反馈与调整：教师需要及时向学生反馈评价结果，并根据评价结果调整教学策略和方法，以提升思维培养的效果。</a:t>
            </a:r>
            <a:endParaRPr altLang="en-US" dirty="0" sz="2400" lang="zh-CN">
              <a:latin typeface="+mn-ea"/>
              <a:ea typeface="+mn-ea"/>
            </a:endParaRPr>
          </a:p>
        </p:txBody>
      </p:sp>
      <p:sp>
        <p:nvSpPr>
          <p:cNvPr id="10498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培养学生的自我评价能力：引导学生了解自己的思维特点和发展状况，学会自我评价和反思，促进思维水平的不断提高。</a:t>
            </a:r>
            <a:endParaRPr altLang="en-US" dirty="0" sz="2400" lang="zh-CN">
              <a:latin typeface="+mn-ea"/>
              <a:ea typeface="+mn-ea"/>
            </a:endParaRPr>
          </a:p>
        </p:txBody>
      </p:sp>
      <p:sp>
        <p:nvSpPr>
          <p:cNvPr id="10498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制定科学的评价标准：根据思维培养的目标和要求，制定具体的评价标准，以便对思维培养的效果进行客观、准确的评估。</a:t>
            </a:r>
            <a:endParaRPr altLang="en-US" dirty="0" sz="2400" lang="zh-CN">
              <a:latin typeface="+mn-ea"/>
              <a:ea typeface="+mn-ea"/>
            </a:endParaRPr>
          </a:p>
        </p:txBody>
      </p:sp>
      <p:sp>
        <p:nvSpPr>
          <p:cNvPr id="10498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多样化的评价方式：采用多种评价方式，如考试、作品评定、口头表达等，全面了解学生的思维发展状况。</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2" name="标题 3"/>
          <p:cNvSpPr>
            <a:spLocks noGrp="1"/>
          </p:cNvSpPr>
          <p:nvPr>
            <p:ph type="title" idx="4"/>
            <p:custDataLst>
              <p:tags r:id="rId1"/>
            </p:custDataLst>
          </p:nvPr>
        </p:nvSpPr>
        <p:spPr/>
        <p:txBody>
          <a:bodyPr/>
          <a:p>
            <a:r>
              <a:rPr altLang="en-US" lang="zh-CN"/>
              <a:t>思维培养的未来发展与展望</a:t>
            </a:r>
            <a:endParaRPr altLang="en-US" lang="zh-CN"/>
          </a:p>
        </p:txBody>
      </p:sp>
      <p:sp>
        <p:nvSpPr>
          <p:cNvPr id="1049854"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98" name="标题 1"/>
          <p:cNvSpPr>
            <a:spLocks noGrp="1"/>
          </p:cNvSpPr>
          <p:nvPr>
            <p:ph type="title" idx="2"/>
          </p:nvPr>
        </p:nvSpPr>
        <p:spPr/>
        <p:txBody>
          <a:bodyPr/>
          <a:p>
            <a:r>
              <a:rPr altLang="en-US" lang="zh-CN"/>
              <a:t>未来教育对思维培养的需求和挑战</a:t>
            </a:r>
            <a:endParaRPr altLang="en-US" lang="zh-CN"/>
          </a:p>
        </p:txBody>
      </p:sp>
      <p:sp>
        <p:nvSpPr>
          <p:cNvPr id="10499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未来教育对思维培养的多元化需求</a:t>
            </a:r>
            <a:endParaRPr altLang="en-US" sz="1400" lang="zh-CN" spc="150">
              <a:solidFill>
                <a:schemeClr val="tx1"/>
              </a:solidFill>
              <a:effectLst/>
              <a:latin typeface="+mn-ea"/>
              <a:sym typeface="+mn-ea"/>
            </a:endParaRPr>
          </a:p>
        </p:txBody>
      </p:sp>
      <p:sp>
        <p:nvSpPr>
          <p:cNvPr id="10499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人工智能时代对思维培养的重视程度</a:t>
            </a:r>
            <a:endParaRPr altLang="en-US" dirty="0" sz="1400" lang="zh-CN" spc="150">
              <a:solidFill>
                <a:schemeClr val="tx1"/>
              </a:solidFill>
              <a:effectLst/>
              <a:latin typeface="+mn-ea"/>
              <a:sym typeface="+mn-ea"/>
            </a:endParaRPr>
          </a:p>
        </p:txBody>
      </p:sp>
      <p:sp>
        <p:nvSpPr>
          <p:cNvPr id="10499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思维培养在学业提高中的重要性</a:t>
            </a:r>
            <a:endParaRPr altLang="en-US" sz="1400" lang="zh-CN" spc="150">
              <a:solidFill>
                <a:schemeClr val="tx1"/>
              </a:solidFill>
              <a:effectLst/>
              <a:latin typeface="+mn-ea"/>
              <a:sym typeface="+mn-ea"/>
            </a:endParaRPr>
          </a:p>
        </p:txBody>
      </p:sp>
      <p:sp>
        <p:nvSpPr>
          <p:cNvPr id="10499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应对未来挑战，提升思维培养的策略与途径</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4" name="标题 1"/>
          <p:cNvSpPr>
            <a:spLocks noGrp="1"/>
          </p:cNvSpPr>
          <p:nvPr>
            <p:ph type="title" idx="2"/>
          </p:nvPr>
        </p:nvSpPr>
        <p:spPr/>
        <p:txBody>
          <a:bodyPr/>
          <a:p>
            <a:r>
              <a:rPr altLang="en-US" lang="zh-CN"/>
              <a:t>创新教育理念和方法在思维培养中的应用</a:t>
            </a:r>
            <a:endParaRPr altLang="en-US" lang="zh-CN"/>
          </a:p>
        </p:txBody>
      </p:sp>
      <p:sp>
        <p:nvSpPr>
          <p:cNvPr id="10499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创新教育理念：以学生为中心，注重培养学生的创新思维和创造力</a:t>
            </a:r>
            <a:endParaRPr altLang="en-US" dirty="0" sz="2000" lang="zh-CN" spc="150">
              <a:solidFill>
                <a:schemeClr val="tx1">
                  <a:lumMod val="85000"/>
                  <a:lumOff val="15000"/>
                </a:schemeClr>
              </a:solidFill>
              <a:latin typeface="+mn-ea"/>
              <a:sym typeface="+mn-ea"/>
            </a:endParaRPr>
          </a:p>
        </p:txBody>
      </p:sp>
      <p:sp>
        <p:nvSpPr>
          <p:cNvPr id="10499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创新教学方法：采用项目式学习、翻转课堂等教学方式，引导学生主动思考和探索</a:t>
            </a:r>
            <a:endParaRPr altLang="en-US" dirty="0" sz="2000" lang="zh-CN" spc="150">
              <a:solidFill>
                <a:schemeClr val="tx1">
                  <a:lumMod val="85000"/>
                  <a:lumOff val="15000"/>
                </a:schemeClr>
              </a:solidFill>
              <a:latin typeface="+mn-ea"/>
              <a:sym typeface="+mn-ea"/>
            </a:endParaRPr>
          </a:p>
        </p:txBody>
      </p:sp>
      <p:sp>
        <p:nvSpPr>
          <p:cNvPr id="10499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在思维培养中的应用：通过创新教育理念和方法，培养学生的批判性思维、创造性思维和解决问题的能力</a:t>
            </a:r>
            <a:endParaRPr altLang="en-US" dirty="0" sz="2000" lang="zh-CN" spc="150">
              <a:solidFill>
                <a:schemeClr val="tx1">
                  <a:lumMod val="85000"/>
                  <a:lumOff val="15000"/>
                </a:schemeClr>
              </a:solidFill>
              <a:latin typeface="+mn-ea"/>
              <a:sym typeface="+mn-ea"/>
            </a:endParaRPr>
          </a:p>
        </p:txBody>
      </p:sp>
      <p:sp>
        <p:nvSpPr>
          <p:cNvPr id="10499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对未来发展的影响：创新教育理念和方法将为未来的教育改革和发展提供新的思路和方向</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18" name="标题 1"/>
          <p:cNvSpPr>
            <a:spLocks noGrp="1"/>
          </p:cNvSpPr>
          <p:nvPr>
            <p:ph type="title" idx="2"/>
          </p:nvPr>
        </p:nvSpPr>
        <p:spPr/>
        <p:txBody>
          <a:bodyPr/>
          <a:p>
            <a:r>
              <a:rPr altLang="en-US" lang="zh-CN"/>
              <a:t>未来思维培养的发展趋势和展望</a:t>
            </a:r>
            <a:endParaRPr altLang="en-US" lang="zh-CN"/>
          </a:p>
        </p:txBody>
      </p:sp>
      <p:sp>
        <p:nvSpPr>
          <p:cNvPr id="1050020" name="正文"/>
          <p:cNvSpPr txBox="1"/>
          <p:nvPr>
            <p:custDataLst>
              <p:tags r:id="rId1"/>
            </p:custDataLst>
          </p:nvPr>
        </p:nvSpPr>
        <p:spPr>
          <a:xfrm>
            <a:off x="2821134" y="200007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个性化教育：根据学生的特点和需求，制定个性化的教育方案，培养学生的创新思维和解决问题的能力。</a:t>
            </a:r>
            <a:endParaRPr altLang="en-US" dirty="0" sz="1400" lang="zh-CN" spc="150">
              <a:solidFill>
                <a:schemeClr val="tx1">
                  <a:lumMod val="65000"/>
                  <a:lumOff val="35000"/>
                </a:schemeClr>
              </a:solidFill>
              <a:latin typeface="+mn-ea"/>
              <a:sym typeface="+mn-ea"/>
            </a:endParaRPr>
          </a:p>
        </p:txBody>
      </p:sp>
      <p:sp>
        <p:nvSpPr>
          <p:cNvPr id="1050022"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024"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026" name="正文"/>
          <p:cNvSpPr txBox="1"/>
          <p:nvPr>
            <p:custDataLst>
              <p:tags r:id="rId4"/>
            </p:custDataLst>
          </p:nvPr>
        </p:nvSpPr>
        <p:spPr>
          <a:xfrm>
            <a:off x="2821807" y="5652515"/>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社会责任感：注重培养学生的社会责任感和公民意识，引导学生关注社会问题，积极参与社会公益事业，提高学生的综合素质和思维能力。</a:t>
            </a:r>
            <a:endParaRPr altLang="en-US" dirty="0" sz="1400" lang="zh-CN" spc="150">
              <a:solidFill>
                <a:schemeClr val="tx1">
                  <a:lumMod val="65000"/>
                  <a:lumOff val="35000"/>
                </a:schemeClr>
              </a:solidFill>
              <a:latin typeface="+mn-ea"/>
              <a:sym typeface="+mn-ea"/>
            </a:endParaRPr>
          </a:p>
        </p:txBody>
      </p:sp>
      <p:sp>
        <p:nvSpPr>
          <p:cNvPr id="1050028" name="正文"/>
          <p:cNvSpPr txBox="1"/>
          <p:nvPr>
            <p:custDataLst>
              <p:tags r:id="rId5"/>
            </p:custDataLst>
          </p:nvPr>
        </p:nvSpPr>
        <p:spPr>
          <a:xfrm>
            <a:off x="2821807" y="321710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科技助力：利用人工智能、大数据等先进技术，为学生提供更加丰富的学习资源和个性化的学习体验，提高学生的思维能力和学业水平。</a:t>
            </a:r>
            <a:endParaRPr altLang="en-US" dirty="0" sz="1400" lang="zh-CN" spc="150">
              <a:solidFill>
                <a:schemeClr val="tx1">
                  <a:lumMod val="65000"/>
                  <a:lumOff val="35000"/>
                </a:schemeClr>
              </a:solidFill>
              <a:latin typeface="+mn-ea"/>
              <a:sym typeface="+mn-ea"/>
            </a:endParaRPr>
          </a:p>
        </p:txBody>
      </p:sp>
      <p:sp>
        <p:nvSpPr>
          <p:cNvPr id="1050030"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032"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034" name="正文"/>
          <p:cNvSpPr txBox="1"/>
          <p:nvPr>
            <p:custDataLst>
              <p:tags r:id="rId8"/>
            </p:custDataLst>
          </p:nvPr>
        </p:nvSpPr>
        <p:spPr>
          <a:xfrm>
            <a:off x="2821807" y="4434810"/>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跨学科融合：加强不同学科之间的联系和融合，引导学生发现学科之间的内在联系，培养学生的综合思维能力和创新能力。</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74"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076"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5*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5*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5*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5*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5*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91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5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5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7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174.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3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3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6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27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0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01.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2024-01-01T07:43:42Z</dcterms:created>
  <dcterms:modified xsi:type="dcterms:W3CDTF">2024-01-01T07:43:42Z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ce0764d3070d4dada690dda75f1f115c_21</vt:lpwstr>
  </property>
</Properties>
</file>