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8133" r:id="rId1"/>
    <p:sldMasterId id="2147508170" r:id="rId2"/>
  </p:sldMasterIdLst>
  <p:notesMasterIdLst>
    <p:notesMasterId r:id="rId3"/>
  </p:notesMasterIdLst>
  <p:sldIdLst>
    <p:sldId id="11893" r:id="rId4"/>
    <p:sldId id="11896" r:id="rId5"/>
    <p:sldId id="11899" r:id="rId6"/>
    <p:sldId id="11902" r:id="rId7"/>
    <p:sldId id="11908" r:id="rId9"/>
    <p:sldId id="11911" r:id="rId10"/>
    <p:sldId id="11914" r:id="rId11"/>
    <p:sldId id="11917" r:id="rId12"/>
    <p:sldId id="11920" r:id="rId13"/>
    <p:sldId id="11926" r:id="rId15"/>
    <p:sldId id="11929" r:id="rId16"/>
    <p:sldId id="11932" r:id="rId17"/>
    <p:sldId id="11935" r:id="rId18"/>
    <p:sldId id="11938" r:id="rId19"/>
    <p:sldId id="11944" r:id="rId21"/>
    <p:sldId id="11947" r:id="rId22"/>
    <p:sldId id="11950" r:id="rId23"/>
    <p:sldId id="11953" r:id="rId24"/>
    <p:sldId id="11956" r:id="rId25"/>
    <p:sldId id="11962" r:id="rId27"/>
    <p:sldId id="11965" r:id="rId28"/>
    <p:sldId id="11968" r:id="rId29"/>
    <p:sldId id="11971" r:id="rId30"/>
    <p:sldId id="11974" r:id="rId31"/>
    <p:sldId id="11980" r:id="rId33"/>
    <p:sldId id="11983" r:id="rId34"/>
    <p:sldId id="11986" r:id="rId35"/>
    <p:sldId id="11989" r:id="rId36"/>
    <p:sldId id="11992" r:id="rId37"/>
    <p:sldId id="11998" r:id="rId39"/>
    <p:sldId id="12001" r:id="rId40"/>
    <p:sldId id="12004" r:id="rId41"/>
    <p:sldId id="12007" r:id="rId42"/>
    <p:sldId id="12010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134" r:id="rId1"/>
    <p:sldLayoutId id="2147508135" r:id="rId2"/>
    <p:sldLayoutId id="2147508136" r:id="rId3"/>
    <p:sldLayoutId id="2147508137" r:id="rId4"/>
    <p:sldLayoutId id="2147508138" r:id="rId5"/>
    <p:sldLayoutId id="2147508139" r:id="rId6"/>
    <p:sldLayoutId id="2147508140" r:id="rId7"/>
    <p:sldLayoutId id="2147508141" r:id="rId8"/>
    <p:sldLayoutId id="2147508142" r:id="rId9"/>
    <p:sldLayoutId id="2147508143" r:id="rId10"/>
    <p:sldLayoutId id="21475081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8171" r:id="rId1"/>
    <p:sldLayoutId id="2147508172" r:id="rId2"/>
    <p:sldLayoutId id="2147508173" r:id="rId3"/>
    <p:sldLayoutId id="2147508174" r:id="rId4"/>
    <p:sldLayoutId id="2147508175" r:id="rId5"/>
    <p:sldLayoutId id="2147508176" r:id="rId6"/>
    <p:sldLayoutId id="2147508177" r:id="rId7"/>
    <p:sldLayoutId id="2147508178" r:id="rId8"/>
    <p:sldLayoutId id="2147508179" r:id="rId9"/>
    <p:sldLayoutId id="2147508180" r:id="rId10"/>
    <p:sldLayoutId id="21475081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tags" Target="../tags/tag119.xml"/><Relationship Id="rId18" Type="http://schemas.openxmlformats.org/officeDocument/2006/relationships/tags" Target="../tags/tag120.xml"/><Relationship Id="rId19" Type="http://schemas.openxmlformats.org/officeDocument/2006/relationships/tags" Target="../tags/tag121.xml"/><Relationship Id="rId20" Type="http://schemas.openxmlformats.org/officeDocument/2006/relationships/tags" Target="../tags/tag122.xml"/><Relationship Id="rId21" Type="http://schemas.openxmlformats.org/officeDocument/2006/relationships/tags" Target="../tags/tag123.xml"/><Relationship Id="rId22" Type="http://schemas.openxmlformats.org/officeDocument/2006/relationships/tags" Target="../tags/tag124.xml"/><Relationship Id="rId23" Type="http://schemas.openxmlformats.org/officeDocument/2006/relationships/tags" Target="../tags/tag125.xml"/><Relationship Id="rId24" Type="http://schemas.openxmlformats.org/officeDocument/2006/relationships/tags" Target="../tags/tag126.xml"/><Relationship Id="rId25" Type="http://schemas.openxmlformats.org/officeDocument/2006/relationships/tags" Target="../tags/tag127.xml"/><Relationship Id="rId26" Type="http://schemas.openxmlformats.org/officeDocument/2006/relationships/tags" Target="../tags/tag128.xml"/><Relationship Id="rId27" Type="http://schemas.openxmlformats.org/officeDocument/2006/relationships/tags" Target="../tags/tag129.xml"/><Relationship Id="rId28" Type="http://schemas.openxmlformats.org/officeDocument/2006/relationships/tags" Target="../tags/tag130.xml"/><Relationship Id="rId29" Type="http://schemas.openxmlformats.org/officeDocument/2006/relationships/tags" Target="../tags/tag131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tags" Target="../tags/tag281.xml"/><Relationship Id="rId18" Type="http://schemas.openxmlformats.org/officeDocument/2006/relationships/tags" Target="../tags/tag282.xml"/><Relationship Id="rId19" Type="http://schemas.openxmlformats.org/officeDocument/2006/relationships/tags" Target="../tags/tag283.xml"/><Relationship Id="rId20" Type="http://schemas.openxmlformats.org/officeDocument/2006/relationships/tags" Target="../tags/tag284.xml"/><Relationship Id="rId21" Type="http://schemas.openxmlformats.org/officeDocument/2006/relationships/tags" Target="../tags/tag285.xml"/><Relationship Id="rId22" Type="http://schemas.openxmlformats.org/officeDocument/2006/relationships/tags" Target="../tags/tag286.xml"/><Relationship Id="rId23" Type="http://schemas.openxmlformats.org/officeDocument/2006/relationships/tags" Target="../tags/tag287.xml"/><Relationship Id="rId24" Type="http://schemas.openxmlformats.org/officeDocument/2006/relationships/tags" Target="../tags/tag288.xml"/><Relationship Id="rId25" Type="http://schemas.openxmlformats.org/officeDocument/2006/relationships/tags" Target="../tags/tag289.xml"/><Relationship Id="rId26" Type="http://schemas.openxmlformats.org/officeDocument/2006/relationships/tags" Target="../tags/tag290.xml"/><Relationship Id="rId27" Type="http://schemas.openxmlformats.org/officeDocument/2006/relationships/tags" Target="../tags/tag291.xml"/><Relationship Id="rId28" Type="http://schemas.openxmlformats.org/officeDocument/2006/relationships/tags" Target="../tags/tag292.xml"/><Relationship Id="rId29" Type="http://schemas.openxmlformats.org/officeDocument/2006/relationships/tags" Target="../tags/tag293.xml"/><Relationship Id="rId30" Type="http://schemas.openxmlformats.org/officeDocument/2006/relationships/tags" Target="../tags/tag294.xml"/><Relationship Id="rId3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tags" Target="../tags/tag335.xml"/><Relationship Id="rId18" Type="http://schemas.openxmlformats.org/officeDocument/2006/relationships/tags" Target="../tags/tag336.xml"/><Relationship Id="rId19" Type="http://schemas.openxmlformats.org/officeDocument/2006/relationships/tags" Target="../tags/tag337.xml"/><Relationship Id="rId20" Type="http://schemas.openxmlformats.org/officeDocument/2006/relationships/tags" Target="../tags/tag338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tags" Target="../tags/tag366.xml"/><Relationship Id="rId14" Type="http://schemas.openxmlformats.org/officeDocument/2006/relationships/tags" Target="../tags/tag367.xml"/><Relationship Id="rId15" Type="http://schemas.openxmlformats.org/officeDocument/2006/relationships/tags" Target="../tags/tag368.xml"/><Relationship Id="rId16" Type="http://schemas.openxmlformats.org/officeDocument/2006/relationships/tags" Target="../tags/tag369.xml"/><Relationship Id="rId17" Type="http://schemas.openxmlformats.org/officeDocument/2006/relationships/tags" Target="../tags/tag370.xml"/><Relationship Id="rId18" Type="http://schemas.openxmlformats.org/officeDocument/2006/relationships/tags" Target="../tags/tag371.xml"/><Relationship Id="rId19" Type="http://schemas.openxmlformats.org/officeDocument/2006/relationships/tags" Target="../tags/tag372.xml"/><Relationship Id="rId20" Type="http://schemas.openxmlformats.org/officeDocument/2006/relationships/tags" Target="../tags/tag373.xml"/><Relationship Id="rId21" Type="http://schemas.openxmlformats.org/officeDocument/2006/relationships/tags" Target="../tags/tag374.xml"/><Relationship Id="rId22" Type="http://schemas.openxmlformats.org/officeDocument/2006/relationships/tags" Target="../tags/tag375.xml"/><Relationship Id="rId23" Type="http://schemas.openxmlformats.org/officeDocument/2006/relationships/tags" Target="../tags/tag376.xml"/><Relationship Id="rId24" Type="http://schemas.openxmlformats.org/officeDocument/2006/relationships/tags" Target="../tags/tag377.xml"/><Relationship Id="rId25" Type="http://schemas.openxmlformats.org/officeDocument/2006/relationships/tags" Target="../tags/tag378.xml"/><Relationship Id="rId2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tags" Target="../tags/tag418.xml"/><Relationship Id="rId14" Type="http://schemas.openxmlformats.org/officeDocument/2006/relationships/tags" Target="../tags/tag419.xml"/><Relationship Id="rId15" Type="http://schemas.openxmlformats.org/officeDocument/2006/relationships/tags" Target="../tags/tag420.xml"/><Relationship Id="rId16" Type="http://schemas.openxmlformats.org/officeDocument/2006/relationships/tags" Target="../tags/tag421.xml"/><Relationship Id="rId17" Type="http://schemas.openxmlformats.org/officeDocument/2006/relationships/tags" Target="../tags/tag422.xml"/><Relationship Id="rId18" Type="http://schemas.openxmlformats.org/officeDocument/2006/relationships/tags" Target="../tags/tag423.xml"/><Relationship Id="rId19" Type="http://schemas.openxmlformats.org/officeDocument/2006/relationships/tags" Target="../tags/tag424.xml"/><Relationship Id="rId20" Type="http://schemas.openxmlformats.org/officeDocument/2006/relationships/tags" Target="../tags/tag425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tags" Target="../tags/tag430.xml"/><Relationship Id="rId6" Type="http://schemas.openxmlformats.org/officeDocument/2006/relationships/tags" Target="../tags/tag431.xml"/><Relationship Id="rId7" Type="http://schemas.openxmlformats.org/officeDocument/2006/relationships/tags" Target="../tags/tag432.xml"/><Relationship Id="rId8" Type="http://schemas.openxmlformats.org/officeDocument/2006/relationships/tags" Target="../tags/tag433.xml"/><Relationship Id="rId9" Type="http://schemas.openxmlformats.org/officeDocument/2006/relationships/tags" Target="../tags/tag434.xml"/><Relationship Id="rId10" Type="http://schemas.openxmlformats.org/officeDocument/2006/relationships/tags" Target="../tags/tag435.xml"/><Relationship Id="rId11" Type="http://schemas.openxmlformats.org/officeDocument/2006/relationships/tags" Target="../tags/tag436.xml"/><Relationship Id="rId12" Type="http://schemas.openxmlformats.org/officeDocument/2006/relationships/tags" Target="../tags/tag437.xml"/><Relationship Id="rId13" Type="http://schemas.openxmlformats.org/officeDocument/2006/relationships/tags" Target="../tags/tag438.xml"/><Relationship Id="rId14" Type="http://schemas.openxmlformats.org/officeDocument/2006/relationships/tags" Target="../tags/tag439.xml"/><Relationship Id="rId15" Type="http://schemas.openxmlformats.org/officeDocument/2006/relationships/tags" Target="../tags/tag440.xml"/><Relationship Id="rId16" Type="http://schemas.openxmlformats.org/officeDocument/2006/relationships/tags" Target="../tags/tag441.xml"/><Relationship Id="rId17" Type="http://schemas.openxmlformats.org/officeDocument/2006/relationships/tags" Target="../tags/tag442.xml"/><Relationship Id="rId18" Type="http://schemas.openxmlformats.org/officeDocument/2006/relationships/tags" Target="../tags/tag443.xml"/><Relationship Id="rId19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tags" Target="../tags/tag447.xml"/><Relationship Id="rId5" Type="http://schemas.openxmlformats.org/officeDocument/2006/relationships/tags" Target="../tags/tag44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企业管理与价格定价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价格定价策略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价格策略与市场竞争力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价格策略的制定与实施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价格策略的案例分析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企业管理理念</a:t>
            </a:r>
            <a:endParaRPr altLang="en-US" lang="zh-CN"/>
          </a:p>
        </p:txBody>
      </p:sp>
      <p:sp>
        <p:nvSpPr>
          <p:cNvPr id="104897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8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8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8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8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9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9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9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以客户为中心：关注客户需求，提高客户满意度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团队合作：倡导团队协作，共同实现企业目标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创新驱动：鼓励创新思维，推动企业持续发展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质量至上：注重产品质量，追求卓越品质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组织结构与管理制度</a:t>
            </a:r>
            <a:endParaRPr altLang="en-US" lang="zh-CN"/>
          </a:p>
        </p:txBody>
      </p:sp>
      <p:sp>
        <p:nvSpPr>
          <p:cNvPr id="104905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组织结构：明确各部门职责，提高工作效率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6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管理制度：规范员工行为，确保企业稳定发展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6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激励机制：激发员工积极性，提高工作质量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培训体系：提升员工素质，增强企业竞争力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人力资源管理</a:t>
            </a:r>
            <a:endParaRPr altLang="en-US" lang="zh-CN"/>
          </a:p>
        </p:txBody>
      </p:sp>
      <p:sp>
        <p:nvSpPr>
          <p:cNvPr id="104911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内容1：人力资源规划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2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内容2：招聘与选拔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2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内容3：培训与发展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3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内容4：绩效与激励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市场营销策略</a:t>
            </a:r>
            <a:endParaRPr altLang="en-US" lang="zh-CN"/>
          </a:p>
        </p:txBody>
      </p:sp>
      <p:sp>
        <p:nvSpPr>
          <p:cNvPr id="104917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目标市场定位：确定目标客户群体，了解市场需求和竞争情况</a:t>
            </a:r>
            <a:endParaRPr altLang="en-US" lang="zh-CN"/>
          </a:p>
          <a:p>
            <a:r>
              <a:rPr altLang="en-US" lang="zh-CN"/>
              <a:t>产品定价策略：根据成本、市场需求和竞争情况，制定合理的产品定价策略</a:t>
            </a:r>
            <a:endParaRPr altLang="en-US" lang="zh-CN"/>
          </a:p>
          <a:p>
            <a:r>
              <a:rPr altLang="en-US" lang="zh-CN"/>
              <a:t>促销活动策略：通过各种促销活动，提高产品知名度和销售额</a:t>
            </a:r>
            <a:endParaRPr altLang="en-US" lang="zh-CN"/>
          </a:p>
          <a:p>
            <a:r>
              <a:rPr altLang="en-US" lang="zh-CN"/>
              <a:t>渠道销售策略：选择合适的销售渠道，提高产品覆盖率和销售额  以下是用户提供的信息和标题： 我正在写一份主题为“企业管理与价格定价”的PPT,现在准备介绍“企业管理策略”,请帮我生成“人力资源管理策略”为标题的内容 人力资源管理策略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我正在写一份主题为“企业管理与价格定价”的PPT,现在准备介绍“企业管理策略”,请帮我生成“人力资源管理策略”为标题的内容</a:t>
            </a:r>
            <a:endParaRPr altLang="en-US" lang="zh-CN"/>
          </a:p>
          <a:p>
            <a:pPr lvl="1"/>
            <a:r>
              <a:rPr altLang="en-US" lang="zh-CN"/>
              <a:t>人力资源管理策略</a:t>
            </a:r>
            <a:endParaRPr altLang="en-US" lang="zh-CN"/>
          </a:p>
          <a:p>
            <a:r>
              <a:rPr altLang="en-US" lang="zh-CN"/>
              <a:t>招聘与选拔：制定招聘计划，明确选拔标准，吸引优秀人才</a:t>
            </a:r>
            <a:endParaRPr altLang="en-US" lang="zh-CN"/>
          </a:p>
          <a:p>
            <a:r>
              <a:rPr altLang="en-US" lang="zh-CN"/>
              <a:t>培训与发展：提供培训和发展机会，提高员工素质和能力</a:t>
            </a:r>
            <a:endParaRPr altLang="en-US" lang="zh-CN"/>
          </a:p>
          <a:p>
            <a:r>
              <a:rPr altLang="en-US" lang="zh-CN"/>
              <a:t>绩效管理：制定绩效考核标准，激励员工积极工作</a:t>
            </a:r>
            <a:endParaRPr altLang="en-US" lang="zh-CN"/>
          </a:p>
          <a:p>
            <a:r>
              <a:rPr altLang="en-US" lang="zh-CN"/>
              <a:t>薪酬福利：制定合理的薪酬福利制度，吸引和留住人才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价格定价策略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成本导向定价</a:t>
            </a:r>
            <a:endParaRPr altLang="en-US" lang="zh-CN"/>
          </a:p>
        </p:txBody>
      </p:sp>
      <p:sp>
        <p:nvSpPr>
          <p:cNvPr id="10492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定义：以产品成本为基础，加上一定的利润比例来确定产品价格的定价策略。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优点：易于管理，能够保证企业获得一定的利润。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缺点：可能忽略市场需求和竞争状况，导致定价不合理。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应用场景：适用于生产成本较稳定、市场需求较小、竞争不激烈的产品。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竞争导向定价</a:t>
            </a:r>
            <a:endParaRPr altLang="en-US" lang="zh-CN"/>
          </a:p>
        </p:txBody>
      </p:sp>
      <p:sp>
        <p:nvSpPr>
          <p:cNvPr id="1049330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32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34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36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38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0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2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4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6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定义：以市场上竞争对手的价格为依据，根据竞争对手的价格水平来制定自身产品价格的策略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348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目的：在竞争激烈的市场中获得竞争优势，吸引消费者并保持市场份额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350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方法：通过市场调研了解竞争对手的价格水平，分析竞争对手的产品特点、成本结构等因素，制定出具有竞争力的价格策略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352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适用范围：适用于产品差异化程度较小、市场竞争激烈的市场环境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价值导向定价</a:t>
            </a:r>
            <a:endParaRPr altLang="en-US" lang="zh-CN"/>
          </a:p>
        </p:txBody>
      </p:sp>
      <p:sp>
        <p:nvSpPr>
          <p:cNvPr id="10493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价值导向定价的缺点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如何实施价值导向定价策略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什么是价值导向定价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价值导向定价的优点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心理定价</a:t>
            </a:r>
            <a:endParaRPr altLang="en-US" lang="zh-CN"/>
          </a:p>
        </p:txBody>
      </p:sp>
      <p:sp>
        <p:nvSpPr>
          <p:cNvPr id="10494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定义：根据消费者心理特点，采用各种定价方法和技巧，以促进销售的定价策略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类型：整数定价、尾数定价、声望定价、招徕定价等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目的：吸引消费者，增加销售额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适用范围：适用于不同类型的产品和不同消费者群体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价格策略与市场竞争力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价格策略对市场份额的影响</a:t>
            </a:r>
            <a:endParaRPr altLang="en-US" lang="zh-CN"/>
          </a:p>
        </p:txBody>
      </p:sp>
      <p:sp>
        <p:nvSpPr>
          <p:cNvPr id="10495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价格策略的定义和重要性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价格策略对市场份额的影响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价格策略的制定和实施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价格策略的调整和优化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价格策略与品牌形象的关系</a:t>
            </a:r>
            <a:endParaRPr altLang="en-US" lang="zh-CN"/>
          </a:p>
        </p:txBody>
      </p:sp>
      <p:sp>
        <p:nvSpPr>
          <p:cNvPr id="1049626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28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30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价格策略对品牌形象的影响：价格的高低直接影响消费者对品牌形象的认知和评价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3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34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36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38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品牌形象对价格策略的制约：品牌形象的好坏也制约着价格策略的制定，品牌形象好的产品可以制定较高的价格，反之则难以提高价格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4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42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44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46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 fontScale="95556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价格策略与品牌形象的互动关系：价格策略和品牌形象的塑造是相互促进的，通过合理的价格策略可以提升品牌形象，而良好的品牌形象也可以为价格策略提供有力的支持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4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50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52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54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价格策略在品牌形象建设中的作用：合理的价格策略可以帮助企业建立和维护良好的品牌形象，提高消费者对品牌的信任度和忠诚度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5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价格策略与消费者心理的关系</a:t>
            </a:r>
            <a:endParaRPr altLang="en-US" lang="zh-CN"/>
          </a:p>
        </p:txBody>
      </p:sp>
      <p:sp>
        <p:nvSpPr>
          <p:cNvPr id="104969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价格定位与消费者心理：了解消费者的价格敏感度和购买决策过程，合理定价以吸引消费者。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价格促销与消费者心理：运用价格促销策略，如折扣、赠品等，激发消费者的购买欲望和忠诚度。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价格差异与消费者心理：分析不同价格区间对消费者心理的影响，制定相应的价格策略以满足不同需求。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价格沟通与消费者心理：通过有效的价格沟通，如明码标价、解释价格理由等，增强消费者对价格的信任和接受度。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价格策略的灵活性与稳定性</a:t>
            </a:r>
            <a:endParaRPr altLang="en-US" lang="zh-CN"/>
          </a:p>
        </p:txBody>
      </p:sp>
      <p:sp>
        <p:nvSpPr>
          <p:cNvPr id="10497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灵活性与稳定性的平衡：在制定价格策略时，需要在灵活性和稳定性之间找到平衡点，以确保企业的盈利和市场竞争力。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价格策略的灵活性：根据市场需求、竞争状况和产品特点等因素，灵活调整价格以适应市场变化。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价格策略的稳定性：在制定价格策略时，需要考虑到产品的成本、竞争对手的价格和市场接受度等因素，以确保价格的稳定性和可持续性。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应对市场变化的策略：当市场发生变化时，企业需要迅速调整价格策略以适应市场变化，同时保持价格的稳定性和可持续性。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价格策略的制定与实施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价格策略的制定过程</a:t>
            </a:r>
            <a:endParaRPr altLang="en-US" lang="zh-CN"/>
          </a:p>
        </p:txBody>
      </p:sp>
      <p:sp>
        <p:nvSpPr>
          <p:cNvPr id="104986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8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8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确定目标市场：了解目标市场的需求、竞争情况和消费者行为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实施价格策略：将价格策略付诸实践，并不断调整和优化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制定价格策略：根据成本和目标市场情况，制定相应的价格策略，如折扣、促销等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分析成本：了解产品的生产成本、运输成本、营销成本等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确定定价目标：确定企业的定价目标，如利润最大化、市场份额最大化等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价格策略的实施步骤</a:t>
            </a:r>
            <a:endParaRPr altLang="en-US" lang="zh-CN"/>
          </a:p>
        </p:txBody>
      </p:sp>
      <p:sp>
        <p:nvSpPr>
          <p:cNvPr id="10499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制定价格策略和促销活动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实施价格策略并进行监控和调整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确定目标市场和目标客户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分析竞争对手和市场需求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价格策略的调整与优化</a:t>
            </a:r>
            <a:endParaRPr altLang="en-US" lang="zh-CN"/>
          </a:p>
        </p:txBody>
      </p:sp>
      <p:sp>
        <p:nvSpPr>
          <p:cNvPr id="10500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价格策略的调整：根据市场需求、竞争状况、产品特点等因素，适时调整价格策略，以保持竞争优势和市场份额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价格策略的优化：通过市场调研、数据分析、消费者反馈等方式，不断优化价格策略，提高产品定价的合理性和科学性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价格策略的灵活性：在制定价格策略时，要考虑到市场的变化和不确定性，保持一定的灵活性和适应性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价格策略的长期性：价格策略的制定和实施需要长期坚持和持续优化，以适应市场的不断变化和发展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价格策略的风险管理与控制</a:t>
            </a:r>
            <a:endParaRPr altLang="en-US" lang="zh-CN"/>
          </a:p>
        </p:txBody>
      </p:sp>
      <p:sp>
        <p:nvSpPr>
          <p:cNvPr id="10500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价格策略的风险识别与评估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价格策略的风险监控与报告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价格策略的风险管理意识与培训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价格策略的风险应对措施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价格策略的案例分析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成功案例分享</a:t>
            </a:r>
            <a:endParaRPr altLang="en-US" lang="zh-CN"/>
          </a:p>
        </p:txBody>
      </p:sp>
      <p:sp>
        <p:nvSpPr>
          <p:cNvPr id="105019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案例名称：华为MateBook X Pro的价格策略</a:t>
            </a:r>
            <a:endParaRPr altLang="en-US" lang="zh-CN"/>
          </a:p>
          <a:p>
            <a:r>
              <a:rPr altLang="en-US" lang="zh-CN"/>
              <a:t>案例背景：华为MateBook X Pro是一款高端笔记本电脑，市场竞争激烈</a:t>
            </a:r>
            <a:endParaRPr altLang="en-US" lang="zh-CN"/>
          </a:p>
          <a:p>
            <a:r>
              <a:rPr altLang="en-US" lang="zh-CN"/>
              <a:t>价格策略：通过精准的目标市场定位和产品差异化，制定高价策略</a:t>
            </a:r>
            <a:endParaRPr altLang="en-US" lang="zh-CN"/>
          </a:p>
          <a:p>
            <a:r>
              <a:rPr altLang="en-US" lang="zh-CN"/>
              <a:t>实施效果：成功吸引目标客户群体，提升品牌形象和市场份额  以下是用户提供的信息和标题： 我正在写一份主题为“企业管理与价格定价”的PPT,现在准备介绍“价格策略的制定过程”,请帮我生成“制定过程”为标题的内容 制定过程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我正在写一份主题为“企业管理与价格定价”的PPT,现在准备介绍“价格策略的制定过程”,请帮我生成“制定过程”为标题的内容</a:t>
            </a:r>
            <a:endParaRPr altLang="en-US" lang="zh-CN"/>
          </a:p>
          <a:p>
            <a:pPr lvl="1"/>
            <a:r>
              <a:rPr altLang="en-US" lang="zh-CN"/>
              <a:t>制定过程</a:t>
            </a:r>
            <a:endParaRPr altLang="en-US" lang="zh-CN"/>
          </a:p>
          <a:p>
            <a:r>
              <a:rPr altLang="en-US" lang="zh-CN"/>
              <a:t>确定目标市场和目标客户群体</a:t>
            </a:r>
            <a:endParaRPr altLang="en-US" lang="zh-CN"/>
          </a:p>
          <a:p>
            <a:r>
              <a:rPr altLang="en-US" lang="zh-CN"/>
              <a:t>分析竞争对手的价格策略和产品特点</a:t>
            </a:r>
            <a:endParaRPr altLang="en-US" lang="zh-CN"/>
          </a:p>
          <a:p>
            <a:r>
              <a:rPr altLang="en-US" lang="zh-CN"/>
              <a:t>评估自身产品的成本和价值，确定合理的利润空间</a:t>
            </a:r>
            <a:endParaRPr altLang="en-US" lang="zh-CN"/>
          </a:p>
          <a:p>
            <a:r>
              <a:rPr altLang="en-US" lang="zh-CN"/>
              <a:t>制定价格策略，包括定价、折扣、促销等措施</a:t>
            </a:r>
            <a:endParaRPr altLang="en-US" lang="zh-CN"/>
          </a:p>
          <a:p>
            <a:r>
              <a:rPr altLang="en-US" lang="zh-CN"/>
              <a:t>实施价格策略，并进行监控和调整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502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价格策略不合理：定价过高或过低，导致销售不佳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竞争环境不利：竞争对手价格更低，导致市场份额流失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市场需求变化：市场需求下降，价格策略未能及时调整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成本过高：生产或运营成本过高，导致定价不合理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案例对比与启示</a:t>
            </a:r>
            <a:endParaRPr altLang="en-US" lang="zh-CN"/>
          </a:p>
        </p:txBody>
      </p:sp>
      <p:sp>
        <p:nvSpPr>
          <p:cNvPr id="1050292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488957" y="1975787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506611" y="4184343"/>
            <a:ext cx="647919" cy="177960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任意多边形 4"/>
          <p:cNvSpPr/>
          <p:nvPr>
            <p:custDataLst>
              <p:tags r:id="rId3"/>
            </p:custDataLst>
          </p:nvPr>
        </p:nvSpPr>
        <p:spPr>
          <a:xfrm>
            <a:off x="940471" y="2623500"/>
            <a:ext cx="177960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任意多边形 5"/>
          <p:cNvSpPr/>
          <p:nvPr>
            <p:custDataLst>
              <p:tags r:id="rId4"/>
            </p:custDataLst>
          </p:nvPr>
        </p:nvSpPr>
        <p:spPr>
          <a:xfrm flipV="1">
            <a:off x="838200" y="2114583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40471" y="3188423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案例一：某电商平台的定价策略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2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5755098" y="1975178"/>
            <a:ext cx="681562" cy="198320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5772143" y="4184343"/>
            <a:ext cx="647919" cy="177960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任意多边形 18"/>
          <p:cNvSpPr/>
          <p:nvPr>
            <p:custDataLst>
              <p:tags r:id="rId8"/>
            </p:custDataLst>
          </p:nvPr>
        </p:nvSpPr>
        <p:spPr>
          <a:xfrm>
            <a:off x="5206003" y="2623500"/>
            <a:ext cx="177960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任意多边形 19"/>
          <p:cNvSpPr/>
          <p:nvPr>
            <p:custDataLst>
              <p:tags r:id="rId9"/>
            </p:custDataLst>
          </p:nvPr>
        </p:nvSpPr>
        <p:spPr>
          <a:xfrm flipV="1">
            <a:off x="5104341" y="2114583"/>
            <a:ext cx="1983201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06003" y="3188423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案例三：某服装品牌的促销活动定价策略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2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7888778" y="2005616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7906432" y="4213563"/>
            <a:ext cx="647919" cy="178076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任意多边形 25"/>
          <p:cNvSpPr/>
          <p:nvPr>
            <p:custDataLst>
              <p:tags r:id="rId13"/>
            </p:custDataLst>
          </p:nvPr>
        </p:nvSpPr>
        <p:spPr>
          <a:xfrm>
            <a:off x="7339682" y="2653329"/>
            <a:ext cx="178076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任意多边形 26"/>
          <p:cNvSpPr/>
          <p:nvPr>
            <p:custDataLst>
              <p:tags r:id="rId14"/>
            </p:custDataLst>
          </p:nvPr>
        </p:nvSpPr>
        <p:spPr>
          <a:xfrm flipV="1">
            <a:off x="7238629" y="2144412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339682" y="3218252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案例对比分析：不同行业、不同企业的定价策略异同点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2" name="五边形 9"/>
          <p:cNvSpPr/>
          <p:nvPr>
            <p:custDataLst>
              <p:tags r:id="rId16"/>
            </p:custDataLst>
          </p:nvPr>
        </p:nvSpPr>
        <p:spPr>
          <a:xfrm rot="16200000" flipH="1">
            <a:off x="3621419" y="1986136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五边形 10"/>
          <p:cNvSpPr/>
          <p:nvPr>
            <p:custDataLst>
              <p:tags r:id="rId17"/>
            </p:custDataLst>
          </p:nvPr>
        </p:nvSpPr>
        <p:spPr>
          <a:xfrm rot="16200000" flipH="1">
            <a:off x="3639073" y="4195301"/>
            <a:ext cx="647919" cy="177960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11"/>
          <p:cNvSpPr/>
          <p:nvPr>
            <p:custDataLst>
              <p:tags r:id="rId18"/>
            </p:custDataLst>
          </p:nvPr>
        </p:nvSpPr>
        <p:spPr>
          <a:xfrm>
            <a:off x="3073541" y="2633241"/>
            <a:ext cx="177960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任意多边形 12"/>
          <p:cNvSpPr/>
          <p:nvPr>
            <p:custDataLst>
              <p:tags r:id="rId19"/>
            </p:custDataLst>
          </p:nvPr>
        </p:nvSpPr>
        <p:spPr>
          <a:xfrm flipV="1">
            <a:off x="2971271" y="2124932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072324" y="3198163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案例二：某餐饮企业的菜品定价策略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2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10021848" y="2005616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10038893" y="4213563"/>
            <a:ext cx="647919" cy="178076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任意多边形 25"/>
          <p:cNvSpPr/>
          <p:nvPr>
            <p:custDataLst>
              <p:tags r:id="rId23"/>
            </p:custDataLst>
          </p:nvPr>
        </p:nvSpPr>
        <p:spPr>
          <a:xfrm>
            <a:off x="9472144" y="2653329"/>
            <a:ext cx="178076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任意多边形 26"/>
          <p:cNvSpPr/>
          <p:nvPr>
            <p:custDataLst>
              <p:tags r:id="rId24"/>
            </p:custDataLst>
          </p:nvPr>
        </p:nvSpPr>
        <p:spPr>
          <a:xfrm flipV="1">
            <a:off x="9371700" y="2144412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9472144" y="3218252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启示：如何根据企业实际情况制定合理的定价策略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案例应用与推广</a:t>
            </a:r>
            <a:endParaRPr altLang="en-US" lang="zh-CN"/>
          </a:p>
        </p:txBody>
      </p:sp>
      <p:sp>
        <p:nvSpPr>
          <p:cNvPr id="105037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案例选择：选择具有代表性的企业或产品进行案例分析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案例分析：分析该企业或产品的价格策略、市场定位、竞争优势等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案例总结：总结该案例的成功经验或教训，提出可借鉴之处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案例推广：将该案例的成功经验推广到其他企业或产品中，促进其发展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未来发展趋势与挑战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未来市场环境的变化趋势</a:t>
            </a:r>
            <a:endParaRPr altLang="en-US" lang="zh-CN"/>
          </a:p>
        </p:txBody>
      </p:sp>
      <p:sp>
        <p:nvSpPr>
          <p:cNvPr id="1050498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0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2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消费者需求多样化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504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6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8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市场竞争激烈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510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2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4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技术创新不断涌现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516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8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0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政策法规不断完善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消费者需求的变化趋势</a:t>
            </a:r>
            <a:endParaRPr altLang="en-US" lang="zh-CN"/>
          </a:p>
        </p:txBody>
      </p:sp>
      <p:sp>
        <p:nvSpPr>
          <p:cNvPr id="10505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消费者对个性化、定制化产品的需求增加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消费者对智能化、数字化产品的期待和需求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消费者对品质、安全、健康等方面的要求不断提高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消费者对环保、可持续性产品的关注度提高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技术创新对价格策略的影响</a:t>
            </a:r>
            <a:endParaRPr altLang="en-US" lang="zh-CN"/>
          </a:p>
        </p:txBody>
      </p:sp>
      <p:sp>
        <p:nvSpPr>
          <p:cNvPr id="105063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p>
            <a:r>
              <a:rPr altLang="en-US" lang="zh-CN"/>
              <a:t>技术创新推动价格策略变革  * 新的技术手段使得企业能够更精确地了解市场需求和消费者行为，从而制定更精准的价格策略 * 技术创新降低了生产成本，提高了生产效率，使得企业能够以更低的价格提供产品或服务</a:t>
            </a:r>
            <a:endParaRPr altLang="en-US" lang="zh-CN"/>
          </a:p>
          <a:p>
            <a:pPr lvl="1"/>
            <a:r>
              <a:rPr altLang="en-US" lang="zh-CN"/>
              <a:t>* 新的技术手段使得企业能够更精确地了解市场需求和消费者行为，从而制定更精准的价格策略</a:t>
            </a:r>
            <a:endParaRPr altLang="en-US" lang="zh-CN"/>
          </a:p>
          <a:p>
            <a:pPr lvl="1"/>
            <a:r>
              <a:rPr altLang="en-US" lang="zh-CN"/>
              <a:t>* 技术创新降低了生产成本，提高了生产效率，使得企业能够以更低的价格提供产品或服务</a:t>
            </a:r>
            <a:endParaRPr altLang="en-US" lang="zh-CN"/>
          </a:p>
          <a:p>
            <a:r>
              <a:rPr altLang="en-US" lang="zh-CN"/>
              <a:t>技术创新对定价策略的挑战  * 面对新的技术手段，企业需要不断学习和掌握相关技能，以适应市场变化 * 技术创新可能带来新的竞争者，企业需要保持警惕，及时调整定价策略以应对竞争</a:t>
            </a:r>
            <a:endParaRPr altLang="en-US" lang="zh-CN"/>
          </a:p>
          <a:p>
            <a:pPr lvl="1"/>
            <a:r>
              <a:rPr altLang="en-US" lang="zh-CN"/>
              <a:t>* 面对新的技术手段，企业需要不断学习和掌握相关技能，以适应市场变化</a:t>
            </a:r>
            <a:endParaRPr altLang="en-US" lang="zh-CN"/>
          </a:p>
          <a:p>
            <a:pPr lvl="1"/>
            <a:r>
              <a:rPr altLang="en-US" lang="zh-CN"/>
              <a:t>* 技术创新可能带来新的竞争者，企业需要保持警惕，及时调整定价策略以应对竞争</a:t>
            </a:r>
            <a:endParaRPr altLang="en-US" lang="zh-CN"/>
          </a:p>
          <a:p>
            <a:r>
              <a:rPr altLang="en-US" lang="zh-CN"/>
              <a:t>技术创新对价格策略的机遇  * 通过技术创新，企业可以开发出更具竞争力的产品或服务，从而制定更高的价格策略 * 技术创新可以为企业提供更多的定价手段，如个性化定价、动态定价等，以更好地满足消费者需求</a:t>
            </a:r>
            <a:endParaRPr altLang="en-US" lang="zh-CN"/>
          </a:p>
          <a:p>
            <a:pPr lvl="1"/>
            <a:r>
              <a:rPr altLang="en-US" lang="zh-CN"/>
              <a:t>* 通过技术创新，企业可以开发出更具竞争力的产品或服务，从而制定更高的价格策略</a:t>
            </a:r>
            <a:endParaRPr altLang="en-US" lang="zh-CN"/>
          </a:p>
          <a:p>
            <a:pPr lvl="1"/>
            <a:r>
              <a:rPr altLang="en-US" lang="zh-CN"/>
              <a:t>* 技术创新可以为企业提供更多的定价手段，如个性化定价、动态定价等，以更好地满足消费者需求</a:t>
            </a:r>
            <a:endParaRPr altLang="en-US" lang="zh-CN"/>
          </a:p>
          <a:p>
            <a:r>
              <a:rPr altLang="en-US" lang="zh-CN"/>
              <a:t>企业如何应对技术创新对价格策略的影响  * 企业需要保持敏锐的市场洞察力，及时了解新技术的发展和应用情况 * 企业需要加强与供应商、客户等合作伙伴的沟通和协作，共同应对市场变化 * 企业需要建立完善的价格策略调整机制，以应对技术创新带来的挑战和机遇</a:t>
            </a:r>
            <a:endParaRPr altLang="en-US" lang="zh-CN"/>
          </a:p>
          <a:p>
            <a:pPr lvl="1"/>
            <a:r>
              <a:rPr altLang="en-US" lang="zh-CN"/>
              <a:t>* 企业需要保持敏锐的市场洞察力，及时了解新技术的发展和应用情况</a:t>
            </a:r>
            <a:endParaRPr altLang="en-US" lang="zh-CN"/>
          </a:p>
          <a:p>
            <a:pPr lvl="1"/>
            <a:r>
              <a:rPr altLang="en-US" lang="zh-CN"/>
              <a:t>* 企业需要加强与供应商、客户等合作伙伴的沟通和协作，共同应对市场变化</a:t>
            </a:r>
            <a:endParaRPr altLang="en-US" lang="zh-CN"/>
          </a:p>
          <a:p>
            <a:pPr lvl="1"/>
            <a:r>
              <a:rPr altLang="en-US" lang="zh-CN"/>
              <a:t>* 企业需要建立完善的价格策略调整机制，以应对技术创新带来的挑战和机遇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价格策略面临的挑战与机遇</a:t>
            </a:r>
            <a:endParaRPr altLang="en-US" lang="zh-CN"/>
          </a:p>
        </p:txBody>
      </p:sp>
      <p:sp>
        <p:nvSpPr>
          <p:cNvPr id="1050666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68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670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市场竞争激烈：竞争对手的价格策略、产品质量和服务水平对定价策略构成挑战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74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76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消费者需求多样化：消费者对产品或服务的需求不断变化，需要灵活调整价格策略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80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82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成本压力增加：原材料、人工成本等成本不断上涨，对价格策略产生影响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4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86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88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法律法规限制：相关法律法规对价格策略的制定和执行产生影响，需要遵守相关规定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0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92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94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创新与技术发展：新技术、新模式等创新为价格策略带来机遇，需要积极探索和应用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6" name="矩形 67"/>
          <p:cNvSpPr/>
          <p:nvPr>
            <p:custDataLst>
              <p:tags r:id="rId16"/>
            </p:custDataLst>
          </p:nvPr>
        </p:nvSpPr>
        <p:spPr>
          <a:xfrm>
            <a:off x="6638935" y="4588784"/>
            <a:ext cx="4714719" cy="119024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698" name="矩形 68"/>
          <p:cNvSpPr/>
          <p:nvPr>
            <p:custDataLst>
              <p:tags r:id="rId17"/>
            </p:custDataLst>
          </p:nvPr>
        </p:nvSpPr>
        <p:spPr>
          <a:xfrm>
            <a:off x="6289686" y="4588784"/>
            <a:ext cx="170321" cy="119024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700" name="文本框 69"/>
          <p:cNvSpPr txBox="1"/>
          <p:nvPr>
            <p:custDataLst>
              <p:tags r:id="rId18"/>
            </p:custDataLst>
          </p:nvPr>
        </p:nvSpPr>
        <p:spPr>
          <a:xfrm>
            <a:off x="6819094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品牌形象与口碑：品牌形象和口碑对价格策略产生影响，需要注重品牌建设和维护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73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73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74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4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4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4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4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4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4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4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4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4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4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4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4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4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4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4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4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4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4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4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4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4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4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4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4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4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9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448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2023-12-19T19:20:07Z</dcterms:created>
  <dcterms:modified xsi:type="dcterms:W3CDTF">2023-12-19T19:20:07Z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45e318efde88441bb40a4f047ca1bf35_21</vt:lpwstr>
  </property>
</Properties>
</file>