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468" r:id="rId1"/>
    <p:sldMasterId id="2147499505" r:id="rId2"/>
  </p:sldMasterIdLst>
  <p:notesMasterIdLst>
    <p:notesMasterId r:id="rId3"/>
  </p:notesMasterIdLst>
  <p:sldIdLst>
    <p:sldId id="7199" r:id="rId4"/>
    <p:sldId id="7202" r:id="rId5"/>
    <p:sldId id="7205" r:id="rId6"/>
    <p:sldId id="7208" r:id="rId7"/>
    <p:sldId id="7211" r:id="rId8"/>
    <p:sldId id="7214" r:id="rId9"/>
    <p:sldId id="7217" r:id="rId10"/>
    <p:sldId id="7220" r:id="rId11"/>
    <p:sldId id="7223" r:id="rId12"/>
    <p:sldId id="7226" r:id="rId13"/>
    <p:sldId id="7229" r:id="rId14"/>
    <p:sldId id="7232" r:id="rId15"/>
    <p:sldId id="7235" r:id="rId16"/>
    <p:sldId id="7238" r:id="rId17"/>
    <p:sldId id="7241" r:id="rId18"/>
    <p:sldId id="7244" r:id="rId19"/>
    <p:sldId id="7247" r:id="rId20"/>
    <p:sldId id="7250" r:id="rId21"/>
    <p:sldId id="7253" r:id="rId22"/>
    <p:sldId id="7256" r:id="rId23"/>
    <p:sldId id="7259" r:id="rId24"/>
    <p:sldId id="7262" r:id="rId25"/>
    <p:sldId id="7265" r:id="rId26"/>
    <p:sldId id="7268" r:id="rId27"/>
    <p:sldId id="7271" r:id="rId28"/>
    <p:sldId id="7274" r:id="rId29"/>
    <p:sldId id="7277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469" r:id="rId1"/>
    <p:sldLayoutId id="2147499470" r:id="rId2"/>
    <p:sldLayoutId id="2147499471" r:id="rId3"/>
    <p:sldLayoutId id="2147499472" r:id="rId4"/>
    <p:sldLayoutId id="2147499473" r:id="rId5"/>
    <p:sldLayoutId id="2147499474" r:id="rId6"/>
    <p:sldLayoutId id="2147499475" r:id="rId7"/>
    <p:sldLayoutId id="2147499476" r:id="rId8"/>
    <p:sldLayoutId id="2147499477" r:id="rId9"/>
    <p:sldLayoutId id="2147499478" r:id="rId10"/>
    <p:sldLayoutId id="214749947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506" r:id="rId1"/>
    <p:sldLayoutId id="2147499507" r:id="rId2"/>
    <p:sldLayoutId id="2147499508" r:id="rId3"/>
    <p:sldLayoutId id="2147499509" r:id="rId4"/>
    <p:sldLayoutId id="2147499510" r:id="rId5"/>
    <p:sldLayoutId id="2147499511" r:id="rId6"/>
    <p:sldLayoutId id="2147499512" r:id="rId7"/>
    <p:sldLayoutId id="2147499513" r:id="rId8"/>
    <p:sldLayoutId id="2147499514" r:id="rId9"/>
    <p:sldLayoutId id="2147499515" r:id="rId10"/>
    <p:sldLayoutId id="214749951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1.xml"/><Relationship Id="rId2" Type="http://schemas.openxmlformats.org/officeDocument/2006/relationships/tags" Target="../tags/tag92.xml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tags" Target="../tags/tag101.xml"/><Relationship Id="rId12" Type="http://schemas.openxmlformats.org/officeDocument/2006/relationships/tags" Target="../tags/tag102.xml"/><Relationship Id="rId13" Type="http://schemas.openxmlformats.org/officeDocument/2006/relationships/tags" Target="../tags/tag103.xml"/><Relationship Id="rId14" Type="http://schemas.openxmlformats.org/officeDocument/2006/relationships/tags" Target="../tags/tag104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tags" Target="../tags/tag187.xml"/><Relationship Id="rId18" Type="http://schemas.openxmlformats.org/officeDocument/2006/relationships/tags" Target="../tags/tag188.xml"/><Relationship Id="rId19" Type="http://schemas.openxmlformats.org/officeDocument/2006/relationships/tags" Target="../tags/tag189.xml"/><Relationship Id="rId20" Type="http://schemas.openxmlformats.org/officeDocument/2006/relationships/tags" Target="../tags/tag190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tags" Target="../tags/tag203.xml"/><Relationship Id="rId14" Type="http://schemas.openxmlformats.org/officeDocument/2006/relationships/tags" Target="../tags/tag204.xml"/><Relationship Id="rId15" Type="http://schemas.openxmlformats.org/officeDocument/2006/relationships/tags" Target="../tags/tag205.xml"/><Relationship Id="rId16" Type="http://schemas.openxmlformats.org/officeDocument/2006/relationships/tags" Target="../tags/tag206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tags" Target="../tags/tag296.xml"/><Relationship Id="rId14" Type="http://schemas.openxmlformats.org/officeDocument/2006/relationships/tags" Target="../tags/tag297.xml"/><Relationship Id="rId1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学校双减和学生成长管理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双减政策的背景和意义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双减政策的具体内容和实施方式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学校如何应对双减政策带来的挑战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双减政策与学生成长管理的关系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双减政策的实施效果和未来展望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双减政策的背景和意义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双减政策的提出</a:t>
            </a:r>
            <a:endParaRPr altLang="en-US" lang="zh-CN"/>
          </a:p>
        </p:txBody>
      </p:sp>
      <p:sp>
        <p:nvSpPr>
          <p:cNvPr id="1048846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383957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48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383957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0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55869"/>
            <a:ext cx="8909546" cy="1144875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背景：教育焦虑、学生课业负担过重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2" name="矩形 39"/>
          <p:cNvSpPr/>
          <p:nvPr>
            <p:custDataLst>
              <p:tags r:id="rId4"/>
            </p:custDataLst>
          </p:nvPr>
        </p:nvSpPr>
        <p:spPr>
          <a:xfrm>
            <a:off x="2042276" y="3078927"/>
            <a:ext cx="9311583" cy="1383957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54" name="矩形 5"/>
          <p:cNvSpPr/>
          <p:nvPr>
            <p:custDataLst>
              <p:tags r:id="rId5"/>
            </p:custDataLst>
          </p:nvPr>
        </p:nvSpPr>
        <p:spPr>
          <a:xfrm>
            <a:off x="1524000" y="3078927"/>
            <a:ext cx="252527" cy="1383957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56" name="文本框 41"/>
          <p:cNvSpPr txBox="1"/>
          <p:nvPr>
            <p:custDataLst>
              <p:tags r:id="rId6"/>
            </p:custDataLst>
          </p:nvPr>
        </p:nvSpPr>
        <p:spPr>
          <a:xfrm>
            <a:off x="2308889" y="3198529"/>
            <a:ext cx="8909546" cy="1144875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目的：减轻学生作业负担、减轻学生校外培训负担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8" name="矩形 12"/>
          <p:cNvSpPr/>
          <p:nvPr>
            <p:custDataLst>
              <p:tags r:id="rId7"/>
            </p:custDataLst>
          </p:nvPr>
        </p:nvSpPr>
        <p:spPr>
          <a:xfrm>
            <a:off x="2042276" y="4721588"/>
            <a:ext cx="9311583" cy="1383957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60" name="矩形 17"/>
          <p:cNvSpPr/>
          <p:nvPr>
            <p:custDataLst>
              <p:tags r:id="rId8"/>
            </p:custDataLst>
          </p:nvPr>
        </p:nvSpPr>
        <p:spPr>
          <a:xfrm>
            <a:off x="1524000" y="4721588"/>
            <a:ext cx="252527" cy="1383957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62" name="文本框 19"/>
          <p:cNvSpPr txBox="1"/>
          <p:nvPr>
            <p:custDataLst>
              <p:tags r:id="rId9"/>
            </p:custDataLst>
          </p:nvPr>
        </p:nvSpPr>
        <p:spPr>
          <a:xfrm>
            <a:off x="2308889" y="4841190"/>
            <a:ext cx="8909546" cy="1144875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意义：促进学生全面发展、提高教育质量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双减政策的目的和意义</a:t>
            </a:r>
            <a:endParaRPr altLang="en-US" lang="zh-CN"/>
          </a:p>
        </p:txBody>
      </p:sp>
      <p:sp>
        <p:nvSpPr>
          <p:cNvPr id="1048898" name="弧形 58"/>
          <p:cNvSpPr/>
          <p:nvPr>
            <p:custDataLst>
              <p:tags r:id="rId1"/>
            </p:custDataLst>
          </p:nvPr>
        </p:nvSpPr>
        <p:spPr>
          <a:xfrm>
            <a:off x="8244348" y="2216274"/>
            <a:ext cx="3110172" cy="3110172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0" name="弧形 57"/>
          <p:cNvSpPr/>
          <p:nvPr>
            <p:custDataLst>
              <p:tags r:id="rId2"/>
            </p:custDataLst>
          </p:nvPr>
        </p:nvSpPr>
        <p:spPr>
          <a:xfrm>
            <a:off x="1524000" y="2216274"/>
            <a:ext cx="3110172" cy="3110172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2" name="椭圆 22"/>
          <p:cNvSpPr/>
          <p:nvPr>
            <p:custDataLst>
              <p:tags r:id="rId3"/>
            </p:custDataLst>
          </p:nvPr>
        </p:nvSpPr>
        <p:spPr>
          <a:xfrm>
            <a:off x="855008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4" name="椭圆 23"/>
          <p:cNvSpPr/>
          <p:nvPr>
            <p:custDataLst>
              <p:tags r:id="rId4"/>
            </p:custDataLst>
          </p:nvPr>
        </p:nvSpPr>
        <p:spPr>
          <a:xfrm>
            <a:off x="8896140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6" name="正文"/>
          <p:cNvSpPr txBox="1"/>
          <p:nvPr>
            <p:custDataLst>
              <p:tags r:id="rId5"/>
            </p:custDataLst>
          </p:nvPr>
        </p:nvSpPr>
        <p:spPr>
          <a:xfrm>
            <a:off x="8955776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培养创新精神和实践能力，促进学生个性化发展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08" name="椭圆 24"/>
          <p:cNvSpPr/>
          <p:nvPr>
            <p:custDataLst>
              <p:tags r:id="rId6"/>
            </p:custDataLst>
          </p:nvPr>
        </p:nvSpPr>
        <p:spPr>
          <a:xfrm>
            <a:off x="6370445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0" name="椭圆 25"/>
          <p:cNvSpPr/>
          <p:nvPr>
            <p:custDataLst>
              <p:tags r:id="rId7"/>
            </p:custDataLst>
          </p:nvPr>
        </p:nvSpPr>
        <p:spPr>
          <a:xfrm>
            <a:off x="6715660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2" name="正文"/>
          <p:cNvSpPr txBox="1"/>
          <p:nvPr>
            <p:custDataLst>
              <p:tags r:id="rId8"/>
            </p:custDataLst>
          </p:nvPr>
        </p:nvSpPr>
        <p:spPr>
          <a:xfrm>
            <a:off x="677613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深化教育改革，提高教育质量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椭圆 7"/>
          <p:cNvSpPr/>
          <p:nvPr>
            <p:custDataLst>
              <p:tags r:id="rId9"/>
            </p:custDataLst>
          </p:nvPr>
        </p:nvSpPr>
        <p:spPr>
          <a:xfrm>
            <a:off x="419080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6" name="椭圆 9"/>
          <p:cNvSpPr/>
          <p:nvPr>
            <p:custDataLst>
              <p:tags r:id="rId10"/>
            </p:custDataLst>
          </p:nvPr>
        </p:nvSpPr>
        <p:spPr>
          <a:xfrm>
            <a:off x="4536019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8" name="正文"/>
          <p:cNvSpPr txBox="1"/>
          <p:nvPr>
            <p:custDataLst>
              <p:tags r:id="rId11"/>
            </p:custDataLst>
          </p:nvPr>
        </p:nvSpPr>
        <p:spPr>
          <a:xfrm>
            <a:off x="459649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推进教育公平，防止过度竞争和焦虑情绪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20" name="椭圆 5"/>
          <p:cNvSpPr/>
          <p:nvPr>
            <p:custDataLst>
              <p:tags r:id="rId12"/>
            </p:custDataLst>
          </p:nvPr>
        </p:nvSpPr>
        <p:spPr>
          <a:xfrm>
            <a:off x="1763382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2" name="椭圆 4"/>
          <p:cNvSpPr/>
          <p:nvPr>
            <p:custDataLst>
              <p:tags r:id="rId13"/>
            </p:custDataLst>
          </p:nvPr>
        </p:nvSpPr>
        <p:spPr>
          <a:xfrm>
            <a:off x="2108597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4" name="正文"/>
          <p:cNvSpPr txBox="1"/>
          <p:nvPr>
            <p:custDataLst>
              <p:tags r:id="rId14"/>
            </p:custDataLst>
          </p:nvPr>
        </p:nvSpPr>
        <p:spPr>
          <a:xfrm>
            <a:off x="2169073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双减政策的影响和价值</a:t>
            </a:r>
            <a:endParaRPr altLang="en-US" lang="zh-CN"/>
          </a:p>
        </p:txBody>
      </p:sp>
      <p:sp>
        <p:nvSpPr>
          <p:cNvPr id="1048960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提高教育质量，增强人才培养竞争力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降低教育焦虑，营造良好教育生态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促进教育公平，维护社会稳定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双减政策的具体内容和实施方式</a:t>
            </a:r>
            <a:endParaRPr altLang="en-US" dirty="0" lang="zh-CN"/>
          </a:p>
        </p:txBody>
      </p:sp>
      <p:sp>
        <p:nvSpPr>
          <p:cNvPr id="10490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减少作业量和作业时间</a:t>
            </a:r>
            <a:endParaRPr altLang="en-US" lang="zh-CN"/>
          </a:p>
        </p:txBody>
      </p:sp>
      <p:sp>
        <p:nvSpPr>
          <p:cNvPr id="1049054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6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8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0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2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3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减少作业时间：学校应限制学生每天完成作业的时间，避免学生因长时间写作业而产生疲劳和厌学情绪。</a:t>
            </a:r>
            <a:endParaRPr altLang="en-US" sz="13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4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减少作业量：学校应合理安排学生的作业量，避免过多或过少的情况发生，确保学生有足够的休息和娱乐时间。</a:t>
            </a:r>
            <a:endParaRPr altLang="en-US" dirty="0" sz="13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6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3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科学安排作业：学校应根据学生的年龄、学科特点和认知水平，科学合理地安排作业，注重作业的针对性和有效性。</a:t>
            </a:r>
            <a:endParaRPr altLang="en-US" sz="13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8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 fontScale="97143"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提高作业质量：学校应注重作业的质量，避免重复性、机械性、低水平的作业，提倡布置能够激发学生学习兴趣、拓展学生思维能力的作业。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减轻学生课外负担和家长经济负担</a:t>
            </a:r>
            <a:endParaRPr altLang="en-US" lang="zh-CN"/>
          </a:p>
        </p:txBody>
      </p:sp>
      <p:sp>
        <p:nvSpPr>
          <p:cNvPr id="1049104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减少作业量和时长，避免重复性和机械性作业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规范考试和评价制度，减轻考试压力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推广多元化评价体系，注重学生综合素质发展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加强学校与家庭、社会的沟通与合作，共同减轻学生和家长负担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优化学校课程设置和教学安排</a:t>
            </a:r>
            <a:endParaRPr altLang="en-US" lang="zh-CN"/>
          </a:p>
        </p:txBody>
      </p:sp>
      <p:sp>
        <p:nvSpPr>
          <p:cNvPr id="1049162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减少课程门类和学时，优化课程结构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强化体育、艺术、劳动等课程，促进学生全面发展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推广跨学科学习和综合实践活动，提高学生的综合素质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实施个性化教学，关注学生的兴趣和特长，因材施教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加强学校教育和家庭教育的衔接</a:t>
            </a:r>
            <a:endParaRPr altLang="en-US" lang="zh-CN"/>
          </a:p>
        </p:txBody>
      </p:sp>
      <p:sp>
        <p:nvSpPr>
          <p:cNvPr id="1049220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学校和家庭共同制定学生成长计划，明确培养目标。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6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定期组织家长会，加强学校与家庭的沟通与交流。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32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开展家庭教育指导，提高家长的教育意识和能力。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38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建立家校合作机制，共同关注学生的身心健康和全面发展。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学校如何应对双减政策带来的挑战</a:t>
            </a:r>
            <a:endParaRPr altLang="en-US" dirty="0" lang="zh-CN"/>
          </a:p>
        </p:txBody>
      </p:sp>
      <p:sp>
        <p:nvSpPr>
          <p:cNvPr id="10492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创新教学方式和手段</a:t>
            </a:r>
            <a:endParaRPr altLang="en-US" lang="zh-CN"/>
          </a:p>
        </p:txBody>
      </p:sp>
      <p:sp>
        <p:nvSpPr>
          <p:cNvPr id="10493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利用信息技术手段，如线上教学、多媒体课件等，提高教学效率和学生学习兴趣。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开展项目式学习，让学生通过实际操作、动手实践等方式，培养创新思维和实践能力。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结合学校特色和资源，开发具有特色的校本课程，满足学生个性化需求，提高教学质量。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引入游戏化教学方式，让学生在轻松愉快的氛围中学习知识，提高学习效果。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提高课堂教学质量和效率</a:t>
            </a:r>
            <a:endParaRPr altLang="en-US" lang="zh-CN"/>
          </a:p>
        </p:txBody>
      </p:sp>
      <p:sp>
        <p:nvSpPr>
          <p:cNvPr id="1049380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强化实践教学：增加实验、实践课程比重，培养学生动手能力和创新精神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优化课程设置：根据学生需求，合理安排课程内容和教学方式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创新教学方法：运用现代化教学手段，如多媒体教学、网络教学等，提高课堂趣味性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提高教师素质：加强教师培训和交流，提升教师的教学水平和专业素养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开展个性化教育和学生辅导</a:t>
            </a:r>
            <a:endParaRPr altLang="en-US" lang="zh-CN"/>
          </a:p>
        </p:txBody>
      </p:sp>
      <p:sp>
        <p:nvSpPr>
          <p:cNvPr id="1049446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8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50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学校应关注学生的个性化需求，提供多样化的课程和活动，促进学生全面发展。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4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56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加强学生辅导工作，针对学生的学习困难和心理问题，提供个性化的支持和指导。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0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2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建立学生成长档案，记录学生的成长过程和个性化特点，为学校开展个性化教育提供依据。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6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8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鼓励教师开展个性化教育实践和研究，提高教师的专业素养和教育创新能力。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加强学校内部管理和教师培训</a:t>
            </a:r>
            <a:endParaRPr altLang="en-US" lang="zh-CN"/>
          </a:p>
        </p:txBody>
      </p:sp>
      <p:sp>
        <p:nvSpPr>
          <p:cNvPr id="10495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06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8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制定合理的教学计划，确保教学质量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12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4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加强课堂纪律，提高课堂效率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18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定期开展教师培训，提升教师的教学水平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0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24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建立完善的学校管理制度，确保各项措施的有效实施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双减政策与学生成长管理的关系</a:t>
            </a:r>
            <a:endParaRPr altLang="en-US" dirty="0" lang="zh-CN"/>
          </a:p>
        </p:txBody>
      </p:sp>
      <p:sp>
        <p:nvSpPr>
          <p:cNvPr id="10495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学生成长管理的概念和意义</a:t>
            </a:r>
            <a:endParaRPr altLang="en-US" lang="zh-CN"/>
          </a:p>
        </p:txBody>
      </p:sp>
      <p:sp>
        <p:nvSpPr>
          <p:cNvPr id="1049590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524000" y="2000293"/>
            <a:ext cx="1926554" cy="163399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592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24000" y="2971720"/>
            <a:ext cx="1926554" cy="1638199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594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24000" y="2973997"/>
            <a:ext cx="1926554" cy="660274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6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524000" y="3947701"/>
            <a:ext cx="1926554" cy="1638199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598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524000" y="4923112"/>
            <a:ext cx="1926554" cy="662432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00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524000" y="3949977"/>
            <a:ext cx="1926554" cy="660274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02" name="正文"/>
          <p:cNvSpPr txBox="1"/>
          <p:nvPr>
            <p:custDataLst>
              <p:tags r:id="rId7"/>
            </p:custDataLst>
          </p:nvPr>
        </p:nvSpPr>
        <p:spPr>
          <a:xfrm>
            <a:off x="3520918" y="1921190"/>
            <a:ext cx="7833546" cy="751151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学生成长管理是指学校通过一系列措施，全面关注学生的身心健康、学业发展、人际关系等方面，旨在促进学生的全面发展。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04" name="正文"/>
          <p:cNvSpPr txBox="1"/>
          <p:nvPr>
            <p:custDataLst>
              <p:tags r:id="rId8"/>
            </p:custDataLst>
          </p:nvPr>
        </p:nvSpPr>
        <p:spPr>
          <a:xfrm>
            <a:off x="3520918" y="2903999"/>
            <a:ext cx="7833546" cy="751151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学生成长管理具有重要意义，它能够帮助学生树立正确的人生观、价值观和世界观，提高学生的综合素质和竞争力，为未来的发展打下坚实的基础。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06" name="正文"/>
          <p:cNvSpPr txBox="1"/>
          <p:nvPr>
            <p:custDataLst>
              <p:tags r:id="rId9"/>
            </p:custDataLst>
          </p:nvPr>
        </p:nvSpPr>
        <p:spPr>
          <a:xfrm>
            <a:off x="3520918" y="3886809"/>
            <a:ext cx="7833546" cy="751151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双减政策的实施，减轻了学生的课业负担和校外培训负担，让学生有更多的时间和精力去关注自己的兴趣爱好和特长发展，从而促进了学生个性化发展和综合素质的提升。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08" name="正文"/>
          <p:cNvSpPr txBox="1"/>
          <p:nvPr>
            <p:custDataLst>
              <p:tags r:id="rId10"/>
            </p:custDataLst>
          </p:nvPr>
        </p:nvSpPr>
        <p:spPr>
          <a:xfrm>
            <a:off x="3520918" y="4869618"/>
            <a:ext cx="7833546" cy="751151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62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双减政策与学生成长管理是相辅相成的，双减政策为学生成长管理提供了更加广阔的空间和机遇，学生成长管理则能够更好地适应和落实双减政策的目标和要求。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10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524000" y="1979806"/>
            <a:ext cx="1926554" cy="662432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双减政策在学生成长管理中的作用</a:t>
            </a:r>
            <a:endParaRPr altLang="en-US" lang="zh-CN"/>
          </a:p>
        </p:txBody>
      </p:sp>
      <p:sp>
        <p:nvSpPr>
          <p:cNvPr id="1049646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0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4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提高学生综合素质，增强社会适应能力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优化教育生态，促进教育公平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6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强化家庭教育责任，形成家校共育合力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如何通过双减政策促进学生的全面发展</a:t>
            </a:r>
            <a:endParaRPr altLang="en-US" lang="zh-CN"/>
          </a:p>
        </p:txBody>
      </p:sp>
      <p:sp>
        <p:nvSpPr>
          <p:cNvPr id="1049704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减轻学生课业负担，让学生有更多时间发展兴趣爱好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提升课堂教学质量，让学生在有限时间内掌握更多知识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加强学生心理健康教育，关注学生心理健康问题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推进家校共育，形成教育合力，共同促进学生的全面发展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学生成长管理中的家校合作和社区支持</a:t>
            </a:r>
            <a:endParaRPr altLang="en-US" lang="zh-CN"/>
          </a:p>
        </p:txBody>
      </p:sp>
      <p:sp>
        <p:nvSpPr>
          <p:cNvPr id="1049762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64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66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家校合作：双减政策下，学校和家庭需要更加紧密地合作，共同关注学生的成长需求，提供个性化的教育支持。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0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72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 fontScale="9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社区支持：双减政策鼓励学生参与社区活动，利用社区资源，提升综合素质。社区可以提供丰富的教育资源和活动平台，助力学生全面发展。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6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78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协同育人：家校和社区需要形成教育合力，共同营造有利于学生成长的良好环境，促进学生的身心健康和全面发展。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2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84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 fontScale="9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共建共治：学校、家庭和社区需要共同参与学生成长管理，建立有效的沟通机制和合作平台，共同解决学生成长过程中遇到的问题。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双减政策的实施效果和未来展望</a:t>
            </a:r>
            <a:endParaRPr altLang="en-US" dirty="0" lang="zh-CN"/>
          </a:p>
        </p:txBody>
      </p:sp>
      <p:sp>
        <p:nvSpPr>
          <p:cNvPr id="10498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双减政策的实施效果评价</a:t>
            </a:r>
            <a:endParaRPr altLang="en-US" lang="zh-CN"/>
          </a:p>
        </p:txBody>
      </p:sp>
      <p:sp>
        <p:nvSpPr>
          <p:cNvPr id="1049848" name="弧形 58"/>
          <p:cNvSpPr/>
          <p:nvPr>
            <p:custDataLst>
              <p:tags r:id="rId1"/>
            </p:custDataLst>
          </p:nvPr>
        </p:nvSpPr>
        <p:spPr>
          <a:xfrm>
            <a:off x="8244348" y="2216274"/>
            <a:ext cx="3110172" cy="3110172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0" name="弧形 57"/>
          <p:cNvSpPr/>
          <p:nvPr>
            <p:custDataLst>
              <p:tags r:id="rId2"/>
            </p:custDataLst>
          </p:nvPr>
        </p:nvSpPr>
        <p:spPr>
          <a:xfrm>
            <a:off x="1524000" y="2216274"/>
            <a:ext cx="3110172" cy="3110172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2" name="椭圆 22"/>
          <p:cNvSpPr/>
          <p:nvPr>
            <p:custDataLst>
              <p:tags r:id="rId3"/>
            </p:custDataLst>
          </p:nvPr>
        </p:nvSpPr>
        <p:spPr>
          <a:xfrm>
            <a:off x="855008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4" name="椭圆 23"/>
          <p:cNvSpPr/>
          <p:nvPr>
            <p:custDataLst>
              <p:tags r:id="rId4"/>
            </p:custDataLst>
          </p:nvPr>
        </p:nvSpPr>
        <p:spPr>
          <a:xfrm>
            <a:off x="8896140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6" name="正文"/>
          <p:cNvSpPr txBox="1"/>
          <p:nvPr>
            <p:custDataLst>
              <p:tags r:id="rId5"/>
            </p:custDataLst>
          </p:nvPr>
        </p:nvSpPr>
        <p:spPr>
          <a:xfrm>
            <a:off x="8955776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培养创新精神和实践能力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58" name="椭圆 24"/>
          <p:cNvSpPr/>
          <p:nvPr>
            <p:custDataLst>
              <p:tags r:id="rId6"/>
            </p:custDataLst>
          </p:nvPr>
        </p:nvSpPr>
        <p:spPr>
          <a:xfrm>
            <a:off x="6370445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0" name="椭圆 25"/>
          <p:cNvSpPr/>
          <p:nvPr>
            <p:custDataLst>
              <p:tags r:id="rId7"/>
            </p:custDataLst>
          </p:nvPr>
        </p:nvSpPr>
        <p:spPr>
          <a:xfrm>
            <a:off x="6715660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2" name="正文"/>
          <p:cNvSpPr txBox="1"/>
          <p:nvPr>
            <p:custDataLst>
              <p:tags r:id="rId8"/>
            </p:custDataLst>
          </p:nvPr>
        </p:nvSpPr>
        <p:spPr>
          <a:xfrm>
            <a:off x="677613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椭圆 7"/>
          <p:cNvSpPr/>
          <p:nvPr>
            <p:custDataLst>
              <p:tags r:id="rId9"/>
            </p:custDataLst>
          </p:nvPr>
        </p:nvSpPr>
        <p:spPr>
          <a:xfrm>
            <a:off x="419080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6" name="椭圆 9"/>
          <p:cNvSpPr/>
          <p:nvPr>
            <p:custDataLst>
              <p:tags r:id="rId10"/>
            </p:custDataLst>
          </p:nvPr>
        </p:nvSpPr>
        <p:spPr>
          <a:xfrm>
            <a:off x="4536019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8" name="正文"/>
          <p:cNvSpPr txBox="1"/>
          <p:nvPr>
            <p:custDataLst>
              <p:tags r:id="rId11"/>
            </p:custDataLst>
          </p:nvPr>
        </p:nvSpPr>
        <p:spPr>
          <a:xfrm>
            <a:off x="459649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提高教育质量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70" name="椭圆 5"/>
          <p:cNvSpPr/>
          <p:nvPr>
            <p:custDataLst>
              <p:tags r:id="rId12"/>
            </p:custDataLst>
          </p:nvPr>
        </p:nvSpPr>
        <p:spPr>
          <a:xfrm>
            <a:off x="1763382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2" name="椭圆 4"/>
          <p:cNvSpPr/>
          <p:nvPr>
            <p:custDataLst>
              <p:tags r:id="rId13"/>
            </p:custDataLst>
          </p:nvPr>
        </p:nvSpPr>
        <p:spPr>
          <a:xfrm>
            <a:off x="2108597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正文"/>
          <p:cNvSpPr txBox="1"/>
          <p:nvPr>
            <p:custDataLst>
              <p:tags r:id="rId14"/>
            </p:custDataLst>
          </p:nvPr>
        </p:nvSpPr>
        <p:spPr>
          <a:xfrm>
            <a:off x="2169073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双减政策实施中存在的问题和困难</a:t>
            </a:r>
            <a:endParaRPr altLang="en-US" lang="zh-CN"/>
          </a:p>
        </p:txBody>
      </p:sp>
      <p:sp>
        <p:nvSpPr>
          <p:cNvPr id="1049910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2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4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6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8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家长焦虑心理难以缓解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0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学科类培训转地下，难以监管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2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学校课后服务供给不足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4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教学质量参差不齐，难以保证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双减政策的未来发展方向和趋势</a:t>
            </a:r>
            <a:endParaRPr altLang="en-US" lang="zh-CN"/>
          </a:p>
        </p:txBody>
      </p:sp>
      <p:sp>
        <p:nvSpPr>
          <p:cNvPr id="1049960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2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4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6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8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探索多元化的评价体系，促进学生全面发展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0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继续加强监管力度，确保政策落地见效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2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加强教师队伍建设，提高教育教学质量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4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推进教育信息化和数字化转型，提升教育现代化水平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学校在双减政策下的发展机遇和挑战</a:t>
            </a:r>
            <a:endParaRPr altLang="en-US" lang="zh-CN"/>
          </a:p>
        </p:txBody>
      </p:sp>
      <p:sp>
        <p:nvSpPr>
          <p:cNvPr id="1050010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2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4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发展机遇：减轻学生负担，提高教育质量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8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0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挑战：如何平衡学生学习与身心健康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4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6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机遇与挑战并存：学校需积极应对，寻求创新发展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0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2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展望未来：不断完善双减政策，促进学校持续发展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6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2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2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2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2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2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2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2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2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2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3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0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3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3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28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2024-01-05T12:47:38Z</dcterms:created>
  <dcterms:modified xsi:type="dcterms:W3CDTF">2024-01-05T12:47:38Z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7413f21aafb94a4397273e7de911f7ee_21</vt:lpwstr>
  </property>
</Properties>
</file>