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727" r:id="rId1"/>
    <p:sldMasterId id="2147490764" r:id="rId2"/>
  </p:sldMasterIdLst>
  <p:notesMasterIdLst>
    <p:notesMasterId r:id="rId3"/>
  </p:notesMasterIdLst>
  <p:sldIdLst>
    <p:sldId id="3514" r:id="rId4"/>
    <p:sldId id="3519" r:id="rId5"/>
    <p:sldId id="3524" r:id="rId6"/>
    <p:sldId id="3529" r:id="rId7"/>
    <p:sldId id="3536" r:id="rId9"/>
    <p:sldId id="3539" r:id="rId10"/>
    <p:sldId id="3542" r:id="rId11"/>
    <p:sldId id="3546" r:id="rId12"/>
    <p:sldId id="3553" r:id="rId14"/>
    <p:sldId id="3556" r:id="rId15"/>
    <p:sldId id="3559" r:id="rId16"/>
    <p:sldId id="3562" r:id="rId17"/>
    <p:sldId id="3566" r:id="rId18"/>
    <p:sldId id="3573" r:id="rId20"/>
    <p:sldId id="3576" r:id="rId21"/>
    <p:sldId id="3579" r:id="rId22"/>
    <p:sldId id="3582" r:id="rId23"/>
    <p:sldId id="3586" r:id="rId24"/>
    <p:sldId id="3593" r:id="rId26"/>
    <p:sldId id="3596" r:id="rId27"/>
    <p:sldId id="3599" r:id="rId28"/>
    <p:sldId id="3602" r:id="rId29"/>
    <p:sldId id="3606" r:id="rId30"/>
    <p:sldId id="3613" r:id="rId32"/>
    <p:sldId id="3616" r:id="rId33"/>
    <p:sldId id="3619" r:id="rId34"/>
    <p:sldId id="3622" r:id="rId35"/>
    <p:sldId id="3626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28" r:id="rId1"/>
    <p:sldLayoutId id="2147490729" r:id="rId2"/>
    <p:sldLayoutId id="2147490730" r:id="rId3"/>
    <p:sldLayoutId id="2147490731" r:id="rId4"/>
    <p:sldLayoutId id="2147490732" r:id="rId5"/>
    <p:sldLayoutId id="2147490733" r:id="rId6"/>
    <p:sldLayoutId id="2147490734" r:id="rId7"/>
    <p:sldLayoutId id="2147490735" r:id="rId8"/>
    <p:sldLayoutId id="2147490736" r:id="rId9"/>
    <p:sldLayoutId id="2147490737" r:id="rId10"/>
    <p:sldLayoutId id="21474907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765" r:id="rId1"/>
    <p:sldLayoutId id="2147490766" r:id="rId2"/>
    <p:sldLayoutId id="2147490767" r:id="rId3"/>
    <p:sldLayoutId id="2147490768" r:id="rId4"/>
    <p:sldLayoutId id="2147490769" r:id="rId5"/>
    <p:sldLayoutId id="2147490770" r:id="rId6"/>
    <p:sldLayoutId id="2147490771" r:id="rId7"/>
    <p:sldLayoutId id="2147490772" r:id="rId8"/>
    <p:sldLayoutId id="2147490773" r:id="rId9"/>
    <p:sldLayoutId id="2147490774" r:id="rId10"/>
    <p:sldLayoutId id="21474907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保健品行业工作总结与展望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保健品行业概述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保健品行业工作总结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保健品行业存在的问题与挑战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保健品行业未来展望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对保健品行业的建议与对策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保健品行业概述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5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保健品行业的定义与分类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保健品行业的发展历程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保健品行业的市场规模与增长趋势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保健品行业的主要产品与品牌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主要产品类型与特点</a:t>
            </a:r>
            <a:endParaRPr altLang="en-US" lang="zh-CN"/>
          </a:p>
        </p:txBody>
      </p:sp>
      <p:sp>
        <p:nvSpPr>
          <p:cNvPr id="104901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特点：针对不同人群，具有不同的功效和作用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市场需求与趋势：随着人们对健康生活的追求，保健品市场需求不断增长，未来将有更多创新产品出现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保健品行业概述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主要产品类型：维生素、矿物质、膳食补充剂等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907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保健品市场规模：全球保健品市场规模逐年增长，预计未来几年将持续扩大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增长趋势：随着人们对健康生活的追求和对保健品认知的提高，保健品市场将呈现快速增长趋势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消费者群体：保健品消费者群体广泛，包括中老年人、孕妇、儿童等各个年龄段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竞争格局：保健品市场竞争激烈，各大品牌在市场上展开激烈竞争，未来将呈现更加多元化的竞争格局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保健品行业工作总结</a:t>
            </a:r>
            <a:endParaRPr altLang="en-US" lang="zh-CN"/>
          </a:p>
        </p:txBody>
      </p:sp>
      <p:sp>
        <p:nvSpPr>
          <p:cNvPr id="104913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行业政策法规与监管情况</a:t>
            </a:r>
            <a:endParaRPr altLang="en-US" lang="zh-CN"/>
          </a:p>
        </p:txBody>
      </p:sp>
      <p:sp>
        <p:nvSpPr>
          <p:cNvPr id="104919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政策法规对行业的影响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保健品行业政策法规概述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监管机构及其职责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行业自律与规范发展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行业技术创新与研发成果</a:t>
            </a:r>
            <a:endParaRPr altLang="en-US" lang="zh-CN"/>
          </a:p>
        </p:txBody>
      </p:sp>
      <p:sp>
        <p:nvSpPr>
          <p:cNvPr id="1049262" name="梯形 7"/>
          <p:cNvSpPr/>
          <p:nvPr>
            <p:custDataLst>
              <p:tags r:id="rId1"/>
            </p:custDataLst>
          </p:nvPr>
        </p:nvSpPr>
        <p:spPr>
          <a:xfrm flipV="1">
            <a:off x="608330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64" name="任意多边形: 形状 9"/>
          <p:cNvSpPr/>
          <p:nvPr>
            <p:custDataLst>
              <p:tags r:id="rId2"/>
            </p:custDataLst>
          </p:nvPr>
        </p:nvSpPr>
        <p:spPr>
          <a:xfrm>
            <a:off x="689657" y="2366109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66" name="矩形: 圆顶角 10"/>
          <p:cNvSpPr/>
          <p:nvPr>
            <p:custDataLst>
              <p:tags r:id="rId3"/>
            </p:custDataLst>
          </p:nvPr>
        </p:nvSpPr>
        <p:spPr>
          <a:xfrm flipH="1">
            <a:off x="608330" y="2047789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68" name="正文"/>
          <p:cNvSpPr txBox="1"/>
          <p:nvPr>
            <p:custDataLst>
              <p:tags r:id="rId4"/>
            </p:custDataLst>
          </p:nvPr>
        </p:nvSpPr>
        <p:spPr>
          <a:xfrm>
            <a:off x="736674" y="2959542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保健品行业技术创新：介绍行业在技术研发方面的创新成果，如新原料、新工艺、新设备等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70" name="梯形 40"/>
          <p:cNvSpPr/>
          <p:nvPr>
            <p:custDataLst>
              <p:tags r:id="rId5"/>
            </p:custDataLst>
          </p:nvPr>
        </p:nvSpPr>
        <p:spPr>
          <a:xfrm flipV="1">
            <a:off x="3432540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72" name="任意多边形: 形状 41"/>
          <p:cNvSpPr/>
          <p:nvPr>
            <p:custDataLst>
              <p:tags r:id="rId6"/>
            </p:custDataLst>
          </p:nvPr>
        </p:nvSpPr>
        <p:spPr>
          <a:xfrm>
            <a:off x="3513867" y="2366109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74" name="矩形: 圆顶角 42"/>
          <p:cNvSpPr/>
          <p:nvPr>
            <p:custDataLst>
              <p:tags r:id="rId7"/>
            </p:custDataLst>
          </p:nvPr>
        </p:nvSpPr>
        <p:spPr>
          <a:xfrm flipH="1">
            <a:off x="3432540" y="2047789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76" name="正文"/>
          <p:cNvSpPr txBox="1"/>
          <p:nvPr>
            <p:custDataLst>
              <p:tags r:id="rId8"/>
            </p:custDataLst>
          </p:nvPr>
        </p:nvSpPr>
        <p:spPr>
          <a:xfrm>
            <a:off x="3560884" y="2959542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保健品行业研发成果：介绍行业在研发方面的成果，如新产品的研发、生产技术的改进等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78" name="梯形 46"/>
          <p:cNvSpPr/>
          <p:nvPr>
            <p:custDataLst>
              <p:tags r:id="rId9"/>
            </p:custDataLst>
          </p:nvPr>
        </p:nvSpPr>
        <p:spPr>
          <a:xfrm flipV="1">
            <a:off x="6256750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80" name="任意多边形: 形状 47"/>
          <p:cNvSpPr/>
          <p:nvPr>
            <p:custDataLst>
              <p:tags r:id="rId10"/>
            </p:custDataLst>
          </p:nvPr>
        </p:nvSpPr>
        <p:spPr>
          <a:xfrm>
            <a:off x="6338077" y="2366109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82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750" y="2047789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84" name="正文"/>
          <p:cNvSpPr txBox="1"/>
          <p:nvPr>
            <p:custDataLst>
              <p:tags r:id="rId12"/>
            </p:custDataLst>
          </p:nvPr>
        </p:nvSpPr>
        <p:spPr>
          <a:xfrm>
            <a:off x="6385094" y="2959542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保健品行业技术创新与研发成果对行业的影响：分析技术创新和研发成果对保健品行业的影响，如提高了产品质量、降低了生产成本、推动了行业发展等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86" name="梯形 52"/>
          <p:cNvSpPr/>
          <p:nvPr>
            <p:custDataLst>
              <p:tags r:id="rId13"/>
            </p:custDataLst>
          </p:nvPr>
        </p:nvSpPr>
        <p:spPr>
          <a:xfrm flipV="1">
            <a:off x="9080325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88" name="任意多边形: 形状 53"/>
          <p:cNvSpPr/>
          <p:nvPr>
            <p:custDataLst>
              <p:tags r:id="rId14"/>
            </p:custDataLst>
          </p:nvPr>
        </p:nvSpPr>
        <p:spPr>
          <a:xfrm>
            <a:off x="9162287" y="2366109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90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325" y="2047789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92" name="正文"/>
          <p:cNvSpPr txBox="1"/>
          <p:nvPr>
            <p:custDataLst>
              <p:tags r:id="rId16"/>
            </p:custDataLst>
          </p:nvPr>
        </p:nvSpPr>
        <p:spPr>
          <a:xfrm>
            <a:off x="9208669" y="2959542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保健品行业技术创新与研发成果的未来展望：探讨未来保健品行业在技术创新和研发方面的趋势和方向，如智能化生产、个性化定制等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行业品牌建设与市场推广</a:t>
            </a:r>
            <a:endParaRPr altLang="en-US" lang="zh-CN"/>
          </a:p>
        </p:txBody>
      </p:sp>
      <p:sp>
        <p:nvSpPr>
          <p:cNvPr id="104932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营销策略：探讨保健品行业营销策略的变化和创新，如个性化定制、社交媒体营销等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品牌建设：介绍保健品行业品牌建设的历程和现状，包括知名品牌及其市场份额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市场推广：分析保健品行业市场推广的主要手段和效果，如广告、促销、公关等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未来展望：预测保健品行业品牌建设与市场推广的未来趋势，如数字化转型、跨界合作等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行业人才培养与交流合作</a:t>
            </a:r>
            <a:endParaRPr altLang="en-US" lang="zh-CN"/>
          </a:p>
        </p:txBody>
      </p:sp>
      <p:sp>
        <p:nvSpPr>
          <p:cNvPr id="104939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人才流动：保健品行业人才流动频繁，需要建立完善的人才流动机制，保障行业的稳定发展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人才培养：保健品行业需要具备专业技能和知识的人才，通过培训、学习等方式提高人才素质和能力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交流合作：加强行业内部和跨行业的交流与合作，分享经验和技术成果，促进共同发展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人才储备：加强人才储备，培养后备力量，为保健品行业的可持续发展提供保障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保健品行业存在的问题与挑战</a:t>
            </a:r>
            <a:endParaRPr altLang="en-US" lang="zh-CN"/>
          </a:p>
        </p:txBody>
      </p:sp>
      <p:sp>
        <p:nvSpPr>
          <p:cNvPr id="104946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产品质量与安全问题</a:t>
            </a:r>
            <a:endParaRPr altLang="en-US" lang="zh-CN"/>
          </a:p>
        </p:txBody>
      </p:sp>
      <p:sp>
        <p:nvSpPr>
          <p:cNvPr id="10495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产品质量参差不齐：部分保健品存在质量问题，如成分不纯、含量不足等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监管力度不足：保健品行业监管存在漏洞，导致部分不良商家钻空子，生产销售劣质产品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消费者认知不足：部分消费者对保健品的质量与安全问题缺乏了解，容易被不良商家欺骗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安全风险较高：部分保健品可能含有违禁成分或副作用，对消费者健康造成潜在威胁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市场竞争与价格战问题</a:t>
            </a:r>
            <a:endParaRPr altLang="en-US" lang="zh-CN"/>
          </a:p>
        </p:txBody>
      </p:sp>
      <p:sp>
        <p:nvSpPr>
          <p:cNvPr id="1049598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市场竞争激烈：保健品行业企业数量众多，竞争激烈，市场份额分散。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价格战问题：为了争夺市场份额，一些企业采取低价策略，导致价格战问题严重。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产品质量参差不齐：由于市场竞争激烈，一些企业为了降低成本，可能牺牲产品质量。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法规监管不足：目前保健品行业的法规监管存在不足，导致一些不良企业钻空子，损害消费者利益。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消费者认知与信任度问题</a:t>
            </a:r>
            <a:endParaRPr altLang="en-US" lang="zh-CN"/>
          </a:p>
        </p:txBody>
      </p:sp>
      <p:sp>
        <p:nvSpPr>
          <p:cNvPr id="104965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消费者对保健品的认知不足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6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虚假宣传和欺诈行为导致信任度下降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6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行业监管不力导致市场混乱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7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消费者教育和宣传的缺失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法律法规与监管政策问题</a:t>
            </a:r>
            <a:endParaRPr altLang="en-US" lang="zh-CN"/>
          </a:p>
        </p:txBody>
      </p:sp>
      <p:sp>
        <p:nvSpPr>
          <p:cNvPr id="104971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1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法律法规不完善：缺乏针对保健品行业的专门法律法规，导致监管难度大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监管政策不严格：监管部门对保健品行业的监管力度不够，存在漏洞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政策执行不到位：部分地区或部门对保健品行业的监管政策执行不到位，存在违规行为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法律法规与监管政策的宣传不足：公众对保健品行业法律法规与监管政策的了解不足，缺乏认知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保健品行业未来展望</a:t>
            </a:r>
            <a:endParaRPr altLang="en-US" lang="zh-CN"/>
          </a:p>
        </p:txBody>
      </p:sp>
      <p:sp>
        <p:nvSpPr>
          <p:cNvPr id="10497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政策法规与监管趋势预测</a:t>
            </a:r>
            <a:endParaRPr altLang="en-US" lang="zh-CN"/>
          </a:p>
        </p:txBody>
      </p:sp>
      <p:sp>
        <p:nvSpPr>
          <p:cNvPr id="1049836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行业自律和规范发展成为必然趋势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46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未来政策法规和监管趋势预测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监管力度加强，确保产品质量和安全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58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政策法规不断完善，为保健品行业提供有力保障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技术创新与研发方向预测</a:t>
            </a:r>
            <a:endParaRPr altLang="en-US" lang="zh-CN"/>
          </a:p>
        </p:txBody>
      </p:sp>
      <p:sp>
        <p:nvSpPr>
          <p:cNvPr id="1049898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保健品行业技术创新趋势：如生物技术、纳米技术等在保健品研发中的应用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研发方向预测：如个性化定制、精准医疗等方向的发展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未来市场前景：预测保健品行业未来的市场规模和增长趋势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政策法规影响：分析政策法规对保健品行业未来发展的影响和挑战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市场需求与消费趋势预测</a:t>
            </a:r>
            <a:endParaRPr altLang="en-US" lang="zh-CN"/>
          </a:p>
        </p:txBody>
      </p:sp>
      <p:sp>
        <p:nvSpPr>
          <p:cNvPr id="104995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科技驱动创新：科技在保健品行业的应用将更加广泛，如大数据、人工智能等将为产品研发和营销带来更多可能性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市场需求增长：随着人口老龄化和健康意识的提高，保健品市场需求将持续增长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消费趋势变化：消费者越来越注重产品的品质和功效，同时对个性化、定制化的产品需求增加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法规政策影响：法规政策的完善将促进保健品行业的规范发展，同时对企业的研发和生产能力提出更高要求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品牌建设与市场推广方向预测</a:t>
            </a:r>
            <a:endParaRPr altLang="en-US" lang="zh-CN"/>
          </a:p>
        </p:txBody>
      </p:sp>
      <p:sp>
        <p:nvSpPr>
          <p:cNvPr id="105002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市场推广方向：多元化渠道拓展，包括线上和线下推广，加强与消费者的互动和沟通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品牌建设：加强品牌形象塑造，提高品牌知名度和美誉度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营销策略：采用精准营销、社交媒体营销等新型营销手段，提高营销效果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政策法规：关注政策法规的变化，确保企业合规经营，抓住市场机遇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对保健品行业的建议与对策</a:t>
            </a:r>
            <a:endParaRPr altLang="en-US" lang="zh-CN"/>
          </a:p>
        </p:txBody>
      </p:sp>
      <p:sp>
        <p:nvSpPr>
          <p:cNvPr id="10500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加强产品质量与安全监管力度</a:t>
            </a:r>
            <a:endParaRPr altLang="en-US" lang="zh-CN"/>
          </a:p>
        </p:txBody>
      </p:sp>
      <p:sp>
        <p:nvSpPr>
          <p:cNvPr id="105013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建立完善的质量管理体系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加强生产过程中的监管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严格把控原料采购环节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加大对不合格产品的处罚力度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提高消费者认知与信任度水平</a:t>
            </a:r>
            <a:endParaRPr altLang="en-US" lang="zh-CN"/>
          </a:p>
        </p:txBody>
      </p:sp>
      <p:sp>
        <p:nvSpPr>
          <p:cNvPr id="105017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规范市场秩序：政府应加强对保健品市场的监管，打击假冒伪劣产品，维护市场秩序和消费者权益。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推动行业自律：保健品行业应加强自律，制定行业规范和标准，提高行业整体形象和信誉。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加强消费者教育：通过科普宣传、公益讲座等方式，提高消费者对保健品的认知和了解，增强消费者的购买信心。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建立品牌信任度：企业应注重品牌建设，通过优质的产品、良好的口碑和专业的服务，赢得消费者的信任和支持。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加强行业人才培养与交流合作力度</a:t>
            </a:r>
            <a:endParaRPr altLang="en-US" lang="zh-CN"/>
          </a:p>
        </p:txBody>
      </p:sp>
      <p:sp>
        <p:nvSpPr>
          <p:cNvPr id="105023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政策支持：政府应加大对保健品行业的支持力度，推动行业人才培养和交流合作的发展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培养专业人才：加强保健品行业人才的培养，提高从业人员的专业素质和技能水平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交流合作：加强行业内的交流与合作，促进信息共享和经验传递，提高整个行业的竞争力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企业参与：企业应积极参与行业人才培养和交流合作，为整个行业的发展贡献力量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推动政策法规与监管政策完善与创新</a:t>
            </a:r>
            <a:endParaRPr altLang="en-US" lang="zh-CN"/>
          </a:p>
        </p:txBody>
      </p:sp>
      <p:sp>
        <p:nvSpPr>
          <p:cNvPr id="105030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加强保健品广告监管，打击虚假宣传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推动保健品行业自律，提高行业整体素质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完善保健品行业法律法规，加强监管力度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建立完善的保健品质量标准和检测体系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6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5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7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3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7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78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2023-12-17T09:28:10Z</dcterms:created>
  <dcterms:modified xsi:type="dcterms:W3CDTF">2023-12-17T09:28:10Z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6e7f2f3403024d838f148a9c9523e503_21</vt:lpwstr>
  </property>
</Properties>
</file>