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664" r:id="rId1"/>
    <p:sldMasterId id="2147487701" r:id="rId2"/>
  </p:sldMasterIdLst>
  <p:notesMasterIdLst>
    <p:notesMasterId r:id="rId3"/>
  </p:notesMasterIdLst>
  <p:sldIdLst>
    <p:sldId id="2055" r:id="rId4"/>
    <p:sldId id="2060" r:id="rId5"/>
    <p:sldId id="2064" r:id="rId6"/>
    <p:sldId id="2067" r:id="rId7"/>
    <p:sldId id="2070" r:id="rId8"/>
    <p:sldId id="2073" r:id="rId9"/>
    <p:sldId id="2076" r:id="rId10"/>
    <p:sldId id="2079" r:id="rId11"/>
    <p:sldId id="2082" r:id="rId12"/>
    <p:sldId id="2085" r:id="rId13"/>
    <p:sldId id="2088" r:id="rId14"/>
    <p:sldId id="2091" r:id="rId15"/>
    <p:sldId id="2094" r:id="rId16"/>
    <p:sldId id="2097" r:id="rId17"/>
    <p:sldId id="2100" r:id="rId18"/>
    <p:sldId id="2103" r:id="rId19"/>
    <p:sldId id="2106" r:id="rId20"/>
    <p:sldId id="2109" r:id="rId21"/>
    <p:sldId id="2112" r:id="rId22"/>
    <p:sldId id="2115" r:id="rId23"/>
    <p:sldId id="2118" r:id="rId24"/>
    <p:sldId id="2121" r:id="rId25"/>
    <p:sldId id="2124" r:id="rId26"/>
    <p:sldId id="2127" r:id="rId27"/>
    <p:sldId id="2130" r:id="rId28"/>
    <p:sldId id="2133" r:id="rId29"/>
    <p:sldId id="2136" r:id="rId30"/>
    <p:sldId id="2139" r:id="rId31"/>
    <p:sldId id="214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tags" Target="../tags/tag14.xml"/><Relationship Id="rId18" Type="http://schemas.openxmlformats.org/officeDocument/2006/relationships/image" Target="../media/image4.png"/><Relationship Id="rId19" Type="http://schemas.openxmlformats.org/officeDocument/2006/relationships/tags" Target="../tags/tag15.xml"/><Relationship Id="rId20" Type="http://schemas.openxmlformats.org/officeDocument/2006/relationships/image" Target="../media/image5.png"/><Relationship Id="rId21" Type="http://schemas.openxmlformats.org/officeDocument/2006/relationships/tags" Target="../tags/tag16.xml"/><Relationship Id="rId22" Type="http://schemas.openxmlformats.org/officeDocument/2006/relationships/image" Target="../media/image6.png"/><Relationship Id="rId23" Type="http://schemas.openxmlformats.org/officeDocument/2006/relationships/tags" Target="../tags/tag17.xml"/><Relationship Id="rId24" Type="http://schemas.openxmlformats.org/officeDocument/2006/relationships/tags" Target="../tags/tag18.xml"/><Relationship Id="rId25" Type="http://schemas.openxmlformats.org/officeDocument/2006/relationships/tags" Target="../tags/tag19.xml"/><Relationship Id="rId26" Type="http://schemas.openxmlformats.org/officeDocument/2006/relationships/tags" Target="../tags/tag20.xml"/><Relationship Id="rId27" Type="http://schemas.openxmlformats.org/officeDocument/2006/relationships/tags" Target="../tags/tag21.xml"/><Relationship Id="rId28" Type="http://schemas.openxmlformats.org/officeDocument/2006/relationships/tags" Target="../tags/tag22.xml"/><Relationship Id="rId29" Type="http://schemas.openxmlformats.org/officeDocument/2006/relationships/tags" Target="../tags/tag23.xml"/><Relationship Id="rId30" Type="http://schemas.openxmlformats.org/officeDocument/2006/relationships/tags" Target="../tags/tag24.xml"/><Relationship Id="rId31" Type="http://schemas.openxmlformats.org/officeDocument/2006/relationships/tags" Target="../tags/tag25.xml"/><Relationship Id="rId32" Type="http://schemas.openxmlformats.org/officeDocument/2006/relationships/tags" Target="../tags/tag26.xml"/><Relationship Id="rId33" Type="http://schemas.openxmlformats.org/officeDocument/2006/relationships/tags" Target="../tags/tag27.xml"/><Relationship Id="rId34" Type="http://schemas.openxmlformats.org/officeDocument/2006/relationships/tags" Target="../tags/tag28.xml"/><Relationship Id="rId35" Type="http://schemas.openxmlformats.org/officeDocument/2006/relationships/tags" Target="../tags/tag29.xml"/><Relationship Id="rId36" Type="http://schemas.openxmlformats.org/officeDocument/2006/relationships/tags" Target="../tags/tag30.xml"/><Relationship Id="rId37" Type="http://schemas.openxmlformats.org/officeDocument/2006/relationships/tags" Target="../tags/tag31.xml"/><Relationship Id="rId38" Type="http://schemas.openxmlformats.org/officeDocument/2006/relationships/tags" Target="../tags/tag32.xml"/><Relationship Id="rId39" Type="http://schemas.openxmlformats.org/officeDocument/2006/relationships/tags" Target="../tags/tag33.xml"/><Relationship Id="rId40" Type="http://schemas.openxmlformats.org/officeDocument/2006/relationships/tags" Target="../tags/tag34.xml"/><Relationship Id="rId41" Type="http://schemas.openxmlformats.org/officeDocument/2006/relationships/tags" Target="../tags/tag35.xml"/><Relationship Id="rId42" Type="http://schemas.openxmlformats.org/officeDocument/2006/relationships/tags" Target="../tags/tag36.xml"/><Relationship Id="rId4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image" Target="../media/image1.png"/><Relationship Id="rId9" Type="http://schemas.openxmlformats.org/officeDocument/2006/relationships/tags" Target="../tags/tag49.xml"/><Relationship Id="rId10" Type="http://schemas.openxmlformats.org/officeDocument/2006/relationships/image" Target="../media/image2.png"/><Relationship Id="rId11" Type="http://schemas.openxmlformats.org/officeDocument/2006/relationships/tags" Target="../tags/tag50.xml"/><Relationship Id="rId12" Type="http://schemas.openxmlformats.org/officeDocument/2006/relationships/image" Target="../media/image7.png"/><Relationship Id="rId13" Type="http://schemas.openxmlformats.org/officeDocument/2006/relationships/tags" Target="../tags/tag51.xml"/><Relationship Id="rId14" Type="http://schemas.openxmlformats.org/officeDocument/2006/relationships/image" Target="../media/image3.png"/><Relationship Id="rId15" Type="http://schemas.openxmlformats.org/officeDocument/2006/relationships/tags" Target="../tags/tag52.xml"/><Relationship Id="rId16" Type="http://schemas.openxmlformats.org/officeDocument/2006/relationships/image" Target="../media/image8.png"/><Relationship Id="rId17" Type="http://schemas.openxmlformats.org/officeDocument/2006/relationships/tags" Target="../tags/tag53.xml"/><Relationship Id="rId18" Type="http://schemas.openxmlformats.org/officeDocument/2006/relationships/image" Target="../media/image6.png"/><Relationship Id="rId19" Type="http://schemas.openxmlformats.org/officeDocument/2006/relationships/tags" Target="../tags/tag54.xml"/><Relationship Id="rId20" Type="http://schemas.openxmlformats.org/officeDocument/2006/relationships/tags" Target="../tags/tag55.xml"/><Relationship Id="rId21" Type="http://schemas.openxmlformats.org/officeDocument/2006/relationships/tags" Target="../tags/tag56.xml"/><Relationship Id="rId2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image" Target="../media/image1.png"/><Relationship Id="rId5" Type="http://schemas.openxmlformats.org/officeDocument/2006/relationships/tags" Target="../tags/tag60.xml"/><Relationship Id="rId6" Type="http://schemas.openxmlformats.org/officeDocument/2006/relationships/image" Target="../media/image2.png"/><Relationship Id="rId7" Type="http://schemas.openxmlformats.org/officeDocument/2006/relationships/tags" Target="../tags/tag61.xml"/><Relationship Id="rId8" Type="http://schemas.openxmlformats.org/officeDocument/2006/relationships/image" Target="../media/image7.png"/><Relationship Id="rId9" Type="http://schemas.openxmlformats.org/officeDocument/2006/relationships/tags" Target="../tags/tag62.xml"/><Relationship Id="rId10" Type="http://schemas.openxmlformats.org/officeDocument/2006/relationships/image" Target="../media/image3.png"/><Relationship Id="rId11" Type="http://schemas.openxmlformats.org/officeDocument/2006/relationships/tags" Target="../tags/tag63.xml"/><Relationship Id="rId12" Type="http://schemas.openxmlformats.org/officeDocument/2006/relationships/image" Target="../media/image4.png"/><Relationship Id="rId13" Type="http://schemas.openxmlformats.org/officeDocument/2006/relationships/tags" Target="../tags/tag64.xml"/><Relationship Id="rId14" Type="http://schemas.openxmlformats.org/officeDocument/2006/relationships/image" Target="../media/image9.png"/><Relationship Id="rId15" Type="http://schemas.openxmlformats.org/officeDocument/2006/relationships/tags" Target="../tags/tag65.xml"/><Relationship Id="rId16" Type="http://schemas.openxmlformats.org/officeDocument/2006/relationships/image" Target="../media/image10.png"/><Relationship Id="rId17" Type="http://schemas.openxmlformats.org/officeDocument/2006/relationships/tags" Target="../tags/tag66.xml"/><Relationship Id="rId18" Type="http://schemas.openxmlformats.org/officeDocument/2006/relationships/tags" Target="../tags/tag67.xml"/><Relationship Id="rId19" Type="http://schemas.openxmlformats.org/officeDocument/2006/relationships/tags" Target="../tags/tag68.xml"/><Relationship Id="rId20" Type="http://schemas.openxmlformats.org/officeDocument/2006/relationships/tags" Target="../tags/tag6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tags" Target="../tags/tag120.xml"/><Relationship Id="rId22" Type="http://schemas.openxmlformats.org/officeDocument/2006/relationships/tags" Target="../tags/tag121.xml"/><Relationship Id="rId23" Type="http://schemas.openxmlformats.org/officeDocument/2006/relationships/tags" Target="../tags/tag122.xml"/><Relationship Id="rId24" Type="http://schemas.openxmlformats.org/officeDocument/2006/relationships/tags" Target="../tags/tag123.xml"/><Relationship Id="rId25" Type="http://schemas.openxmlformats.org/officeDocument/2006/relationships/tags" Target="../tags/tag124.xml"/><Relationship Id="rId26" Type="http://schemas.openxmlformats.org/officeDocument/2006/relationships/tags" Target="../tags/tag125.xml"/><Relationship Id="rId27" Type="http://schemas.openxmlformats.org/officeDocument/2006/relationships/tags" Target="../tags/tag126.xml"/><Relationship Id="rId28" Type="http://schemas.openxmlformats.org/officeDocument/2006/relationships/tags" Target="../tags/tag127.xml"/><Relationship Id="rId29" Type="http://schemas.openxmlformats.org/officeDocument/2006/relationships/tags" Target="../tags/tag128.xml"/><Relationship Id="rId30" Type="http://schemas.openxmlformats.org/officeDocument/2006/relationships/tags" Target="../tags/tag129.xml"/><Relationship Id="rId31" Type="http://schemas.openxmlformats.org/officeDocument/2006/relationships/tags" Target="../tags/tag130.xml"/><Relationship Id="rId32" Type="http://schemas.openxmlformats.org/officeDocument/2006/relationships/tags" Target="../tags/tag131.xml"/><Relationship Id="rId33" Type="http://schemas.openxmlformats.org/officeDocument/2006/relationships/tags" Target="../tags/tag132.xml"/><Relationship Id="rId34" Type="http://schemas.openxmlformats.org/officeDocument/2006/relationships/tags" Target="../tags/tag133.xml"/><Relationship Id="rId35" Type="http://schemas.openxmlformats.org/officeDocument/2006/relationships/tags" Target="../tags/tag134.xml"/><Relationship Id="rId36" Type="http://schemas.openxmlformats.org/officeDocument/2006/relationships/tags" Target="../tags/tag135.xml"/><Relationship Id="rId3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3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406525" y="2542540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xmlns:r="http://schemas.openxmlformats.org/officeDocument/2006/relationships" r:embed="rId20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xmlns:r="http://schemas.openxmlformats.org/officeDocument/2006/relationships" r:embed="rId22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/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022475" y="381571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1500" i="0" kern="1200" kumimoji="0" lang="en-US" noProof="1" normalizeH="0" spc="0" strike="noStrike" u="none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avLst/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avLst/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avLst/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avLst/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avLst/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avLst/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avLst/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4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/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65" r:id="rId1"/>
    <p:sldLayoutId id="2147487666" r:id="rId2"/>
    <p:sldLayoutId id="2147487667" r:id="rId3"/>
    <p:sldLayoutId id="2147487668" r:id="rId4"/>
    <p:sldLayoutId id="2147487669" r:id="rId5"/>
    <p:sldLayoutId id="2147487670" r:id="rId6"/>
    <p:sldLayoutId id="2147487671" r:id="rId7"/>
    <p:sldLayoutId id="2147487672" r:id="rId8"/>
    <p:sldLayoutId id="2147487673" r:id="rId9"/>
    <p:sldLayoutId id="2147487674" r:id="rId10"/>
    <p:sldLayoutId id="214748767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 err="1">
                <a:sym typeface="+mn-ea"/>
              </a:rPr>
              <a:t>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dirty="0" err="1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702" r:id="rId1"/>
    <p:sldLayoutId id="2147487703" r:id="rId2"/>
    <p:sldLayoutId id="2147487704" r:id="rId3"/>
    <p:sldLayoutId id="2147487705" r:id="rId4"/>
    <p:sldLayoutId id="2147487706" r:id="rId5"/>
    <p:sldLayoutId id="2147487707" r:id="rId6"/>
    <p:sldLayoutId id="2147487708" r:id="rId7"/>
    <p:sldLayoutId id="2147487709" r:id="rId8"/>
    <p:sldLayoutId id="2147487710" r:id="rId9"/>
    <p:sldLayoutId id="2147487711" r:id="rId10"/>
    <p:sldLayoutId id="21474877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tags" Target="../tags/tag325.xml"/><Relationship Id="rId18" Type="http://schemas.openxmlformats.org/officeDocument/2006/relationships/tags" Target="../tags/tag326.xml"/><Relationship Id="rId19" Type="http://schemas.openxmlformats.org/officeDocument/2006/relationships/tags" Target="../tags/tag327.xml"/><Relationship Id="rId20" Type="http://schemas.openxmlformats.org/officeDocument/2006/relationships/tags" Target="../tags/tag328.xml"/><Relationship Id="rId21" Type="http://schemas.openxmlformats.org/officeDocument/2006/relationships/tags" Target="../tags/tag329.xml"/><Relationship Id="rId22" Type="http://schemas.openxmlformats.org/officeDocument/2006/relationships/tags" Target="../tags/tag330.xml"/><Relationship Id="rId23" Type="http://schemas.openxmlformats.org/officeDocument/2006/relationships/tags" Target="../tags/tag331.xml"/><Relationship Id="rId24" Type="http://schemas.openxmlformats.org/officeDocument/2006/relationships/tags" Target="../tags/tag332.xml"/><Relationship Id="rId25" Type="http://schemas.openxmlformats.org/officeDocument/2006/relationships/tags" Target="../tags/tag333.xml"/><Relationship Id="rId26" Type="http://schemas.openxmlformats.org/officeDocument/2006/relationships/tags" Target="../tags/tag334.xml"/><Relationship Id="rId27" Type="http://schemas.openxmlformats.org/officeDocument/2006/relationships/tags" Target="../tags/tag335.xml"/><Relationship Id="rId28" Type="http://schemas.openxmlformats.org/officeDocument/2006/relationships/tags" Target="../tags/tag336.xml"/><Relationship Id="rId29" Type="http://schemas.openxmlformats.org/officeDocument/2006/relationships/tags" Target="../tags/tag337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tags" Target="../tags/tag381.xml"/><Relationship Id="rId14" Type="http://schemas.openxmlformats.org/officeDocument/2006/relationships/tags" Target="../tags/tag382.xml"/><Relationship Id="rId15" Type="http://schemas.openxmlformats.org/officeDocument/2006/relationships/tags" Target="../tags/tag383.xml"/><Relationship Id="rId16" Type="http://schemas.openxmlformats.org/officeDocument/2006/relationships/tags" Target="../tags/tag38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3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初中教育与职业发展规划的衔接与指导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55" name="直接连接符 42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3133730" y="1916253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4"/>
            </p:custDataLst>
          </p:nvPr>
        </p:nvSpPr>
        <p:spPr>
          <a:xfrm>
            <a:off x="2499365" y="1841323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5"/>
            </p:custDataLst>
          </p:nvPr>
        </p:nvSpPr>
        <p:spPr>
          <a:xfrm>
            <a:off x="3228975" y="1898650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初中教育的重要性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38"/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6303332" y="1916253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7"/>
            </p:custDataLst>
          </p:nvPr>
        </p:nvSpPr>
        <p:spPr>
          <a:xfrm>
            <a:off x="5668967" y="1841323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8"/>
            </p:custDataLst>
          </p:nvPr>
        </p:nvSpPr>
        <p:spPr>
          <a:xfrm>
            <a:off x="6398895" y="1898650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职业发展规划的必要性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4"/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9472934" y="1916253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0"/>
            </p:custDataLst>
          </p:nvPr>
        </p:nvSpPr>
        <p:spPr>
          <a:xfrm>
            <a:off x="8838569" y="1841323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1"/>
            </p:custDataLst>
          </p:nvPr>
        </p:nvSpPr>
        <p:spPr>
          <a:xfrm>
            <a:off x="9568180" y="1898650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初中教育与职业发展规划的衔接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8"/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3133730" y="3930178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3"/>
            </p:custDataLst>
          </p:nvPr>
        </p:nvSpPr>
        <p:spPr>
          <a:xfrm>
            <a:off x="2499365" y="3855248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4"/>
            </p:custDataLst>
          </p:nvPr>
        </p:nvSpPr>
        <p:spPr>
          <a:xfrm>
            <a:off x="3228975" y="3912235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指导方法与策略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54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303332" y="3930178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6"/>
            </p:custDataLst>
          </p:nvPr>
        </p:nvSpPr>
        <p:spPr>
          <a:xfrm>
            <a:off x="5668967" y="3855248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7"/>
            </p:custDataLst>
          </p:nvPr>
        </p:nvSpPr>
        <p:spPr>
          <a:xfrm>
            <a:off x="6398895" y="3912235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实践案例分析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5" name="直接连接符 50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9472934" y="3930178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6" name="序号"/>
          <p:cNvSpPr txBox="1"/>
          <p:nvPr>
            <p:custDataLst>
              <p:tags r:id="rId19"/>
            </p:custDataLst>
          </p:nvPr>
        </p:nvSpPr>
        <p:spPr>
          <a:xfrm>
            <a:off x="8838569" y="3855248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06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8" name="标题"/>
          <p:cNvSpPr txBox="1"/>
          <p:nvPr>
            <p:custDataLst>
              <p:tags r:id="rId20"/>
            </p:custDataLst>
          </p:nvPr>
        </p:nvSpPr>
        <p:spPr>
          <a:xfrm>
            <a:off x="9568180" y="3912235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展望未来发展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初中教育的重要性</a:t>
            </a:r>
            <a:endParaRPr altLang="en-US" lang="zh-CN"/>
          </a:p>
        </p:txBody>
      </p:sp>
      <p:sp>
        <p:nvSpPr>
          <p:cNvPr id="104900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基础知识的学习</a:t>
            </a:r>
            <a:endParaRPr altLang="en-US" lang="zh-CN"/>
          </a:p>
        </p:txBody>
      </p:sp>
      <p:sp>
        <p:nvSpPr>
          <p:cNvPr id="10490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基础知识是构建个人知识体系的基础，对于学生未来的学习和职业发展至关重要。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初中阶段是打基础的关键时期，学生需要掌握基本的学科知识，为将来的深造和职业发展做好准备。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基础知识的学习不仅包括课本知识，还包括各种技能的培养，例如语言表达能力、数学运算能力等。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初中教育应该注重培养学生的自主学习能力和创新思维，让学生具备更强的综合素质和竞争力。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兴趣与特长的培养</a:t>
            </a:r>
            <a:endParaRPr altLang="en-US" lang="zh-CN"/>
          </a:p>
        </p:txBody>
      </p:sp>
      <p:sp>
        <p:nvSpPr>
          <p:cNvPr id="10491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初中阶段是发现和培养兴趣特长的关键时期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兴趣与特长能够激发学生的学习动力和创造力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初中教育应提供多样化的课程和活动，帮助学生发掘兴趣和特长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有效利用课外时间，培养兴趣和特长，促进个人发展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人生观与价值观的塑造</a:t>
            </a:r>
            <a:endParaRPr altLang="en-US" lang="zh-CN"/>
          </a:p>
        </p:txBody>
      </p:sp>
      <p:sp>
        <p:nvSpPr>
          <p:cNvPr id="10491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初中教育是形成正确人生观和价值观的关键时期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初中教育对于个人未来的职业发展具有重要影响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初中教育应该注重培养学生的综合素质和社会责任感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初中教育应该注重培养学生的创新能力和实践能力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职业发展规划的必要性</a:t>
            </a:r>
            <a:endParaRPr altLang="en-US" lang="zh-CN"/>
          </a:p>
        </p:txBody>
      </p:sp>
      <p:sp>
        <p:nvSpPr>
          <p:cNvPr id="1049220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了解不同职业的特点与要求</a:t>
            </a:r>
            <a:endParaRPr altLang="en-US" lang="zh-CN"/>
          </a:p>
        </p:txBody>
      </p:sp>
      <p:sp>
        <p:nvSpPr>
          <p:cNvPr id="104926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职业特点：不同职业有不同的特点，包括工作内容、工作环境、薪资待遇等方面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职业要求：不同职业对从业者的要求也不同，包括学历、技能、经验等方面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职业发展前景：了解不同职业的发展前景，有助于选择适合自己的职业发展方向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职业规划的意义：了解不同职业的特点与要求，有助于制定适合自己的职业发展规划，提高个人职业竞争力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确定个人职业发展方向</a:t>
            </a:r>
            <a:endParaRPr altLang="en-US" lang="zh-CN"/>
          </a:p>
        </p:txBody>
      </p:sp>
      <p:sp>
        <p:nvSpPr>
          <p:cNvPr id="104930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职业规划有助于初中生实现个人价值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职业规划有助于初中生更好地适应社会发展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职业规划有助于初中生提高自身素质和能力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职业规划有助于初中生明确未来职业目标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为未来职业生涯做好准备</a:t>
            </a:r>
            <a:endParaRPr altLang="en-US" lang="zh-CN"/>
          </a:p>
        </p:txBody>
      </p:sp>
      <p:sp>
        <p:nvSpPr>
          <p:cNvPr id="10493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提高自己的职业技能和能力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了解自己的兴趣、优势和职业倾向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确定自己的职业目标和规划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不断学习和进修，保持竞争力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初中教育与职业发展规划的衔接</a:t>
            </a:r>
            <a:endParaRPr altLang="en-US" lang="zh-CN"/>
          </a:p>
        </p:txBody>
      </p:sp>
      <p:sp>
        <p:nvSpPr>
          <p:cNvPr id="1049430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课程设置与学生兴趣的结合</a:t>
            </a:r>
            <a:endParaRPr altLang="en-US" lang="zh-CN"/>
          </a:p>
        </p:txBody>
      </p:sp>
      <p:sp>
        <p:nvSpPr>
          <p:cNvPr id="10494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初中课程设置应注重培养学生的兴趣和特长，为学生未来的职业发展打下基础。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学校可以开设多样化的课程，包括艺术、体育、科技等，以满足不同学生的兴趣需求。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课程设置应该与学生的职业发展规划相衔接，为学生提供有针对性的指导和支持。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学校应该鼓励学生参与课程选择和职业规划，提高他们的自主性和积极性。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实践教学与理论学习的融合</a:t>
            </a:r>
            <a:endParaRPr altLang="en-US" lang="zh-CN"/>
          </a:p>
        </p:txBody>
      </p:sp>
      <p:sp>
        <p:nvSpPr>
          <p:cNvPr id="104952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初中教育应注重实践教学，让学生在实际操作中掌握知识和技能。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职业发展规划的衔接需要将理论学习与实践教学相结合，提高学生的综合素质。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实践教学与理论学习的融合有助于培养学生的创新能力和实践能力，为未来的职业发展打下基础。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初中学校应加强与企业、行业的合作，为学生提供更多的实践机会，促进实践教学与理论学习的融合。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学校与企业的合作与交流</a:t>
            </a:r>
            <a:endParaRPr altLang="en-US" lang="zh-CN"/>
          </a:p>
        </p:txBody>
      </p:sp>
      <p:sp>
        <p:nvSpPr>
          <p:cNvPr id="104958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学校与企业合作的意义：共同培养符合市场需求的人才，提高教育质量和就业率。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合作形式：企业参与学校课程设置、提供实习机会、开展职业培训等。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交流内容：分享行业最新动态、共同探讨教育改革方向、交流管理经验等。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合作与交流的意义：促进教育与实践相结合，提高学生的综合素质和就业竞争力，同时也有助于企业获得优秀人才和提高管理水平。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指导方法与策略</a:t>
            </a:r>
            <a:endParaRPr altLang="en-US" lang="zh-CN"/>
          </a:p>
        </p:txBody>
      </p:sp>
      <p:sp>
        <p:nvSpPr>
          <p:cNvPr id="1049644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家庭教育的引导与支持</a:t>
            </a:r>
            <a:endParaRPr altLang="en-US" lang="zh-CN"/>
          </a:p>
        </p:txBody>
      </p:sp>
      <p:sp>
        <p:nvSpPr>
          <p:cNvPr id="10496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了解孩子的兴趣和特长，为职业发展提供参考。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培养孩子的自主性和责任感，提高其适应能力。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鼓励孩子参加社会实践和志愿服务，增强其社会责任感。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与学校和社区合作，共同为孩子的职业发展提供支持和指导。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学校职业规划课程的开设</a:t>
            </a:r>
            <a:endParaRPr altLang="en-US" lang="zh-CN"/>
          </a:p>
        </p:txBody>
      </p:sp>
      <p:sp>
        <p:nvSpPr>
          <p:cNvPr id="104974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4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课程目标：帮助学生了解职业规划的重要性，掌握职业规划的基本知识和技能。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课程内容：介绍职业规划的基本概念、步骤和方法，引导学生探索自己的兴趣和优势，制定个人职业规划。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课程实施：通过课堂讲解、案例分析、小组讨论等多种形式，鼓励学生积极参与课程活动，提高实际操作能力。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课程评价：对学生的学习成果进行评估，及时反馈教学情况，不断改进教学方法和内容，提高课程质量。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社会资源的整合与利用</a:t>
            </a:r>
            <a:endParaRPr altLang="en-US" lang="zh-CN"/>
          </a:p>
        </p:txBody>
      </p:sp>
      <p:sp>
        <p:nvSpPr>
          <p:cNvPr id="10498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政府政策支持：了解并利用政府提供的政策支持，如职业培训、就业指导等。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校友网络：建立校友网络，为毕业生提供职业指导和内推机会。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社区资源：整合社区资源，为学生提供实践和志愿服务机会。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企业合作：与企业建立合作关系，为学生提供实习和就业机会。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个性化指导方案的制定与实施</a:t>
            </a:r>
            <a:endParaRPr altLang="en-US" lang="zh-CN"/>
          </a:p>
        </p:txBody>
      </p:sp>
      <p:sp>
        <p:nvSpPr>
          <p:cNvPr id="10498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制定个性化指导方案：根据学生的兴趣、能力和职业目标，制定个性化的教育计划和职业发展规划。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实施个性化指导方案：通过个性化的课程设置、辅导和实践活动，帮助学生实现自我认知和职业认知，提升综合素质和职业技能。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定期评估与调整：定期评估学生的发展状况，及时调整指导方案，确保方案的有效性和针对性。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建立学生档案：记录学生的发展历程、指导方案和实施效果，为学生提供全面的指导和支持。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实践案例分析</a:t>
            </a:r>
            <a:endParaRPr altLang="en-US" lang="zh-CN"/>
          </a:p>
        </p:txBody>
      </p:sp>
      <p:sp>
        <p:nvSpPr>
          <p:cNvPr id="104993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成功职业者的初中教育经历分享</a:t>
            </a:r>
            <a:endParaRPr altLang="en-US" lang="zh-CN"/>
          </a:p>
        </p:txBody>
      </p:sp>
      <p:sp>
        <p:nvSpPr>
          <p:cNvPr id="10499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案例三：王琳，初中时期便对某一领域产生浓厚兴趣，通过自学和参加培训班不断提升自己的专业技能，最终在该领域取得了卓越成就。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案例一：李华，初中毕业后进入职业学校学习，通过不断努力成为了一名优秀的技工。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案例二：张敏，初中时参加各种社会实践活动，培养了良好的团队合作和沟通能力，大学毕业后进入职场表现出色。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案例四：赵雷，初中时期便开始尝试创业，通过不断学习和实践，成功创办了自己的公司并经营得有声有色。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初中教育与职业发展规划的典型案例分析</a:t>
            </a:r>
            <a:endParaRPr altLang="en-US" lang="zh-CN"/>
          </a:p>
        </p:txBody>
      </p:sp>
      <p:sp>
        <p:nvSpPr>
          <p:cNvPr id="1050042" name="圆角矩形 3"/>
          <p:cNvSpPr/>
          <p:nvPr>
            <p:custDataLst>
              <p:tags r:id="rId1"/>
            </p:custDataLst>
          </p:nvPr>
        </p:nvSpPr>
        <p:spPr>
          <a:xfrm>
            <a:off x="804630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正文"/>
          <p:cNvSpPr txBox="1"/>
          <p:nvPr>
            <p:custDataLst>
              <p:tags r:id="rId2"/>
            </p:custDataLst>
          </p:nvPr>
        </p:nvSpPr>
        <p:spPr>
          <a:xfrm>
            <a:off x="1248529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案例一：某初中生通过参加职业体验活动，发现自己对烹饪有浓厚兴趣，进而规划成为一名厨师。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46" name="标题"/>
          <p:cNvSpPr txBox="1"/>
          <p:nvPr>
            <p:custDataLst>
              <p:tags r:id="rId3"/>
            </p:custDataLst>
          </p:nvPr>
        </p:nvSpPr>
        <p:spPr>
          <a:xfrm>
            <a:off x="1248529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48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70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050" name="圆角矩形 7"/>
          <p:cNvSpPr/>
          <p:nvPr>
            <p:custDataLst>
              <p:tags r:id="rId5"/>
            </p:custDataLst>
          </p:nvPr>
        </p:nvSpPr>
        <p:spPr>
          <a:xfrm>
            <a:off x="6762024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正文"/>
          <p:cNvSpPr txBox="1"/>
          <p:nvPr>
            <p:custDataLst>
              <p:tags r:id="rId6"/>
            </p:custDataLst>
          </p:nvPr>
        </p:nvSpPr>
        <p:spPr>
          <a:xfrm>
            <a:off x="7200843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案例二：某初中生在家庭影响下，对计算机编程产生兴趣，通过自学和参加培训课程，最终获得了一份软件开发的工作机会。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54" name="标题"/>
          <p:cNvSpPr txBox="1"/>
          <p:nvPr>
            <p:custDataLst>
              <p:tags r:id="rId7"/>
            </p:custDataLst>
          </p:nvPr>
        </p:nvSpPr>
        <p:spPr>
          <a:xfrm>
            <a:off x="7200843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56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484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058" name="圆角矩形 10"/>
          <p:cNvSpPr/>
          <p:nvPr>
            <p:custDataLst>
              <p:tags r:id="rId9"/>
            </p:custDataLst>
          </p:nvPr>
        </p:nvSpPr>
        <p:spPr>
          <a:xfrm>
            <a:off x="804630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正文"/>
          <p:cNvSpPr txBox="1"/>
          <p:nvPr>
            <p:custDataLst>
              <p:tags r:id="rId10"/>
            </p:custDataLst>
          </p:nvPr>
        </p:nvSpPr>
        <p:spPr>
          <a:xfrm>
            <a:off x="1248529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案例三：某初中生在校园活动中表现优异，被推荐参加职业规划辅导课程，最终成功进入心仪的高中及大学。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62" name="标题"/>
          <p:cNvSpPr txBox="1"/>
          <p:nvPr>
            <p:custDataLst>
              <p:tags r:id="rId11"/>
            </p:custDataLst>
          </p:nvPr>
        </p:nvSpPr>
        <p:spPr>
          <a:xfrm>
            <a:off x="1248529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64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70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066" name="圆角矩形 9"/>
          <p:cNvSpPr/>
          <p:nvPr>
            <p:custDataLst>
              <p:tags r:id="rId13"/>
            </p:custDataLst>
          </p:nvPr>
        </p:nvSpPr>
        <p:spPr>
          <a:xfrm>
            <a:off x="6756944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正文"/>
          <p:cNvSpPr txBox="1"/>
          <p:nvPr>
            <p:custDataLst>
              <p:tags r:id="rId14"/>
            </p:custDataLst>
          </p:nvPr>
        </p:nvSpPr>
        <p:spPr>
          <a:xfrm>
            <a:off x="7200843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案例四：某初中生在实习过程中，发现自己对市场营销有浓厚兴趣，通过进一步学习和实践，最终获得了一份市场营销相关的工作机会。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70" name="标题"/>
          <p:cNvSpPr txBox="1"/>
          <p:nvPr>
            <p:custDataLst>
              <p:tags r:id="rId15"/>
            </p:custDataLst>
          </p:nvPr>
        </p:nvSpPr>
        <p:spPr>
          <a:xfrm>
            <a:off x="7200843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72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484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实际操作中遇到的问题与解决方法</a:t>
            </a:r>
            <a:endParaRPr altLang="en-US" lang="zh-CN"/>
          </a:p>
        </p:txBody>
      </p:sp>
      <p:sp>
        <p:nvSpPr>
          <p:cNvPr id="105010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缺乏实践经验：通过实习、项目等方式积累经验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技能不匹配：参加培训、自学或寻求导师指导，提升技能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职业规划不明确：进行职业测评、咨询职业导师或行业前辈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应对挫折和压力：学习应对挫折的方法，增强心理素质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经验教训总结与反思</a:t>
            </a:r>
            <a:endParaRPr altLang="en-US" lang="zh-CN"/>
          </a:p>
        </p:txBody>
      </p:sp>
      <p:sp>
        <p:nvSpPr>
          <p:cNvPr id="10501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反思：对实践过程中出现的问题进行深入剖析，找出根本原因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案例分析：成功与失败的案例对比，总结各自的经验教训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改进措施：根据经验教训，提出针对性的改进方案和措施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未来展望：结合实践案例，对未来职业发展规划的衔接与指导提出建设性意见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展望未来发展</a:t>
            </a:r>
            <a:endParaRPr altLang="en-US" lang="zh-CN"/>
          </a:p>
        </p:txBody>
      </p:sp>
      <p:sp>
        <p:nvSpPr>
          <p:cNvPr id="1050200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初中教育与职业发展规划的发展趋势</a:t>
            </a:r>
            <a:endParaRPr altLang="en-US" lang="zh-CN"/>
          </a:p>
        </p:txBody>
      </p:sp>
      <p:sp>
        <p:nvSpPr>
          <p:cNvPr id="105024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职业教育与产业发展相契合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5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职业教育与市场需求相适应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职业教育与终身教育相结合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6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职业教育与普通教育相互融通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新时代背景下的挑战与机遇</a:t>
            </a:r>
            <a:endParaRPr altLang="en-US" lang="zh-CN"/>
          </a:p>
        </p:txBody>
      </p:sp>
      <p:sp>
        <p:nvSpPr>
          <p:cNvPr id="10503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人口老龄化、环境问题等社会问题带来的机遇和挑战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新时代对人才培养提出的新要求和挑战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人工智能等新技术的发展对职业发展的影响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全球化背景下，国际竞争与合作带来的机遇和挑战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持续改进与完善指导体系</a:t>
            </a:r>
            <a:endParaRPr altLang="en-US" lang="zh-CN"/>
          </a:p>
        </p:txBody>
      </p:sp>
      <p:sp>
        <p:nvSpPr>
          <p:cNvPr id="105036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定期评估与调整：根据初中教育与职业发展的变化，定期评估和调整指导体系，确保其适应性和有效性。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吸纳多方意见：积极吸纳学生、家长、教师和行业专家等各方的意见和建议，不断完善指导体系。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创新教学方法：运用现代信息技术和多元化的教学方法，提高指导体系的趣味性和实效性。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强化师资培训：加强对教师的培训和指导，提高其专业素养和指导能力，为持续改进提供有力保障。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2"/>
          <p:cNvSpPr>
            <a:spLocks noGrp="1"/>
          </p:cNvSpPr>
          <p:nvPr>
            <p:ph type="title" idx="3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02" name="文本占位符 21"/>
          <p:cNvSpPr>
            <a:spLocks noGrp="1"/>
          </p:cNvSpPr>
          <p:nvPr>
            <p:ph type="body" idx="31"/>
            <p:custDataLst>
              <p:tags r:id="rId2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1.0"/>
  <p:tag name="KSO_WM_BEAUTIFY_FLAG" val="#wm#"/>
  <p:tag name="KSO_WM_UNIT_INDEX" val="1"/>
  <p:tag name="KSO_WM_UNIT_SUBTYPE" val="a"/>
  <p:tag name="KSO_WM_UNIT_PRESET_TEXT_INDEX" val="-1"/>
  <p:tag name="KSO_WM_UNIT_PRESET_TEXT_LEN" val="0"/>
  <p:tag name="KSO_WM_UNIT_NOCLEAR" val="0"/>
  <p:tag name="KSO_WM_UNIT_TYPE" val="f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5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75"/>
</p:tagLst>
</file>

<file path=ppt/tags/tag14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5"/>
  <p:tag name="KSO_WM_SPECIAL_SOURCE" val="bdnull"/>
  <p:tag name="KSO_WM_TEMPLATE_THUMBS_INDEX" val="1、11"/>
</p:tagLst>
</file>

<file path=ppt/tags/tag1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1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单击此处添加文档标题"/>
</p:tagLst>
</file>

<file path=ppt/tags/tag145.xml><?xml version="1.0" encoding="utf-8"?>
<p:tagLst xmlns:p="http://schemas.openxmlformats.org/presentationml/2006/main">
  <p:tag name="KSO_WM_SLIDE_ID" val="custom2023027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5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282.05&quot;,&quot;top&quot;:&quot;40.05&quot;,&quot;width&quot;:&quot;636.35&quot;,&quot;height&quot;:&quot;280.3&quot;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6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6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1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5_6*l_h_i*1_1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1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2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5_6*l_h_i*1_2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2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3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5_6*l_h_i*1_3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3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4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5_6*l_h_i*1_4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4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5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5_6*l_h_i*1_5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5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6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5_6*l_h_i*1_6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6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SLIDE_ID" val="custom2023027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5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1"/>
</p:tagLst>
</file>

<file path=ppt/tags/tag169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2"/>
</p:tagLst>
</file>

<file path=ppt/tags/tag208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3"/>
</p:tagLst>
</file>

<file path=ppt/tags/tag245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4"/>
</p:tagLst>
</file>

<file path=ppt/tags/tag284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5"/>
</p:tagLst>
</file>

<file path=ppt/tags/tag352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6"/>
</p:tagLst>
</file>

<file path=ppt/tags/tag399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THANK YOU"/>
</p:tagLst>
</file>

<file path=ppt/tags/tag43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432.xml><?xml version="1.0" encoding="utf-8"?>
<p:tagLst xmlns:p="http://schemas.openxmlformats.org/presentationml/2006/main">
  <p:tag name="KSO_WM_SLIDE_ID" val="custom2023027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5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5.65&quot;,&quot;top&quot;:&quot;30.25&quot;,&quot;width&quot;:&quot;560.75&quot;,&quot;height&quot;:&quot;287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24">
      <a:dk1>
        <a:sysClr lastClr="000000" val="windowText"/>
      </a:dk1>
      <a:lt1>
        <a:sysClr lastClr="FFFFFF" val="window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2024-01-01T09:03:21Z</dcterms:created>
  <dcterms:modified xsi:type="dcterms:W3CDTF">2024-01-01T09:03:21Z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cdfb365fdbdf4b2db622f92dcfa8f145_21</vt:lpwstr>
  </property>
</Properties>
</file>