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207" r:id="rId1"/>
    <p:sldMasterId id="2147509244" r:id="rId2"/>
  </p:sldMasterIdLst>
  <p:notesMasterIdLst>
    <p:notesMasterId r:id="rId3"/>
  </p:notesMasterIdLst>
  <p:sldIdLst>
    <p:sldId id="11590" r:id="rId4"/>
    <p:sldId id="11593" r:id="rId5"/>
    <p:sldId id="11596" r:id="rId6"/>
    <p:sldId id="11599" r:id="rId7"/>
    <p:sldId id="11602" r:id="rId8"/>
    <p:sldId id="11605" r:id="rId9"/>
    <p:sldId id="11608" r:id="rId10"/>
    <p:sldId id="11611" r:id="rId11"/>
    <p:sldId id="11614" r:id="rId12"/>
    <p:sldId id="11617" r:id="rId13"/>
    <p:sldId id="11620" r:id="rId14"/>
    <p:sldId id="11623" r:id="rId15"/>
    <p:sldId id="11626" r:id="rId16"/>
    <p:sldId id="11629" r:id="rId17"/>
    <p:sldId id="11632" r:id="rId18"/>
    <p:sldId id="11635" r:id="rId19"/>
    <p:sldId id="11638" r:id="rId20"/>
    <p:sldId id="11641" r:id="rId21"/>
    <p:sldId id="11644" r:id="rId22"/>
    <p:sldId id="11647" r:id="rId23"/>
    <p:sldId id="11650" r:id="rId24"/>
    <p:sldId id="11653" r:id="rId25"/>
    <p:sldId id="11656" r:id="rId26"/>
    <p:sldId id="11659" r:id="rId27"/>
    <p:sldId id="11662" r:id="rId28"/>
    <p:sldId id="11665" r:id="rId29"/>
    <p:sldId id="11668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image" Target="../media/image3.png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image" Target="../media/image1.png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image" Target="../media/image5.png"/><Relationship Id="rId8" Type="http://schemas.openxmlformats.org/officeDocument/2006/relationships/tags" Target="../tags/tag25.xml"/><Relationship Id="rId9" Type="http://schemas.openxmlformats.org/officeDocument/2006/relationships/image" Target="../media/image6.png"/><Relationship Id="rId10" Type="http://schemas.openxmlformats.org/officeDocument/2006/relationships/tags" Target="../tags/tag26.xml"/><Relationship Id="rId11" Type="http://schemas.openxmlformats.org/officeDocument/2006/relationships/image" Target="../media/image7.png"/><Relationship Id="rId12" Type="http://schemas.openxmlformats.org/officeDocument/2006/relationships/tags" Target="../tags/tag27.xml"/><Relationship Id="rId13" Type="http://schemas.openxmlformats.org/officeDocument/2006/relationships/image" Target="../media/image8.png"/><Relationship Id="rId14" Type="http://schemas.openxmlformats.org/officeDocument/2006/relationships/tags" Target="../tags/tag28.xml"/><Relationship Id="rId15" Type="http://schemas.openxmlformats.org/officeDocument/2006/relationships/image" Target="../media/image9.png"/><Relationship Id="rId16" Type="http://schemas.openxmlformats.org/officeDocument/2006/relationships/tags" Target="../tags/tag29.xml"/><Relationship Id="rId17" Type="http://schemas.openxmlformats.org/officeDocument/2006/relationships/image" Target="../media/image2.png"/><Relationship Id="rId18" Type="http://schemas.openxmlformats.org/officeDocument/2006/relationships/tags" Target="../tags/tag30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image" Target="../media/image1.png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image" Target="../media/image2.png"/><Relationship Id="rId8" Type="http://schemas.openxmlformats.org/officeDocument/2006/relationships/tags" Target="../tags/tag36.xml"/><Relationship Id="rId9" Type="http://schemas.openxmlformats.org/officeDocument/2006/relationships/image" Target="../media/image5.png"/><Relationship Id="rId10" Type="http://schemas.openxmlformats.org/officeDocument/2006/relationships/tags" Target="../tags/tag37.xml"/><Relationship Id="rId11" Type="http://schemas.openxmlformats.org/officeDocument/2006/relationships/image" Target="../media/image6.png"/><Relationship Id="rId12" Type="http://schemas.openxmlformats.org/officeDocument/2006/relationships/tags" Target="../tags/tag38.xml"/><Relationship Id="rId13" Type="http://schemas.openxmlformats.org/officeDocument/2006/relationships/image" Target="../media/image7.png"/><Relationship Id="rId14" Type="http://schemas.openxmlformats.org/officeDocument/2006/relationships/tags" Target="../tags/tag39.xml"/><Relationship Id="rId15" Type="http://schemas.openxmlformats.org/officeDocument/2006/relationships/image" Target="../media/image8.png"/><Relationship Id="rId16" Type="http://schemas.openxmlformats.org/officeDocument/2006/relationships/tags" Target="../tags/tag40.xml"/><Relationship Id="rId17" Type="http://schemas.openxmlformats.org/officeDocument/2006/relationships/image" Target="../media/image9.png"/><Relationship Id="rId18" Type="http://schemas.openxmlformats.org/officeDocument/2006/relationships/tags" Target="../tags/tag41.xml"/><Relationship Id="rId19" Type="http://schemas.openxmlformats.org/officeDocument/2006/relationships/image" Target="../media/image3.png"/><Relationship Id="rId20" Type="http://schemas.openxmlformats.org/officeDocument/2006/relationships/tags" Target="../tags/tag42.xml"/><Relationship Id="rId21" Type="http://schemas.openxmlformats.org/officeDocument/2006/relationships/tags" Target="../tags/tag43.xml"/><Relationship Id="rId22" Type="http://schemas.openxmlformats.org/officeDocument/2006/relationships/tags" Target="../tags/tag44.xml"/><Relationship Id="rId2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tags" Target="../tags/tag5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image" Target="../media/image1.png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image" Target="../media/image2.png"/><Relationship Id="rId8" Type="http://schemas.openxmlformats.org/officeDocument/2006/relationships/tags" Target="../tags/tag80.xml"/><Relationship Id="rId9" Type="http://schemas.openxmlformats.org/officeDocument/2006/relationships/tags" Target="../tags/tag81.xml"/><Relationship Id="rId10" Type="http://schemas.openxmlformats.org/officeDocument/2006/relationships/tags" Target="../tags/tag82.xml"/><Relationship Id="rId11" Type="http://schemas.openxmlformats.org/officeDocument/2006/relationships/image" Target="../media/image3.png"/><Relationship Id="rId12" Type="http://schemas.openxmlformats.org/officeDocument/2006/relationships/tags" Target="../tags/tag83.xml"/><Relationship Id="rId13" Type="http://schemas.openxmlformats.org/officeDocument/2006/relationships/image" Target="../media/image10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69" name="@svg_cloud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0668" y="14439"/>
            <a:ext cx="12193524" cy="6858000"/>
          </a:xfrm>
          <a:prstGeom prst="rect"/>
        </p:spPr>
      </p:pic>
      <p:sp>
        <p:nvSpPr>
          <p:cNvPr id="1048666" name="@svg_GBtop"/>
          <p:cNvSpPr/>
          <p:nvPr>
            <p:custDataLst>
              <p:tags r:id="rId4"/>
            </p:custDataLst>
          </p:nvPr>
        </p:nvSpPr>
        <p:spPr>
          <a:xfrm>
            <a:off x="-12192" y="0"/>
            <a:ext cx="12193524" cy="1358900"/>
          </a:xfrm>
          <a:custGeom>
            <a:avLst/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pic>
        <p:nvPicPr>
          <p:cNvPr id="2097171" name="@svg_装饰点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10830306" y="679450"/>
            <a:ext cx="534924" cy="77724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768484" y="1708531"/>
            <a:ext cx="5466962" cy="238633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b="0" sz="6600"/>
            </a:lvl1pPr>
          </a:lstStyle>
          <a:p>
            <a:r>
              <a:rPr altLang="en-US" dirty="0" lang="zh-CN"/>
              <a:t>单击此处编辑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768484" y="4101846"/>
            <a:ext cx="5466962" cy="44577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768484" y="523906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768484" y="4767326"/>
            <a:ext cx="5466962" cy="50419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76" name="@svg_GBtop"/>
          <p:cNvSpPr/>
          <p:nvPr userDrawn="1">
            <p:custDataLst>
              <p:tags r:id="rId11"/>
            </p:custDataLst>
          </p:nvPr>
        </p:nvSpPr>
        <p:spPr>
          <a:xfrm>
            <a:off x="0" y="5499100"/>
            <a:ext cx="12193524" cy="1358900"/>
          </a:xfrm>
          <a:custGeom>
            <a:avLst/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pic>
        <p:nvPicPr>
          <p:cNvPr id="2097173" name="@svg_印章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0958322" y="6083300"/>
            <a:ext cx="278892" cy="278892"/>
          </a:xfrm>
          <a:prstGeom prst="rect"/>
        </p:spPr>
      </p:pic>
      <p:sp>
        <p:nvSpPr>
          <p:cNvPr id="1048678" name="日期占位符 19"/>
          <p:cNvSpPr>
            <a:spLocks noGrp="1"/>
          </p:cNvSpPr>
          <p:nvPr>
            <p:ph type="dt" sz="half" idx="18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56"/>
          <p:cNvSpPr>
            <a:spLocks noGrp="1"/>
          </p:cNvSpPr>
          <p:nvPr>
            <p:ph type="ftr" sz="quarter" idx="19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/>
          <a:p>
            <a:endParaRPr altLang="en-US" lang="zh-CN"/>
          </a:p>
        </p:txBody>
      </p:sp>
      <p:sp>
        <p:nvSpPr>
          <p:cNvPr id="1048682" name="灯片编号占位符 59"/>
          <p:cNvSpPr>
            <a:spLocks noGrp="1"/>
          </p:cNvSpPr>
          <p:nvPr>
            <p:ph type="sldNum" sz="quarter" idx="20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3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5842002" y="1798178"/>
            <a:ext cx="5803895" cy="3261643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77" name="@svg_cloud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-5334" y="14439"/>
            <a:ext cx="12193524" cy="6858000"/>
          </a:xfrm>
          <a:prstGeom prst="rect"/>
        </p:spPr>
      </p:pic>
      <p:sp>
        <p:nvSpPr>
          <p:cNvPr id="1048696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avLst/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98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avLst/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pic>
        <p:nvPicPr>
          <p:cNvPr id="2097179" name="@png_0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8983218" y="4453128"/>
            <a:ext cx="3204972" cy="2404872"/>
          </a:xfrm>
          <a:prstGeom prst="rect"/>
        </p:spPr>
      </p:pic>
      <p:pic>
        <p:nvPicPr>
          <p:cNvPr id="2097181" name="@svg_云边框0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1031474" y="5385816"/>
            <a:ext cx="1161288" cy="859536"/>
          </a:xfrm>
          <a:prstGeom prst="rect"/>
        </p:spPr>
      </p:pic>
      <p:pic>
        <p:nvPicPr>
          <p:cNvPr id="2097183" name="@svg_云填充0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1031474" y="5385816"/>
            <a:ext cx="1161288" cy="859536"/>
          </a:xfrm>
          <a:prstGeom prst="rect"/>
        </p:spPr>
      </p:pic>
      <p:pic>
        <p:nvPicPr>
          <p:cNvPr id="2097185" name="@svg_云边框02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978646" y="5888736"/>
            <a:ext cx="877824" cy="402336"/>
          </a:xfrm>
          <a:prstGeom prst="rect"/>
        </p:spPr>
      </p:pic>
      <p:pic>
        <p:nvPicPr>
          <p:cNvPr id="2097187" name="@svg_云填充02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8978646" y="5888736"/>
            <a:ext cx="877824" cy="402336"/>
          </a:xfrm>
          <a:prstGeom prst="rect"/>
        </p:spPr>
      </p:pic>
      <p:pic>
        <p:nvPicPr>
          <p:cNvPr id="2097189" name="@svg_装饰点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10829714" y="786715"/>
            <a:ext cx="534857" cy="77714"/>
          </a:xfrm>
          <a:prstGeom prst="rect"/>
        </p:spPr>
      </p:pic>
      <p:sp>
        <p:nvSpPr>
          <p:cNvPr id="1048700" name="标题 1"/>
          <p:cNvSpPr>
            <a:spLocks noGrp="1"/>
          </p:cNvSpPr>
          <p:nvPr userDrawn="1">
            <p:ph type="title" hasCustomPrompt="1"/>
            <p:custDataLst>
              <p:tags r:id="rId18"/>
            </p:custDataLst>
          </p:nvPr>
        </p:nvSpPr>
        <p:spPr>
          <a:xfrm>
            <a:off x="928688" y="246171"/>
            <a:ext cx="4101180" cy="1081088"/>
          </a:xfrm>
        </p:spPr>
        <p:txBody>
          <a:bodyPr anchor="ctr">
            <a:normAutofit/>
          </a:bodyPr>
          <a:lstStyle>
            <a:lvl1pPr>
              <a:defRPr b="0" sz="4400">
                <a:solidFill>
                  <a:schemeClr val="accent6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91" name="@svg_cloud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-5334" y="0"/>
            <a:ext cx="12193524" cy="6858000"/>
          </a:xfrm>
          <a:prstGeom prst="rect"/>
        </p:spPr>
      </p:pic>
      <p:sp>
        <p:nvSpPr>
          <p:cNvPr id="1048704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avLst/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06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avLst/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pic>
        <p:nvPicPr>
          <p:cNvPr id="2097193" name="@svg_装饰点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826770" y="786384"/>
            <a:ext cx="534924" cy="77724"/>
          </a:xfrm>
          <a:prstGeom prst="rect"/>
        </p:spPr>
      </p:pic>
      <p:pic>
        <p:nvPicPr>
          <p:cNvPr id="2097195" name="@png_0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8983218" y="4453128"/>
            <a:ext cx="3204972" cy="2404872"/>
          </a:xfrm>
          <a:prstGeom prst="rect"/>
        </p:spPr>
      </p:pic>
      <p:pic>
        <p:nvPicPr>
          <p:cNvPr id="2097197" name="@svg_云边框0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1031474" y="5385816"/>
            <a:ext cx="1161288" cy="859536"/>
          </a:xfrm>
          <a:prstGeom prst="rect"/>
        </p:spPr>
      </p:pic>
      <p:pic>
        <p:nvPicPr>
          <p:cNvPr id="2097199" name="@svg_云填充0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1031474" y="5385816"/>
            <a:ext cx="1161288" cy="859536"/>
          </a:xfrm>
          <a:prstGeom prst="rect"/>
        </p:spPr>
      </p:pic>
      <p:pic>
        <p:nvPicPr>
          <p:cNvPr id="2097201" name="@svg_云边框02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8978646" y="5888736"/>
            <a:ext cx="877824" cy="402336"/>
          </a:xfrm>
          <a:prstGeom prst="rect"/>
        </p:spPr>
      </p:pic>
      <p:pic>
        <p:nvPicPr>
          <p:cNvPr id="2097203" name="@svg_云填充02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8978646" y="5888736"/>
            <a:ext cx="877824" cy="402336"/>
          </a:xfrm>
          <a:prstGeom prst="rect"/>
        </p:spPr>
      </p:pic>
      <p:pic>
        <p:nvPicPr>
          <p:cNvPr id="2097205" name="@svg_印章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xmlns:r="http://schemas.openxmlformats.org/officeDocument/2006/relationships" r:embed="rId19"/>
          <a:stretch>
            <a:fillRect/>
          </a:stretch>
        </p:blipFill>
        <p:spPr>
          <a:xfrm>
            <a:off x="11085714" y="686143"/>
            <a:ext cx="278857" cy="278857"/>
          </a:xfrm>
          <a:prstGeom prst="rect"/>
        </p:spPr>
      </p:pic>
      <p:sp>
        <p:nvSpPr>
          <p:cNvPr id="1048708" name="标题 1"/>
          <p:cNvSpPr>
            <a:spLocks noGrp="1"/>
          </p:cNvSpPr>
          <p:nvPr userDrawn="1">
            <p:ph type="title"/>
            <p:custDataLst>
              <p:tags r:id="rId20"/>
            </p:custDataLst>
          </p:nvPr>
        </p:nvSpPr>
        <p:spPr>
          <a:xfrm>
            <a:off x="1526400" y="2825364"/>
            <a:ext cx="9144000" cy="864888"/>
          </a:xfrm>
        </p:spPr>
        <p:txBody>
          <a:bodyPr anchor="t">
            <a:normAutofit/>
          </a:bodyPr>
          <a:lstStyle>
            <a:lvl1pPr algn="ctr">
              <a:defRPr b="0" sz="4400">
                <a:solidFill>
                  <a:schemeClr val="accent6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 userDrawn="1">
            <p:ph type="body" idx="1"/>
            <p:custDataLst>
              <p:tags r:id="rId21"/>
            </p:custDataLst>
          </p:nvPr>
        </p:nvSpPr>
        <p:spPr>
          <a:xfrm>
            <a:off x="1526400" y="3766051"/>
            <a:ext cx="9144000" cy="936000"/>
          </a:xfrm>
        </p:spPr>
        <p:txBody>
          <a:bodyPr>
            <a:normAutofit/>
          </a:bodyPr>
          <a:lstStyle>
            <a:lvl1pPr algn="ctr" indent="0" marL="0">
              <a:buNone/>
              <a:defRPr sz="18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节编号 3"/>
          <p:cNvSpPr>
            <a:spLocks noGrp="1"/>
          </p:cNvSpPr>
          <p:nvPr userDrawn="1">
            <p:ph type="body" sz="quarter" idx="13" hasCustomPrompt="1"/>
            <p:custDataLst>
              <p:tags r:id="rId22"/>
            </p:custDataLst>
          </p:nvPr>
        </p:nvSpPr>
        <p:spPr>
          <a:xfrm>
            <a:off x="1524000" y="1598220"/>
            <a:ext cx="9144000" cy="1224000"/>
          </a:xfrm>
        </p:spPr>
        <p:txBody>
          <a:bodyPr anchor="ctr">
            <a:normAutofit/>
          </a:bodyPr>
          <a:lstStyle>
            <a:lvl1pPr algn="ctr" indent="0" marL="0">
              <a:buNone/>
              <a:defRPr sz="6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517015"/>
            <a:ext cx="5181600" cy="38354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517015"/>
            <a:ext cx="5181600" cy="38354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77495"/>
            <a:ext cx="10517505" cy="864235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40105" y="2061210"/>
            <a:ext cx="5157470" cy="337566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10"/>
            <a:ext cx="5183505" cy="337566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1"/>
          <p:cNvSpPr>
            <a:spLocks noGrp="1"/>
          </p:cNvSpPr>
          <p:nvPr userDrawn="1">
            <p:ph idx="1"/>
            <p:custDataLst>
              <p:tags r:id="rId1"/>
            </p:custDataLst>
          </p:nvPr>
        </p:nvSpPr>
        <p:spPr>
          <a:xfrm>
            <a:off x="838200" y="918184"/>
            <a:ext cx="10515600" cy="497677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2"/>
          <p:cNvSpPr>
            <a:spLocks noGrp="1"/>
          </p:cNvSpPr>
          <p:nvPr userDrawn="1"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3"/>
          <p:cNvSpPr>
            <a:spLocks noGrp="1"/>
          </p:cNvSpPr>
          <p:nvPr userDrawn="1"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/>
          <a:p>
            <a:endParaRPr altLang="en-US" lang="zh-CN"/>
          </a:p>
        </p:txBody>
      </p:sp>
      <p:sp>
        <p:nvSpPr>
          <p:cNvPr id="1048762" name="灯片编号占位符 4"/>
          <p:cNvSpPr>
            <a:spLocks noGrp="1"/>
          </p:cNvSpPr>
          <p:nvPr userDrawn="1"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2838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473798"/>
            <a:ext cx="10514012" cy="576000"/>
          </a:xfrm>
        </p:spPr>
        <p:txBody>
          <a:bodyPr anchor="t"/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207" name="@svg_cloud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14439"/>
            <a:ext cx="12193524" cy="6858000"/>
          </a:xfrm>
          <a:prstGeom prst="rect"/>
        </p:spPr>
      </p:pic>
      <p:sp>
        <p:nvSpPr>
          <p:cNvPr id="1048776" name="@svg_GBtop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3524" cy="1358900"/>
          </a:xfrm>
          <a:custGeom>
            <a:avLst/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78" name="@svg_GBtop"/>
          <p:cNvSpPr/>
          <p:nvPr userDrawn="1">
            <p:custDataLst>
              <p:tags r:id="rId5"/>
            </p:custDataLst>
          </p:nvPr>
        </p:nvSpPr>
        <p:spPr>
          <a:xfrm>
            <a:off x="0" y="5499100"/>
            <a:ext cx="12193524" cy="1358900"/>
          </a:xfrm>
          <a:custGeom>
            <a:avLst/>
            <a:gdLst>
              <a:gd name="connsiteX0" fmla="*/ 12193524 w 12193524"/>
              <a:gd name="connsiteY0" fmla="*/ 1358900 h 1358900"/>
              <a:gd name="connsiteX1" fmla="*/ 0 w 12193524"/>
              <a:gd name="connsiteY1" fmla="*/ 1358900 h 1358900"/>
              <a:gd name="connsiteX2" fmla="*/ 0 w 12193524"/>
              <a:gd name="connsiteY2" fmla="*/ 0 h 1358900"/>
              <a:gd name="connsiteX3" fmla="*/ 12193524 w 12193524"/>
              <a:gd name="connsiteY3" fmla="*/ 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524" h="1358900">
                <a:moveTo>
                  <a:pt x="12193524" y="1358900"/>
                </a:moveTo>
                <a:lnTo>
                  <a:pt x="0" y="1358900"/>
                </a:lnTo>
                <a:lnTo>
                  <a:pt x="0" y="0"/>
                </a:lnTo>
                <a:lnTo>
                  <a:pt x="12193524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pic>
        <p:nvPicPr>
          <p:cNvPr id="2097209" name="@svg_装饰点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826770" y="786384"/>
            <a:ext cx="534924" cy="77724"/>
          </a:xfrm>
          <a:prstGeom prst="rect"/>
        </p:spPr>
      </p:pic>
      <p:sp>
        <p:nvSpPr>
          <p:cNvPr id="1048780" name="标题 1"/>
          <p:cNvSpPr>
            <a:spLocks noGrp="1"/>
          </p:cNvSpPr>
          <p:nvPr userDrawn="1">
            <p:ph type="ctrTitle"/>
            <p:custDataLst>
              <p:tags r:id="rId8"/>
            </p:custDataLst>
          </p:nvPr>
        </p:nvSpPr>
        <p:spPr>
          <a:xfrm>
            <a:off x="838200" y="1768295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24100" y="3779368"/>
            <a:ext cx="2743200" cy="504000"/>
          </a:xfrm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211" name="@svg_印章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1085714" y="686143"/>
            <a:ext cx="278857" cy="278857"/>
          </a:xfrm>
          <a:prstGeom prst="rect"/>
        </p:spPr>
      </p:pic>
      <p:pic>
        <p:nvPicPr>
          <p:cNvPr id="2097213" name="图片 3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979130" y="4441529"/>
            <a:ext cx="3212870" cy="2402032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4.xml"/><Relationship Id="rId13" Type="http://schemas.openxmlformats.org/officeDocument/2006/relationships/tags" Target="../tags/tag85.xml"/><Relationship Id="rId14" Type="http://schemas.openxmlformats.org/officeDocument/2006/relationships/image" Target="../media/image11.png"/><Relationship Id="rId15" Type="http://schemas.openxmlformats.org/officeDocument/2006/relationships/tags" Target="../tags/tag86.xml"/><Relationship Id="rId16" Type="http://schemas.openxmlformats.org/officeDocument/2006/relationships/image" Target="../media/image12.png"/><Relationship Id="rId17" Type="http://schemas.openxmlformats.org/officeDocument/2006/relationships/tags" Target="../tags/tag87.xml"/><Relationship Id="rId18" Type="http://schemas.openxmlformats.org/officeDocument/2006/relationships/image" Target="../media/image13.png"/><Relationship Id="rId19" Type="http://schemas.openxmlformats.org/officeDocument/2006/relationships/tags" Target="../tags/tag88.xml"/><Relationship Id="rId20" Type="http://schemas.openxmlformats.org/officeDocument/2006/relationships/image" Target="../media/image14.png"/><Relationship Id="rId21" Type="http://schemas.openxmlformats.org/officeDocument/2006/relationships/tags" Target="../tags/tag89.xml"/><Relationship Id="rId22" Type="http://schemas.openxmlformats.org/officeDocument/2006/relationships/image" Target="../media/image15.png"/><Relationship Id="rId23" Type="http://schemas.openxmlformats.org/officeDocument/2006/relationships/tags" Target="../tags/tag90.xml"/><Relationship Id="rId24" Type="http://schemas.openxmlformats.org/officeDocument/2006/relationships/image" Target="../media/image16.png"/><Relationship Id="rId25" Type="http://schemas.openxmlformats.org/officeDocument/2006/relationships/tags" Target="../tags/tag91.xml"/><Relationship Id="rId26" Type="http://schemas.openxmlformats.org/officeDocument/2006/relationships/image" Target="../media/image17.png"/><Relationship Id="rId27" Type="http://schemas.openxmlformats.org/officeDocument/2006/relationships/tags" Target="../tags/tag92.xml"/><Relationship Id="rId28" Type="http://schemas.openxmlformats.org/officeDocument/2006/relationships/tags" Target="../tags/tag93.xml"/><Relationship Id="rId29" Type="http://schemas.openxmlformats.org/officeDocument/2006/relationships/tags" Target="../tags/tag94.xml"/><Relationship Id="rId30" Type="http://schemas.openxmlformats.org/officeDocument/2006/relationships/image" Target="../media/image18.png"/><Relationship Id="rId31" Type="http://schemas.openxmlformats.org/officeDocument/2006/relationships/tags" Target="../tags/tag95.xml"/><Relationship Id="rId3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208" r:id="rId1"/>
    <p:sldLayoutId id="2147509209" r:id="rId2"/>
    <p:sldLayoutId id="2147509210" r:id="rId3"/>
    <p:sldLayoutId id="2147509211" r:id="rId4"/>
    <p:sldLayoutId id="2147509212" r:id="rId5"/>
    <p:sldLayoutId id="2147509213" r:id="rId6"/>
    <p:sldLayoutId id="2147509214" r:id="rId7"/>
    <p:sldLayoutId id="2147509215" r:id="rId8"/>
    <p:sldLayoutId id="2147509216" r:id="rId9"/>
    <p:sldLayoutId id="2147509217" r:id="rId10"/>
    <p:sldLayoutId id="21475092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53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53" name="@svg_cloud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1524" y="-2552"/>
            <a:ext cx="12193524" cy="6865059"/>
          </a:xfrm>
          <a:prstGeom prst="rect"/>
        </p:spPr>
      </p:pic>
      <p:pic>
        <p:nvPicPr>
          <p:cNvPr id="2097155" name="@svg_GBtop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-762" y="0"/>
            <a:ext cx="12193524" cy="864000"/>
          </a:xfrm>
          <a:prstGeom prst="rect"/>
        </p:spPr>
      </p:pic>
      <p:pic>
        <p:nvPicPr>
          <p:cNvPr id="2097157" name="@svg_GBcentre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0" y="864000"/>
            <a:ext cx="12193524" cy="5243454"/>
          </a:xfrm>
          <a:prstGeom prst="rect"/>
        </p:spPr>
      </p:pic>
      <p:pic>
        <p:nvPicPr>
          <p:cNvPr id="2097159" name="@svg_GBdown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tretch>
            <a:fillRect/>
          </a:stretch>
        </p:blipFill>
        <p:spPr>
          <a:xfrm>
            <a:off x="-762" y="6114986"/>
            <a:ext cx="12193524" cy="743014"/>
          </a:xfrm>
          <a:prstGeom prst="rect"/>
        </p:spPr>
      </p:pic>
      <p:pic>
        <p:nvPicPr>
          <p:cNvPr id="2097161" name="@png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tretch>
            <a:fillRect/>
          </a:stretch>
        </p:blipFill>
        <p:spPr>
          <a:xfrm>
            <a:off x="9712568" y="30806"/>
            <a:ext cx="2175393" cy="840727"/>
          </a:xfrm>
          <a:prstGeom prst="rect"/>
        </p:spPr>
      </p:pic>
      <p:pic>
        <p:nvPicPr>
          <p:cNvPr id="2097163" name="@svg_云边框01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xmlns:r="http://schemas.openxmlformats.org/officeDocument/2006/relationships" r:embed="rId24"/>
          <a:stretch>
            <a:fillRect/>
          </a:stretch>
        </p:blipFill>
        <p:spPr>
          <a:xfrm>
            <a:off x="10563028" y="437714"/>
            <a:ext cx="826585" cy="311273"/>
          </a:xfrm>
          <a:prstGeom prst="rect"/>
        </p:spPr>
      </p:pic>
      <p:pic>
        <p:nvPicPr>
          <p:cNvPr id="2097165" name="@svg_云填充01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xmlns:r="http://schemas.openxmlformats.org/officeDocument/2006/relationships" r:embed="rId26"/>
          <a:stretch>
            <a:fillRect/>
          </a:stretch>
        </p:blipFill>
        <p:spPr>
          <a:xfrm>
            <a:off x="10563028" y="437714"/>
            <a:ext cx="826585" cy="311273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 userDrawn="1">
            <p:ph type="title"/>
            <p:custDataLst>
              <p:tags r:id="rId27"/>
            </p:custDataLst>
          </p:nvPr>
        </p:nvSpPr>
        <p:spPr>
          <a:xfrm>
            <a:off x="838200" y="283800"/>
            <a:ext cx="8340969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 userDrawn="1">
            <p:ph type="body" idx="1"/>
            <p:custDataLst>
              <p:tags r:id="rId28"/>
            </p:custDataLst>
          </p:nvPr>
        </p:nvSpPr>
        <p:spPr>
          <a:xfrm>
            <a:off x="838200" y="1478870"/>
            <a:ext cx="10515600" cy="3815739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pic>
        <p:nvPicPr>
          <p:cNvPr id="2097167" name="图片 3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xmlns:r="http://schemas.openxmlformats.org/officeDocument/2006/relationships" r:embed="rId30"/>
          <a:stretch>
            <a:fillRect/>
          </a:stretch>
        </p:blipFill>
        <p:spPr>
          <a:xfrm>
            <a:off x="9815674" y="5599101"/>
            <a:ext cx="1969179" cy="969348"/>
          </a:xfrm>
          <a:prstGeom prst="rect"/>
        </p:spPr>
      </p:pic>
      <p:sp>
        <p:nvSpPr>
          <p:cNvPr id="1048662" name="KSO_TEMPLATE" hidden="1"/>
          <p:cNvSpPr/>
          <p:nvPr userDrawn="1">
            <p:custDataLst>
              <p:tags r:id="rId31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9245" r:id="rId1"/>
    <p:sldLayoutId id="2147509246" r:id="rId2"/>
    <p:sldLayoutId id="2147509247" r:id="rId3"/>
    <p:sldLayoutId id="2147509248" r:id="rId4"/>
    <p:sldLayoutId id="2147509249" r:id="rId5"/>
    <p:sldLayoutId id="2147509250" r:id="rId6"/>
    <p:sldLayoutId id="2147509251" r:id="rId7"/>
    <p:sldLayoutId id="2147509252" r:id="rId8"/>
    <p:sldLayoutId id="2147509253" r:id="rId9"/>
    <p:sldLayoutId id="2147509254" r:id="rId10"/>
    <p:sldLayoutId id="214750925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200" kern="1200">
          <a:solidFill>
            <a:schemeClr val="accent6"/>
          </a:solidFill>
          <a:latin typeface="+mj-ea"/>
          <a:ea typeface="+mj-ea"/>
          <a:cs typeface="汉仪楷体简" panose="02010600000101010101" charset="-128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汉仪楷体简" panose="02010600000101010101" charset="-128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image" Target="../media/image19.png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初中文化教育与传统文化传承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pic>
        <p:nvPicPr>
          <p:cNvPr id="2097223" name="@svg_title1" descr="preencoded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flipV="1">
            <a:off x="3630930" y="1445895"/>
            <a:ext cx="4932045" cy="558800"/>
          </a:xfrm>
          <a:prstGeom prst="rect"/>
        </p:spPr>
      </p:pic>
      <p:sp>
        <p:nvSpPr>
          <p:cNvPr id="1048806" name="序号"/>
          <p:cNvSpPr txBox="1"/>
          <p:nvPr>
            <p:custDataLst>
              <p:tags r:id="rId4"/>
            </p:custDataLst>
          </p:nvPr>
        </p:nvSpPr>
        <p:spPr>
          <a:xfrm>
            <a:off x="3821430" y="150114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b="1" sz="2000" lang="en-US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01</a:t>
            </a:r>
            <a:endParaRPr b="1" sz="2000" lang="en-US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5"/>
            </p:custDataLst>
          </p:nvPr>
        </p:nvSpPr>
        <p:spPr>
          <a:xfrm>
            <a:off x="4876165" y="1501140"/>
            <a:ext cx="335724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初中文化教育的现状</a:t>
            </a:r>
            <a:endParaRPr altLang="en-US" b="1" dirty="0" lang="zh-CN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0" name="@path_Line 5"/>
          <p:cNvSpPr/>
          <p:nvPr>
            <p:custDataLst>
              <p:tags r:id="rId6"/>
            </p:custDataLst>
          </p:nvPr>
        </p:nvSpPr>
        <p:spPr>
          <a:xfrm flipV="1">
            <a:off x="4652010" y="1632585"/>
            <a:ext cx="4445" cy="252095"/>
          </a:xfrm>
          <a:prstGeom prst="roundRect"/>
          <a:solidFill>
            <a:schemeClr val="accent6"/>
          </a:solidFill>
        </p:spPr>
        <p:txBody>
          <a:bodyPr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5" name="@svg_title1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flipV="1">
            <a:off x="3630930" y="2132965"/>
            <a:ext cx="4932045" cy="558800"/>
          </a:xfrm>
          <a:prstGeom prst="rect"/>
        </p:spPr>
      </p:pic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3821430" y="218821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b="1" sz="2000" lang="en-US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02</a:t>
            </a:r>
            <a:endParaRPr b="1" sz="2000" lang="en-US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4876165" y="2188210"/>
            <a:ext cx="335724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传统文化的传承方式</a:t>
            </a:r>
            <a:endParaRPr altLang="en-US" b="1" dirty="0" lang="zh-CN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16" name="@path_Line 5"/>
          <p:cNvSpPr/>
          <p:nvPr>
            <p:custDataLst>
              <p:tags r:id="rId10"/>
            </p:custDataLst>
          </p:nvPr>
        </p:nvSpPr>
        <p:spPr>
          <a:xfrm flipV="1">
            <a:off x="4652010" y="2319655"/>
            <a:ext cx="4445" cy="252095"/>
          </a:xfrm>
          <a:prstGeom prst="roundRect"/>
          <a:solidFill>
            <a:schemeClr val="accent6"/>
          </a:solidFill>
        </p:spPr>
        <p:txBody>
          <a:bodyPr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7" name="@svg_title1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flipV="1">
            <a:off x="3630930" y="2820035"/>
            <a:ext cx="4932045" cy="558800"/>
          </a:xfrm>
          <a:prstGeom prst="rect"/>
        </p:spPr>
      </p:pic>
      <p:sp>
        <p:nvSpPr>
          <p:cNvPr id="1048818" name="序号"/>
          <p:cNvSpPr txBox="1"/>
          <p:nvPr>
            <p:custDataLst>
              <p:tags r:id="rId12"/>
            </p:custDataLst>
          </p:nvPr>
        </p:nvSpPr>
        <p:spPr>
          <a:xfrm>
            <a:off x="3821430" y="287528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b="1" sz="2000" lang="en-US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03</a:t>
            </a:r>
            <a:endParaRPr b="1" sz="2000" lang="en-US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3"/>
            </p:custDataLst>
          </p:nvPr>
        </p:nvSpPr>
        <p:spPr>
          <a:xfrm>
            <a:off x="4876165" y="2875280"/>
            <a:ext cx="3357245" cy="504190"/>
          </a:xfrm>
          <a:prstGeom prst="rect"/>
          <a:noFill/>
        </p:spPr>
        <p:txBody>
          <a:bodyPr anchor="ctr" anchorCtr="0" bIns="0" lIns="0" rIns="0" rtlCol="0" tIns="0" wrap="square">
            <a:normAutofit fontScale="90000" lnSpcReduction="20000"/>
          </a:bodyPr>
          <a:p>
            <a:pPr algn="l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初中文化教育与传统文化的结合</a:t>
            </a:r>
            <a:endParaRPr altLang="en-US" b="1" dirty="0" sz="2000" lang="zh-CN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2" name="@path_Line 5"/>
          <p:cNvSpPr/>
          <p:nvPr>
            <p:custDataLst>
              <p:tags r:id="rId14"/>
            </p:custDataLst>
          </p:nvPr>
        </p:nvSpPr>
        <p:spPr>
          <a:xfrm flipV="1">
            <a:off x="4652010" y="3006725"/>
            <a:ext cx="4445" cy="252095"/>
          </a:xfrm>
          <a:prstGeom prst="roundRect"/>
          <a:solidFill>
            <a:schemeClr val="accent6"/>
          </a:solidFill>
        </p:spPr>
        <p:txBody>
          <a:bodyPr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29" name="@svg_title1" descr="preencoded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flipV="1">
            <a:off x="3630930" y="3507105"/>
            <a:ext cx="4932045" cy="558800"/>
          </a:xfrm>
          <a:prstGeom prst="rect"/>
        </p:spPr>
      </p:pic>
      <p:sp>
        <p:nvSpPr>
          <p:cNvPr id="1048824" name="序号"/>
          <p:cNvSpPr txBox="1"/>
          <p:nvPr>
            <p:custDataLst>
              <p:tags r:id="rId16"/>
            </p:custDataLst>
          </p:nvPr>
        </p:nvSpPr>
        <p:spPr>
          <a:xfrm>
            <a:off x="3821430" y="356235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b="1" sz="2000" lang="en-US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04</a:t>
            </a:r>
            <a:endParaRPr b="1" sz="2000" lang="en-US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17"/>
            </p:custDataLst>
          </p:nvPr>
        </p:nvSpPr>
        <p:spPr>
          <a:xfrm>
            <a:off x="4876165" y="3562350"/>
            <a:ext cx="3357245" cy="504190"/>
          </a:xfrm>
          <a:prstGeom prst="rect"/>
          <a:noFill/>
        </p:spPr>
        <p:txBody>
          <a:bodyPr anchor="ctr" anchorCtr="0" bIns="0" lIns="0" rIns="0" rtlCol="0" tIns="0" wrap="square">
            <a:normAutofit fontScale="90000" lnSpcReduction="20000"/>
          </a:bodyPr>
          <a:p>
            <a:pPr algn="l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初中文化教育与传统文化的创新发展</a:t>
            </a:r>
            <a:endParaRPr altLang="en-US" b="1" dirty="0" sz="2000" lang="zh-CN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28" name="@path_Line 5"/>
          <p:cNvSpPr/>
          <p:nvPr>
            <p:custDataLst>
              <p:tags r:id="rId18"/>
            </p:custDataLst>
          </p:nvPr>
        </p:nvSpPr>
        <p:spPr>
          <a:xfrm flipV="1">
            <a:off x="4652010" y="3693795"/>
            <a:ext cx="4445" cy="252095"/>
          </a:xfrm>
          <a:prstGeom prst="roundRect"/>
          <a:solidFill>
            <a:schemeClr val="accent6"/>
          </a:solidFill>
        </p:spPr>
        <p:txBody>
          <a:bodyPr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31" name="@svg_title1" descr="preencoded.png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flipV="1">
            <a:off x="3630930" y="4194175"/>
            <a:ext cx="4932045" cy="558800"/>
          </a:xfrm>
          <a:prstGeom prst="rect"/>
        </p:spPr>
      </p:pic>
      <p:sp>
        <p:nvSpPr>
          <p:cNvPr id="1048830" name="序号"/>
          <p:cNvSpPr txBox="1"/>
          <p:nvPr>
            <p:custDataLst>
              <p:tags r:id="rId20"/>
            </p:custDataLst>
          </p:nvPr>
        </p:nvSpPr>
        <p:spPr>
          <a:xfrm>
            <a:off x="3821430" y="424942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b="1" sz="2000" lang="en-US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05</a:t>
            </a:r>
            <a:endParaRPr b="1" sz="2000" lang="en-US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21"/>
            </p:custDataLst>
          </p:nvPr>
        </p:nvSpPr>
        <p:spPr>
          <a:xfrm>
            <a:off x="4876165" y="4249420"/>
            <a:ext cx="335724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案例分析</a:t>
            </a:r>
            <a:endParaRPr altLang="en-US" b="1" dirty="0" lang="zh-CN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34" name="@path_Line 5"/>
          <p:cNvSpPr/>
          <p:nvPr>
            <p:custDataLst>
              <p:tags r:id="rId22"/>
            </p:custDataLst>
          </p:nvPr>
        </p:nvSpPr>
        <p:spPr>
          <a:xfrm flipV="1">
            <a:off x="4652010" y="4380865"/>
            <a:ext cx="4445" cy="252095"/>
          </a:xfrm>
          <a:prstGeom prst="roundRect"/>
          <a:solidFill>
            <a:schemeClr val="accent6"/>
          </a:solidFill>
        </p:spPr>
        <p:txBody>
          <a:bodyPr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097233" name="@svg_title1" descr="preencoded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flipV="1">
            <a:off x="3630930" y="4881245"/>
            <a:ext cx="4932045" cy="558800"/>
          </a:xfrm>
          <a:prstGeom prst="rect"/>
        </p:spPr>
      </p:pic>
      <p:sp>
        <p:nvSpPr>
          <p:cNvPr id="1048836" name="序号"/>
          <p:cNvSpPr txBox="1"/>
          <p:nvPr>
            <p:custDataLst>
              <p:tags r:id="rId24"/>
            </p:custDataLst>
          </p:nvPr>
        </p:nvSpPr>
        <p:spPr>
          <a:xfrm>
            <a:off x="3821430" y="4936490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b="1" sz="2000" lang="en-US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06</a:t>
            </a:r>
            <a:endParaRPr b="1" sz="2000" lang="en-US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25"/>
            </p:custDataLst>
          </p:nvPr>
        </p:nvSpPr>
        <p:spPr>
          <a:xfrm>
            <a:off x="4876165" y="4936490"/>
            <a:ext cx="335724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6"/>
                </a:solidFill>
                <a:latin typeface="+mj-ea"/>
                <a:ea typeface="+mj-ea"/>
                <a:cs typeface="汉仪楷体简" panose="02010600000101010101" charset="-128"/>
                <a:sym typeface="+mn-ea"/>
              </a:rPr>
              <a:t>结论与建议</a:t>
            </a:r>
            <a:endParaRPr altLang="en-US" b="1" dirty="0" lang="zh-CN" spc="300">
              <a:solidFill>
                <a:schemeClr val="accent6"/>
              </a:solidFill>
              <a:latin typeface="+mj-ea"/>
              <a:ea typeface="+mj-ea"/>
              <a:cs typeface="汉仪楷体简" panose="02010600000101010101" charset="-128"/>
              <a:sym typeface="+mn-ea"/>
            </a:endParaRPr>
          </a:p>
        </p:txBody>
      </p:sp>
      <p:sp>
        <p:nvSpPr>
          <p:cNvPr id="1048840" name="@path_Line 5"/>
          <p:cNvSpPr/>
          <p:nvPr>
            <p:custDataLst>
              <p:tags r:id="rId26"/>
            </p:custDataLst>
          </p:nvPr>
        </p:nvSpPr>
        <p:spPr>
          <a:xfrm flipV="1">
            <a:off x="4652010" y="5067935"/>
            <a:ext cx="4445" cy="252095"/>
          </a:xfrm>
          <a:prstGeom prst="roundRect"/>
          <a:solidFill>
            <a:schemeClr val="accent6"/>
          </a:solidFill>
        </p:spPr>
        <p:txBody>
          <a:bodyPr>
            <a:noAutofit/>
          </a:bodyPr>
          <a:p>
            <a:pPr algn="l" lvl="0">
              <a:buClrTx/>
              <a:buSzTx/>
              <a:buFontTx/>
            </a:pPr>
            <a:endParaRPr altLang="en-US" lang="zh-CN">
              <a:solidFill>
                <a:schemeClr val="accent6"/>
              </a:solidFill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初中文化教育的现状</a:t>
            </a:r>
            <a:endParaRPr altLang="en-US" lang="zh-CN"/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初中文化教育的重要性</a:t>
            </a:r>
            <a:endParaRPr altLang="en-US" lang="zh-CN"/>
          </a:p>
        </p:txBody>
      </p:sp>
      <p:sp>
        <p:nvSpPr>
          <p:cNvPr id="1048906" name="圆角矩形 30"/>
          <p:cNvSpPr/>
          <p:nvPr>
            <p:custDataLst>
              <p:tags r:id="rId1"/>
            </p:custDataLst>
          </p:nvPr>
        </p:nvSpPr>
        <p:spPr>
          <a:xfrm>
            <a:off x="3133789" y="1478870"/>
            <a:ext cx="6237323" cy="87541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08" name="圆角矩形 65"/>
          <p:cNvSpPr/>
          <p:nvPr>
            <p:custDataLst>
              <p:tags r:id="rId2"/>
            </p:custDataLst>
          </p:nvPr>
        </p:nvSpPr>
        <p:spPr>
          <a:xfrm>
            <a:off x="3133789" y="2458978"/>
            <a:ext cx="6237323" cy="87541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10" name="圆角矩形 72"/>
          <p:cNvSpPr/>
          <p:nvPr>
            <p:custDataLst>
              <p:tags r:id="rId3"/>
            </p:custDataLst>
          </p:nvPr>
        </p:nvSpPr>
        <p:spPr>
          <a:xfrm>
            <a:off x="3133789" y="3439087"/>
            <a:ext cx="6237323" cy="87541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12" name="圆角矩形 78"/>
          <p:cNvSpPr/>
          <p:nvPr>
            <p:custDataLst>
              <p:tags r:id="rId4"/>
            </p:custDataLst>
          </p:nvPr>
        </p:nvSpPr>
        <p:spPr>
          <a:xfrm>
            <a:off x="3133789" y="4419195"/>
            <a:ext cx="6237323" cy="87541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14" name="圆角矩形 35"/>
          <p:cNvSpPr/>
          <p:nvPr>
            <p:custDataLst>
              <p:tags r:id="rId5"/>
            </p:custDataLst>
          </p:nvPr>
        </p:nvSpPr>
        <p:spPr>
          <a:xfrm>
            <a:off x="2821479" y="1643897"/>
            <a:ext cx="1504174" cy="54535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16" name="圆角矩形 35"/>
          <p:cNvSpPr/>
          <p:nvPr>
            <p:custDataLst>
              <p:tags r:id="rId6"/>
            </p:custDataLst>
          </p:nvPr>
        </p:nvSpPr>
        <p:spPr>
          <a:xfrm>
            <a:off x="2821479" y="4584223"/>
            <a:ext cx="1504174" cy="54535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18" name="圆角矩形 35"/>
          <p:cNvSpPr/>
          <p:nvPr>
            <p:custDataLst>
              <p:tags r:id="rId7"/>
            </p:custDataLst>
          </p:nvPr>
        </p:nvSpPr>
        <p:spPr>
          <a:xfrm>
            <a:off x="2821479" y="3604114"/>
            <a:ext cx="1504174" cy="54535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20" name="圆角矩形 35"/>
          <p:cNvSpPr/>
          <p:nvPr>
            <p:custDataLst>
              <p:tags r:id="rId8"/>
            </p:custDataLst>
          </p:nvPr>
        </p:nvSpPr>
        <p:spPr>
          <a:xfrm>
            <a:off x="2821479" y="2624006"/>
            <a:ext cx="1504174" cy="54535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22" name="文本框 4"/>
          <p:cNvSpPr txBox="1"/>
          <p:nvPr>
            <p:custDataLst>
              <p:tags r:id="rId9"/>
            </p:custDataLst>
          </p:nvPr>
        </p:nvSpPr>
        <p:spPr>
          <a:xfrm>
            <a:off x="4678185" y="1522641"/>
            <a:ext cx="4649157" cy="787872"/>
          </a:xfrm>
          <a:prstGeom prst="rect"/>
          <a:noFill/>
        </p:spPr>
        <p:txBody>
          <a:bodyPr anchor="ctr" anchorCtr="0" rtlCol="0" wrap="square">
            <a:normAutofit lnSpcReduction="20000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培养基本素养：初中文化教育是培养学生基本素养的重要阶段，包括语言文字运用、科学思维、审美情趣等方面的素养。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24" name="文本框 5"/>
          <p:cNvSpPr txBox="1"/>
          <p:nvPr>
            <p:custDataLst>
              <p:tags r:id="rId10"/>
            </p:custDataLst>
          </p:nvPr>
        </p:nvSpPr>
        <p:spPr>
          <a:xfrm>
            <a:off x="4678185" y="2502749"/>
            <a:ext cx="4649157" cy="78787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打下知识基础：初中文化教育为学生打下扎实的知识基础，为后续的学习和职业发展提供必要的支撑。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26" name="文本框 6"/>
          <p:cNvSpPr txBox="1"/>
          <p:nvPr>
            <p:custDataLst>
              <p:tags r:id="rId11"/>
            </p:custDataLst>
          </p:nvPr>
        </p:nvSpPr>
        <p:spPr>
          <a:xfrm>
            <a:off x="4678185" y="3482858"/>
            <a:ext cx="4649157" cy="78787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传承传统文化：初中文化教育注重传统文化的传承，让学生了解和继承中华民族优秀文化传统。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28" name="文本框 8"/>
          <p:cNvSpPr txBox="1"/>
          <p:nvPr>
            <p:custDataLst>
              <p:tags r:id="rId12"/>
            </p:custDataLst>
          </p:nvPr>
        </p:nvSpPr>
        <p:spPr>
          <a:xfrm>
            <a:off x="4678185" y="4462966"/>
            <a:ext cx="4649157" cy="78787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培养创新精神：初中文化教育注重培养学生的创新精神和实践能力，为未来的社会创新发展提供人才支持。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初中文化教育的现状与问题</a:t>
            </a:r>
            <a:endParaRPr altLang="en-US" lang="zh-CN"/>
          </a:p>
        </p:txBody>
      </p:sp>
      <p:sp>
        <p:nvSpPr>
          <p:cNvPr id="1048960" name="矩形 5"/>
          <p:cNvSpPr/>
          <p:nvPr>
            <p:custDataLst>
              <p:tags r:id="rId1"/>
            </p:custDataLst>
          </p:nvPr>
        </p:nvSpPr>
        <p:spPr>
          <a:xfrm>
            <a:off x="838200" y="2134882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矩形 10"/>
          <p:cNvSpPr/>
          <p:nvPr>
            <p:custDataLst>
              <p:tags r:id="rId2"/>
            </p:custDataLst>
          </p:nvPr>
        </p:nvSpPr>
        <p:spPr>
          <a:xfrm>
            <a:off x="1178143" y="212938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TextBox 2"/>
          <p:cNvSpPr txBox="1"/>
          <p:nvPr>
            <p:custDataLst>
              <p:tags r:id="rId3"/>
            </p:custDataLst>
          </p:nvPr>
        </p:nvSpPr>
        <p:spPr>
          <a:xfrm>
            <a:off x="986772" y="268453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初中文化教育现状：重视知识传授，缺乏传统文化教育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6" name="矩形 6"/>
          <p:cNvSpPr/>
          <p:nvPr>
            <p:custDataLst>
              <p:tags r:id="rId4"/>
            </p:custDataLst>
          </p:nvPr>
        </p:nvSpPr>
        <p:spPr>
          <a:xfrm>
            <a:off x="3521057" y="2134882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矩形 11"/>
          <p:cNvSpPr/>
          <p:nvPr>
            <p:custDataLst>
              <p:tags r:id="rId5"/>
            </p:custDataLst>
          </p:nvPr>
        </p:nvSpPr>
        <p:spPr>
          <a:xfrm>
            <a:off x="3879342" y="212938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TextBox 2"/>
          <p:cNvSpPr txBox="1"/>
          <p:nvPr>
            <p:custDataLst>
              <p:tags r:id="rId6"/>
            </p:custDataLst>
          </p:nvPr>
        </p:nvSpPr>
        <p:spPr>
          <a:xfrm>
            <a:off x="3669017" y="268453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问题：学生对传统文化认知不足，缺乏文化自信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2" name="矩形 33"/>
          <p:cNvSpPr/>
          <p:nvPr>
            <p:custDataLst>
              <p:tags r:id="rId7"/>
            </p:custDataLst>
          </p:nvPr>
        </p:nvSpPr>
        <p:spPr>
          <a:xfrm>
            <a:off x="6199634" y="2134882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矩形 37"/>
          <p:cNvSpPr/>
          <p:nvPr>
            <p:custDataLst>
              <p:tags r:id="rId8"/>
            </p:custDataLst>
          </p:nvPr>
        </p:nvSpPr>
        <p:spPr>
          <a:xfrm>
            <a:off x="6539576" y="212938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TextBox 2"/>
          <p:cNvSpPr txBox="1"/>
          <p:nvPr>
            <p:custDataLst>
              <p:tags r:id="rId9"/>
            </p:custDataLst>
          </p:nvPr>
        </p:nvSpPr>
        <p:spPr>
          <a:xfrm>
            <a:off x="6348206" y="268453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原因：教育体制不完善，缺乏传统文化教育师资力量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8" name="矩形 34"/>
          <p:cNvSpPr/>
          <p:nvPr>
            <p:custDataLst>
              <p:tags r:id="rId10"/>
            </p:custDataLst>
          </p:nvPr>
        </p:nvSpPr>
        <p:spPr>
          <a:xfrm>
            <a:off x="8872708" y="2134882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38"/>
          <p:cNvSpPr/>
          <p:nvPr>
            <p:custDataLst>
              <p:tags r:id="rId11"/>
            </p:custDataLst>
          </p:nvPr>
        </p:nvSpPr>
        <p:spPr>
          <a:xfrm>
            <a:off x="9230993" y="212938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12"/>
            </p:custDataLst>
          </p:nvPr>
        </p:nvSpPr>
        <p:spPr>
          <a:xfrm>
            <a:off x="9021280" y="268453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影响：不利于学生综合素质发展，影响国家文化软实力提升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初中文化教育的发展趋势</a:t>
            </a:r>
            <a:endParaRPr altLang="en-US" lang="zh-CN"/>
          </a:p>
        </p:txBody>
      </p:sp>
      <p:sp>
        <p:nvSpPr>
          <p:cNvPr id="1049014" name="矩形 3"/>
          <p:cNvSpPr/>
          <p:nvPr>
            <p:custDataLst>
              <p:tags r:id="rId1"/>
            </p:custDataLst>
          </p:nvPr>
        </p:nvSpPr>
        <p:spPr>
          <a:xfrm>
            <a:off x="2503219" y="1478870"/>
            <a:ext cx="7609129" cy="83660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矩形 13"/>
          <p:cNvSpPr/>
          <p:nvPr>
            <p:custDataLst>
              <p:tags r:id="rId2"/>
            </p:custDataLst>
          </p:nvPr>
        </p:nvSpPr>
        <p:spPr>
          <a:xfrm>
            <a:off x="2079700" y="1478870"/>
            <a:ext cx="206357" cy="83660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文本框 4"/>
          <p:cNvSpPr txBox="1"/>
          <p:nvPr>
            <p:custDataLst>
              <p:tags r:id="rId3"/>
            </p:custDataLst>
          </p:nvPr>
        </p:nvSpPr>
        <p:spPr>
          <a:xfrm>
            <a:off x="2721087" y="1551153"/>
            <a:ext cx="7280597" cy="69207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重视传统文化传承：越来越多的学校开始重视传统文化的传承，将传统文化教育纳入课程体系。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39"/>
          <p:cNvSpPr/>
          <p:nvPr>
            <p:custDataLst>
              <p:tags r:id="rId4"/>
            </p:custDataLst>
          </p:nvPr>
        </p:nvSpPr>
        <p:spPr>
          <a:xfrm>
            <a:off x="2503219" y="2472001"/>
            <a:ext cx="7609129" cy="83660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5"/>
          <p:cNvSpPr/>
          <p:nvPr>
            <p:custDataLst>
              <p:tags r:id="rId5"/>
            </p:custDataLst>
          </p:nvPr>
        </p:nvSpPr>
        <p:spPr>
          <a:xfrm>
            <a:off x="2079700" y="2472001"/>
            <a:ext cx="206357" cy="83660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41"/>
          <p:cNvSpPr txBox="1"/>
          <p:nvPr>
            <p:custDataLst>
              <p:tags r:id="rId6"/>
            </p:custDataLst>
          </p:nvPr>
        </p:nvSpPr>
        <p:spPr>
          <a:xfrm>
            <a:off x="2721087" y="2544284"/>
            <a:ext cx="7280597" cy="69207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多元化教育方式：学校采用多种形式的文化教育方式，如文化讲座、文化活动、文化体验等，以激发学生的学习兴趣。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12"/>
          <p:cNvSpPr/>
          <p:nvPr>
            <p:custDataLst>
              <p:tags r:id="rId7"/>
            </p:custDataLst>
          </p:nvPr>
        </p:nvSpPr>
        <p:spPr>
          <a:xfrm>
            <a:off x="2503219" y="3465131"/>
            <a:ext cx="7609129" cy="83660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7"/>
          <p:cNvSpPr/>
          <p:nvPr>
            <p:custDataLst>
              <p:tags r:id="rId8"/>
            </p:custDataLst>
          </p:nvPr>
        </p:nvSpPr>
        <p:spPr>
          <a:xfrm>
            <a:off x="2079700" y="3465131"/>
            <a:ext cx="206357" cy="83660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19"/>
          <p:cNvSpPr txBox="1"/>
          <p:nvPr>
            <p:custDataLst>
              <p:tags r:id="rId9"/>
            </p:custDataLst>
          </p:nvPr>
        </p:nvSpPr>
        <p:spPr>
          <a:xfrm>
            <a:off x="2721087" y="3537414"/>
            <a:ext cx="7280597" cy="69207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跨学科整合：学校开始尝试将文化教育与其它学科整合，如历史、语文、艺术等，以提高文化教育的整体效果。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9"/>
          <p:cNvSpPr/>
          <p:nvPr>
            <p:custDataLst>
              <p:tags r:id="rId10"/>
            </p:custDataLst>
          </p:nvPr>
        </p:nvSpPr>
        <p:spPr>
          <a:xfrm>
            <a:off x="2503219" y="4457753"/>
            <a:ext cx="7609129" cy="83660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26"/>
          <p:cNvSpPr/>
          <p:nvPr>
            <p:custDataLst>
              <p:tags r:id="rId11"/>
            </p:custDataLst>
          </p:nvPr>
        </p:nvSpPr>
        <p:spPr>
          <a:xfrm>
            <a:off x="2079700" y="4457753"/>
            <a:ext cx="206357" cy="83660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27"/>
          <p:cNvSpPr txBox="1"/>
          <p:nvPr>
            <p:custDataLst>
              <p:tags r:id="rId12"/>
            </p:custDataLst>
          </p:nvPr>
        </p:nvSpPr>
        <p:spPr>
          <a:xfrm>
            <a:off x="2721087" y="4530036"/>
            <a:ext cx="7280597" cy="69207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家庭教育参与：越来越多的家长开始重视家庭文化教育，积极参与学校的文化教育活动，共同促进孩子的文化素养提升。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传统文化的传承方式</a:t>
            </a:r>
            <a:endParaRPr altLang="en-US" lang="zh-CN"/>
          </a:p>
        </p:txBody>
      </p:sp>
      <p:sp>
        <p:nvSpPr>
          <p:cNvPr id="10490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传统文化的内涵与价值</a:t>
            </a:r>
            <a:endParaRPr altLang="en-US" lang="zh-CN"/>
          </a:p>
        </p:txBody>
      </p:sp>
      <p:sp>
        <p:nvSpPr>
          <p:cNvPr id="1049106" name="对角圆角矩形 15"/>
          <p:cNvSpPr/>
          <p:nvPr>
            <p:custDataLst>
              <p:tags r:id="rId1"/>
            </p:custDataLst>
          </p:nvPr>
        </p:nvSpPr>
        <p:spPr>
          <a:xfrm>
            <a:off x="2413176" y="3646363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16"/>
          <p:cNvSpPr/>
          <p:nvPr>
            <p:custDataLst>
              <p:tags r:id="rId2"/>
            </p:custDataLst>
          </p:nvPr>
        </p:nvSpPr>
        <p:spPr>
          <a:xfrm>
            <a:off x="2413176" y="3533618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lnSpcReduction="10000"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17"/>
          <p:cNvSpPr/>
          <p:nvPr>
            <p:custDataLst>
              <p:tags r:id="rId3"/>
            </p:custDataLst>
          </p:nvPr>
        </p:nvSpPr>
        <p:spPr>
          <a:xfrm>
            <a:off x="2861569" y="3534135"/>
            <a:ext cx="67543" cy="11257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4"/>
            </p:custDataLst>
          </p:nvPr>
        </p:nvSpPr>
        <p:spPr>
          <a:xfrm>
            <a:off x="2890531" y="3655155"/>
            <a:ext cx="6655185" cy="61013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0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传统文化的价值：传统文化承载着一个民族的历史和文化记忆，是民族精神的重要组成部分，对于个人和社会的发展具有重要意义。</a:t>
            </a:r>
            <a:endParaRPr altLang="zh-CN" dirty="0" sz="10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2"/>
          <p:cNvSpPr/>
          <p:nvPr>
            <p:custDataLst>
              <p:tags r:id="rId5"/>
            </p:custDataLst>
          </p:nvPr>
        </p:nvSpPr>
        <p:spPr>
          <a:xfrm>
            <a:off x="2413176" y="1592132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53"/>
          <p:cNvSpPr/>
          <p:nvPr>
            <p:custDataLst>
              <p:tags r:id="rId6"/>
            </p:custDataLst>
          </p:nvPr>
        </p:nvSpPr>
        <p:spPr>
          <a:xfrm>
            <a:off x="2413176" y="1478870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lnSpcReduction="10000"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54"/>
          <p:cNvSpPr/>
          <p:nvPr>
            <p:custDataLst>
              <p:tags r:id="rId7"/>
            </p:custDataLst>
          </p:nvPr>
        </p:nvSpPr>
        <p:spPr>
          <a:xfrm>
            <a:off x="2861569" y="1479387"/>
            <a:ext cx="67543" cy="11257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56"/>
          <p:cNvSpPr txBox="1"/>
          <p:nvPr>
            <p:custDataLst>
              <p:tags r:id="rId8"/>
            </p:custDataLst>
          </p:nvPr>
        </p:nvSpPr>
        <p:spPr>
          <a:xfrm>
            <a:off x="2890531" y="1594718"/>
            <a:ext cx="6655185" cy="61013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传统文化的定义：指在长期历史发展中形成并保留在现实生活中的文化，具有相对稳定性和延续性。</a:t>
            </a:r>
            <a:endParaRPr altLang="en-US" dirty="0" sz="1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"/>
          <p:cNvSpPr/>
          <p:nvPr>
            <p:custDataLst>
              <p:tags r:id="rId9"/>
            </p:custDataLst>
          </p:nvPr>
        </p:nvSpPr>
        <p:spPr>
          <a:xfrm>
            <a:off x="2413176" y="2619247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6"/>
          <p:cNvSpPr/>
          <p:nvPr>
            <p:custDataLst>
              <p:tags r:id="rId10"/>
            </p:custDataLst>
          </p:nvPr>
        </p:nvSpPr>
        <p:spPr>
          <a:xfrm>
            <a:off x="2413176" y="2505985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lnSpcReduction="10000"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7"/>
          <p:cNvSpPr/>
          <p:nvPr>
            <p:custDataLst>
              <p:tags r:id="rId11"/>
            </p:custDataLst>
          </p:nvPr>
        </p:nvSpPr>
        <p:spPr>
          <a:xfrm>
            <a:off x="2861569" y="2507020"/>
            <a:ext cx="67543" cy="11257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12"/>
            </p:custDataLst>
          </p:nvPr>
        </p:nvSpPr>
        <p:spPr>
          <a:xfrm>
            <a:off x="2890531" y="2628039"/>
            <a:ext cx="6655185" cy="61013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传统文化的特点：具有民族性、地域性和历史性，是民族认同感和归属感的重要来源。</a:t>
            </a:r>
            <a:endParaRPr altLang="en-US" dirty="0" sz="1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9"/>
          <p:cNvSpPr/>
          <p:nvPr>
            <p:custDataLst>
              <p:tags r:id="rId13"/>
            </p:custDataLst>
          </p:nvPr>
        </p:nvSpPr>
        <p:spPr>
          <a:xfrm>
            <a:off x="2413176" y="4673996"/>
            <a:ext cx="7365769" cy="62082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10"/>
          <p:cNvSpPr/>
          <p:nvPr>
            <p:custDataLst>
              <p:tags r:id="rId14"/>
            </p:custDataLst>
          </p:nvPr>
        </p:nvSpPr>
        <p:spPr>
          <a:xfrm>
            <a:off x="2413176" y="4560734"/>
            <a:ext cx="448293" cy="42776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lnSpcReduction="10000"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11"/>
          <p:cNvSpPr/>
          <p:nvPr>
            <p:custDataLst>
              <p:tags r:id="rId15"/>
            </p:custDataLst>
          </p:nvPr>
        </p:nvSpPr>
        <p:spPr>
          <a:xfrm>
            <a:off x="2861569" y="4561251"/>
            <a:ext cx="67543" cy="11257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12"/>
          <p:cNvSpPr txBox="1"/>
          <p:nvPr>
            <p:custDataLst>
              <p:tags r:id="rId16"/>
            </p:custDataLst>
          </p:nvPr>
        </p:nvSpPr>
        <p:spPr>
          <a:xfrm>
            <a:off x="2890531" y="4682270"/>
            <a:ext cx="6655185" cy="61013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0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传统文化的传承方式：通过家庭、学校、社会等多种途径进行传承，包括语言、文字、艺术、风俗等多种形式。</a:t>
            </a:r>
            <a:endParaRPr altLang="zh-CN" dirty="0" sz="10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传统文化的传承方式</a:t>
            </a:r>
            <a:endParaRPr altLang="en-US" lang="zh-CN"/>
          </a:p>
        </p:txBody>
      </p:sp>
      <p:sp>
        <p:nvSpPr>
          <p:cNvPr id="1049168" name="矩形 31"/>
          <p:cNvSpPr/>
          <p:nvPr>
            <p:custDataLst>
              <p:tags r:id="rId1"/>
            </p:custDataLst>
          </p:nvPr>
        </p:nvSpPr>
        <p:spPr>
          <a:xfrm>
            <a:off x="3357485" y="1478870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家庭传承：通过家族长辈的言传身教，将传统文化传递给下一代。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"/>
          <p:cNvSpPr/>
          <p:nvPr>
            <p:custDataLst>
              <p:tags r:id="rId2"/>
            </p:custDataLst>
          </p:nvPr>
        </p:nvSpPr>
        <p:spPr>
          <a:xfrm>
            <a:off x="3357485" y="2469208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学校教育：通过学校教育体系，将传统文化知识传授给学生。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5"/>
          <p:cNvSpPr/>
          <p:nvPr>
            <p:custDataLst>
              <p:tags r:id="rId3"/>
            </p:custDataLst>
          </p:nvPr>
        </p:nvSpPr>
        <p:spPr>
          <a:xfrm>
            <a:off x="3357485" y="3459547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社会活动：通过各种社会文化活动，如文化节、艺术展览等，促进传统文化的传播和交流。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7"/>
          <p:cNvSpPr/>
          <p:nvPr>
            <p:custDataLst>
              <p:tags r:id="rId4"/>
            </p:custDataLst>
          </p:nvPr>
        </p:nvSpPr>
        <p:spPr>
          <a:xfrm>
            <a:off x="3357485" y="4449885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媒体传播：通过电视、广播、网络等媒体，广泛传播传统文化知识和价值观念。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传统文化传承的困境与挑战</a:t>
            </a:r>
            <a:endParaRPr altLang="en-US" lang="zh-CN"/>
          </a:p>
        </p:txBody>
      </p:sp>
      <p:sp>
        <p:nvSpPr>
          <p:cNvPr id="1049206" name="任意多边形 20"/>
          <p:cNvSpPr/>
          <p:nvPr>
            <p:custDataLst>
              <p:tags r:id="rId1"/>
            </p:custDataLst>
          </p:nvPr>
        </p:nvSpPr>
        <p:spPr>
          <a:xfrm rot="2700000">
            <a:off x="2591962" y="1478870"/>
            <a:ext cx="1023938" cy="102571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2307794" y="2865420"/>
            <a:ext cx="1592648" cy="242911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传统文化传承的困境：现代文化的冲击，年轻一代对传统文化的认知不足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2"/>
          <p:cNvSpPr/>
          <p:nvPr>
            <p:custDataLst>
              <p:tags r:id="rId3"/>
            </p:custDataLst>
          </p:nvPr>
        </p:nvSpPr>
        <p:spPr>
          <a:xfrm>
            <a:off x="2413253" y="2564109"/>
            <a:ext cx="1381457" cy="97828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86848" y="1478870"/>
            <a:ext cx="1023938" cy="102571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302161" y="2865420"/>
            <a:ext cx="1592648" cy="242911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传统文化传承的挑战：如何保持传统文化的原汁原味，如何让传统文化与现代文化融合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3"/>
          <p:cNvSpPr/>
          <p:nvPr>
            <p:custDataLst>
              <p:tags r:id="rId6"/>
            </p:custDataLst>
          </p:nvPr>
        </p:nvSpPr>
        <p:spPr>
          <a:xfrm>
            <a:off x="4408139" y="2564109"/>
            <a:ext cx="1381457" cy="97828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581214" y="1478870"/>
            <a:ext cx="1023938" cy="102571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297047" y="2865420"/>
            <a:ext cx="1592648" cy="242911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传统文化的传承方式：通过教育、文化活动、媒体等方式进行传承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4"/>
          <p:cNvSpPr/>
          <p:nvPr>
            <p:custDataLst>
              <p:tags r:id="rId9"/>
            </p:custDataLst>
          </p:nvPr>
        </p:nvSpPr>
        <p:spPr>
          <a:xfrm>
            <a:off x="6401986" y="2564109"/>
            <a:ext cx="1381457" cy="97828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575581" y="1478870"/>
            <a:ext cx="1023938" cy="102571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291414" y="2865420"/>
            <a:ext cx="1592648" cy="242911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传统文化的价值：传统文化是民族精神的体现，对于个人和社会的发展具有重要意义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5"/>
          <p:cNvSpPr/>
          <p:nvPr>
            <p:custDataLst>
              <p:tags r:id="rId12"/>
            </p:custDataLst>
          </p:nvPr>
        </p:nvSpPr>
        <p:spPr>
          <a:xfrm>
            <a:off x="8396873" y="2564109"/>
            <a:ext cx="1381457" cy="97828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初中文化教育与传统文化的结合</a:t>
            </a:r>
            <a:endParaRPr altLang="en-US" lang="zh-CN"/>
          </a:p>
        </p:txBody>
      </p:sp>
      <p:sp>
        <p:nvSpPr>
          <p:cNvPr id="104926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6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初中文化教育中传统文化的融入</a:t>
            </a:r>
            <a:endParaRPr altLang="en-US" lang="zh-CN"/>
          </a:p>
        </p:txBody>
      </p:sp>
      <p:sp>
        <p:nvSpPr>
          <p:cNvPr id="10492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46261" y="1318975"/>
            <a:ext cx="784873" cy="2283813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65660" y="3863193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8"/>
          <p:cNvSpPr/>
          <p:nvPr>
            <p:custDataLst>
              <p:tags r:id="rId3"/>
            </p:custDataLst>
          </p:nvPr>
        </p:nvSpPr>
        <p:spPr>
          <a:xfrm>
            <a:off x="6413733" y="2065545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9"/>
          <p:cNvSpPr/>
          <p:nvPr>
            <p:custDataLst>
              <p:tags r:id="rId4"/>
            </p:custDataLst>
          </p:nvPr>
        </p:nvSpPr>
        <p:spPr>
          <a:xfrm flipV="1">
            <a:off x="6296751" y="1478870"/>
            <a:ext cx="2283813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813801" y="1319562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834376" y="3863193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4"/>
          <p:cNvSpPr/>
          <p:nvPr>
            <p:custDataLst>
              <p:tags r:id="rId7"/>
            </p:custDataLst>
          </p:nvPr>
        </p:nvSpPr>
        <p:spPr>
          <a:xfrm>
            <a:off x="1182450" y="2065545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5"/>
          <p:cNvSpPr/>
          <p:nvPr>
            <p:custDataLst>
              <p:tags r:id="rId8"/>
            </p:custDataLst>
          </p:nvPr>
        </p:nvSpPr>
        <p:spPr>
          <a:xfrm flipV="1">
            <a:off x="1064879" y="1478870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82450" y="2716296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传统文化在初中语文课程中的体现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3733" y="2716296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艺术课程中传统文化的元素介绍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97340" y="1331319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17327" y="3874950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1"/>
          <p:cNvSpPr/>
          <p:nvPr>
            <p:custDataLst>
              <p:tags r:id="rId13"/>
            </p:custDataLst>
          </p:nvPr>
        </p:nvSpPr>
        <p:spPr>
          <a:xfrm>
            <a:off x="3865400" y="2076714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2"/>
          <p:cNvSpPr/>
          <p:nvPr>
            <p:custDataLst>
              <p:tags r:id="rId14"/>
            </p:custDataLst>
          </p:nvPr>
        </p:nvSpPr>
        <p:spPr>
          <a:xfrm flipV="1">
            <a:off x="3748418" y="1491215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594006" y="1354246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13993" y="3896700"/>
            <a:ext cx="746131" cy="205068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5"/>
          <p:cNvSpPr/>
          <p:nvPr>
            <p:custDataLst>
              <p:tags r:id="rId17"/>
            </p:custDataLst>
          </p:nvPr>
        </p:nvSpPr>
        <p:spPr>
          <a:xfrm>
            <a:off x="8961478" y="2099640"/>
            <a:ext cx="2050689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6"/>
          <p:cNvSpPr/>
          <p:nvPr>
            <p:custDataLst>
              <p:tags r:id="rId18"/>
            </p:custDataLst>
          </p:nvPr>
        </p:nvSpPr>
        <p:spPr>
          <a:xfrm flipV="1">
            <a:off x="8845084" y="1514141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62066" y="2750391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初中文化教育如何传承和弘扬传统文化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65400" y="2727465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历史课程中传统文化的融入方式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传统文化在初中文化教育中的价值体现</a:t>
            </a:r>
            <a:endParaRPr altLang="en-US" lang="zh-CN"/>
          </a:p>
        </p:txBody>
      </p:sp>
      <p:sp>
        <p:nvSpPr>
          <p:cNvPr id="10493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2298843" y="1478870"/>
            <a:ext cx="3511164" cy="178914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0" name="矩形 65"/>
          <p:cNvSpPr/>
          <p:nvPr>
            <p:custDataLst>
              <p:tags r:id="rId2"/>
            </p:custDataLst>
          </p:nvPr>
        </p:nvSpPr>
        <p:spPr>
          <a:xfrm>
            <a:off x="2208223" y="1767532"/>
            <a:ext cx="173176" cy="17317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66"/>
          <p:cNvSpPr txBox="1"/>
          <p:nvPr>
            <p:custDataLst>
              <p:tags r:id="rId3"/>
            </p:custDataLst>
          </p:nvPr>
        </p:nvSpPr>
        <p:spPr>
          <a:xfrm>
            <a:off x="2511140" y="1688621"/>
            <a:ext cx="3086579" cy="101178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传统文化是民族文化的重要组成部分，对于培养学生的民族认同感和自豪感具有重要意义。</a:t>
            </a:r>
            <a:endParaRPr altLang="en-US" dirty="0" sz="1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26663" y="1478870"/>
            <a:ext cx="3511164" cy="178914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6" name="矩形 69"/>
          <p:cNvSpPr/>
          <p:nvPr>
            <p:custDataLst>
              <p:tags r:id="rId5"/>
            </p:custDataLst>
          </p:nvPr>
        </p:nvSpPr>
        <p:spPr>
          <a:xfrm>
            <a:off x="6335534" y="1767532"/>
            <a:ext cx="173176" cy="17317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70"/>
          <p:cNvSpPr txBox="1"/>
          <p:nvPr>
            <p:custDataLst>
              <p:tags r:id="rId6"/>
            </p:custDataLst>
          </p:nvPr>
        </p:nvSpPr>
        <p:spPr>
          <a:xfrm>
            <a:off x="6638960" y="1688621"/>
            <a:ext cx="3086579" cy="101178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传统文化蕴含着丰富的哲理和智慧，有助于引导学生树立正确的价值观和人生观。</a:t>
            </a:r>
            <a:endParaRPr altLang="en-US" dirty="0" sz="1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2298843" y="3505616"/>
            <a:ext cx="3511164" cy="178914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2" name="文本框 74"/>
          <p:cNvSpPr txBox="1"/>
          <p:nvPr>
            <p:custDataLst>
              <p:tags r:id="rId8"/>
            </p:custDataLst>
          </p:nvPr>
        </p:nvSpPr>
        <p:spPr>
          <a:xfrm>
            <a:off x="2511140" y="3714858"/>
            <a:ext cx="3086579" cy="101178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5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传统文化的传承和发展需要依靠教育，初中文化教育作为基础教育的重要阶段，对于培养学生对传统文化的兴趣和热爱具有关键作用。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4" name="矩形 73"/>
          <p:cNvSpPr/>
          <p:nvPr>
            <p:custDataLst>
              <p:tags r:id="rId9"/>
            </p:custDataLst>
          </p:nvPr>
        </p:nvSpPr>
        <p:spPr>
          <a:xfrm>
            <a:off x="2208223" y="3794278"/>
            <a:ext cx="173176" cy="17317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472992" y="3505616"/>
            <a:ext cx="3511164" cy="178914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8" name="矩形 84"/>
          <p:cNvSpPr/>
          <p:nvPr>
            <p:custDataLst>
              <p:tags r:id="rId11"/>
            </p:custDataLst>
          </p:nvPr>
        </p:nvSpPr>
        <p:spPr>
          <a:xfrm>
            <a:off x="6382371" y="3794278"/>
            <a:ext cx="173176" cy="17317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85"/>
          <p:cNvSpPr txBox="1"/>
          <p:nvPr>
            <p:custDataLst>
              <p:tags r:id="rId12"/>
            </p:custDataLst>
          </p:nvPr>
        </p:nvSpPr>
        <p:spPr>
          <a:xfrm>
            <a:off x="6685289" y="3714858"/>
            <a:ext cx="3086579" cy="101178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传统文化在初中文化教育中的价值体现，不仅在于知识的传授，更在于对学生综合素质的培养和文化自信的提升。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初中文化教育与传统文化的相互影响</a:t>
            </a:r>
            <a:endParaRPr altLang="en-US" lang="zh-CN"/>
          </a:p>
        </p:txBody>
      </p:sp>
      <p:sp>
        <p:nvSpPr>
          <p:cNvPr id="10494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2298843" y="1478870"/>
            <a:ext cx="3511164" cy="178914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4" name="矩形 65"/>
          <p:cNvSpPr/>
          <p:nvPr>
            <p:custDataLst>
              <p:tags r:id="rId2"/>
            </p:custDataLst>
          </p:nvPr>
        </p:nvSpPr>
        <p:spPr>
          <a:xfrm>
            <a:off x="2208223" y="1767532"/>
            <a:ext cx="173176" cy="17317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66"/>
          <p:cNvSpPr txBox="1"/>
          <p:nvPr>
            <p:custDataLst>
              <p:tags r:id="rId3"/>
            </p:custDataLst>
          </p:nvPr>
        </p:nvSpPr>
        <p:spPr>
          <a:xfrm>
            <a:off x="2511140" y="1688621"/>
            <a:ext cx="3086579" cy="101178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初中文化教育对传统文化传承的影响：提供知识基础和文化认同感，培养学生对传统文化的兴趣和热爱。</a:t>
            </a:r>
            <a:endParaRPr altLang="en-US" dirty="0" sz="1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26663" y="1478870"/>
            <a:ext cx="3511164" cy="178914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0" name="矩形 69"/>
          <p:cNvSpPr/>
          <p:nvPr>
            <p:custDataLst>
              <p:tags r:id="rId5"/>
            </p:custDataLst>
          </p:nvPr>
        </p:nvSpPr>
        <p:spPr>
          <a:xfrm>
            <a:off x="6335534" y="1767532"/>
            <a:ext cx="173176" cy="17317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70"/>
          <p:cNvSpPr txBox="1"/>
          <p:nvPr>
            <p:custDataLst>
              <p:tags r:id="rId6"/>
            </p:custDataLst>
          </p:nvPr>
        </p:nvSpPr>
        <p:spPr>
          <a:xfrm>
            <a:off x="6638960" y="1688621"/>
            <a:ext cx="3086579" cy="101178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传统文化对初中文化教育的补充：丰富课程内容，增强学生对中华文化的了解和认同，促进文化自信。</a:t>
            </a:r>
            <a:endParaRPr altLang="en-US" dirty="0" sz="1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2298843" y="3505616"/>
            <a:ext cx="3511164" cy="178914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6" name="文本框 74"/>
          <p:cNvSpPr txBox="1"/>
          <p:nvPr>
            <p:custDataLst>
              <p:tags r:id="rId8"/>
            </p:custDataLst>
          </p:nvPr>
        </p:nvSpPr>
        <p:spPr>
          <a:xfrm>
            <a:off x="2511140" y="3714858"/>
            <a:ext cx="3086579" cy="101178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5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初中文化教育与传统文化传承的结合点：在课程设置、教材编写、教学方法等方面融入传统文化元素，实现文化传承与教育的双重目标。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矩形 73"/>
          <p:cNvSpPr/>
          <p:nvPr>
            <p:custDataLst>
              <p:tags r:id="rId9"/>
            </p:custDataLst>
          </p:nvPr>
        </p:nvSpPr>
        <p:spPr>
          <a:xfrm>
            <a:off x="2208223" y="3794278"/>
            <a:ext cx="173176" cy="17317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472992" y="3505616"/>
            <a:ext cx="3511164" cy="178914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2" name="矩形 84"/>
          <p:cNvSpPr/>
          <p:nvPr>
            <p:custDataLst>
              <p:tags r:id="rId11"/>
            </p:custDataLst>
          </p:nvPr>
        </p:nvSpPr>
        <p:spPr>
          <a:xfrm>
            <a:off x="6382371" y="3794278"/>
            <a:ext cx="173176" cy="17317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85"/>
          <p:cNvSpPr txBox="1"/>
          <p:nvPr>
            <p:custDataLst>
              <p:tags r:id="rId12"/>
            </p:custDataLst>
          </p:nvPr>
        </p:nvSpPr>
        <p:spPr>
          <a:xfrm>
            <a:off x="6685289" y="3714858"/>
            <a:ext cx="3086579" cy="101178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初中文化教育与传统文化的相互影响的意义：促进文化传承与创新，培养具有民族自豪感和责任感的现代公民，推动中华文化的繁荣发展。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初中文化教育与传统文化的创新发展</a:t>
            </a:r>
            <a:endParaRPr altLang="en-US" lang="zh-CN"/>
          </a:p>
        </p:txBody>
      </p:sp>
      <p:sp>
        <p:nvSpPr>
          <p:cNvPr id="104947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传统文化在初中文化教育中的创新应用</a:t>
            </a:r>
            <a:endParaRPr altLang="en-US" lang="zh-CN"/>
          </a:p>
        </p:txBody>
      </p:sp>
      <p:sp>
        <p:nvSpPr>
          <p:cNvPr id="1049514" name="正文"/>
          <p:cNvSpPr txBox="1"/>
          <p:nvPr>
            <p:custDataLst>
              <p:tags r:id="rId1"/>
            </p:custDataLst>
          </p:nvPr>
        </p:nvSpPr>
        <p:spPr>
          <a:xfrm>
            <a:off x="3152601" y="1478870"/>
            <a:ext cx="5886797" cy="7782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传统文化与现代科技结合：例如，利用VR技术重现历史场景，让学生身临其境地感受传统文化的魅力。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"/>
            </p:custDataLst>
          </p:nvPr>
        </p:nvSpPr>
        <p:spPr>
          <a:xfrm>
            <a:off x="3152601" y="2491372"/>
            <a:ext cx="5886797" cy="7782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传统艺术与现代教育的融合：例如，开设书法、国画等传统艺术课程，培养学生的审美能力和创造力。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3"/>
            </p:custDataLst>
          </p:nvPr>
        </p:nvSpPr>
        <p:spPr>
          <a:xfrm>
            <a:off x="3152601" y="3503875"/>
            <a:ext cx="5886797" cy="7782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传统思想与现代教育的互补：例如，通过学习古代哲学思想，引导学生树立正确的价值观和人生观。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4"/>
            </p:custDataLst>
          </p:nvPr>
        </p:nvSpPr>
        <p:spPr>
          <a:xfrm>
            <a:off x="3152601" y="4516377"/>
            <a:ext cx="5886797" cy="7782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传统民俗与现代教育的互动：例如，组织学生参与民俗活动，了解传统文化习俗，增强文化自信。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初中文化教育与传统文化的融合发展</a:t>
            </a:r>
            <a:endParaRPr altLang="en-US" lang="zh-CN"/>
          </a:p>
        </p:txBody>
      </p:sp>
      <p:sp>
        <p:nvSpPr>
          <p:cNvPr id="1049552" name="矩形 31"/>
          <p:cNvSpPr/>
          <p:nvPr>
            <p:custDataLst>
              <p:tags r:id="rId1"/>
            </p:custDataLst>
          </p:nvPr>
        </p:nvSpPr>
        <p:spPr>
          <a:xfrm>
            <a:off x="3357485" y="1478870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初中文化教育与传统文化的融合发展，旨在培养学生的综合素质和人文素养。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"/>
          <p:cNvSpPr/>
          <p:nvPr>
            <p:custDataLst>
              <p:tags r:id="rId2"/>
            </p:custDataLst>
          </p:nvPr>
        </p:nvSpPr>
        <p:spPr>
          <a:xfrm>
            <a:off x="3357485" y="2469208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创新发展传统文化，需要结合时代特征和初中生特点，探索新的教育方式和手段。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5"/>
          <p:cNvSpPr/>
          <p:nvPr>
            <p:custDataLst>
              <p:tags r:id="rId3"/>
            </p:custDataLst>
          </p:nvPr>
        </p:nvSpPr>
        <p:spPr>
          <a:xfrm>
            <a:off x="3357485" y="3459547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融合发展的关键在于找到传统文化与现代教育的契合点，实现文化传承与时代发展的有机统一。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7"/>
          <p:cNvSpPr/>
          <p:nvPr>
            <p:custDataLst>
              <p:tags r:id="rId4"/>
            </p:custDataLst>
          </p:nvPr>
        </p:nvSpPr>
        <p:spPr>
          <a:xfrm>
            <a:off x="3357485" y="4449885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融合发展的具体措施包括开设传统文化课程、开展文化活动、加强师资培训等。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初中文化教育与传统文化的未来展望</a:t>
            </a:r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1"/>
            </p:custDataLst>
          </p:nvPr>
        </p:nvSpPr>
        <p:spPr>
          <a:xfrm>
            <a:off x="3152601" y="1478870"/>
            <a:ext cx="5886797" cy="7782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初中文化教育将更加注重传统文化的传承与创新，培养学生的文化自信和民族自豪感。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"/>
            </p:custDataLst>
          </p:nvPr>
        </p:nvSpPr>
        <p:spPr>
          <a:xfrm>
            <a:off x="3152601" y="2491372"/>
            <a:ext cx="5886797" cy="7782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传统文化将与现代科技相结合，通过数字化、虚拟现实等技术手段，让传统文化更加生动、形象地呈现在学生面前。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3"/>
            </p:custDataLst>
          </p:nvPr>
        </p:nvSpPr>
        <p:spPr>
          <a:xfrm>
            <a:off x="3152601" y="3503875"/>
            <a:ext cx="5886797" cy="7782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初中文化教育将更加注重跨学科整合，将传统文化与其他学科领域相结合，形成综合性、创新性的教育内容。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4"/>
            </p:custDataLst>
          </p:nvPr>
        </p:nvSpPr>
        <p:spPr>
          <a:xfrm>
            <a:off x="3152601" y="4516377"/>
            <a:ext cx="5886797" cy="7782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传统文化将更加注重与国际文化的交流与合作，通过文化交流活动、国际学术研讨等方式，让传统文化走向世界，增进国际社会对中华文化的了解与认同。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62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666" name="圆角矩形 3"/>
          <p:cNvSpPr/>
          <p:nvPr>
            <p:custDataLst>
              <p:tags r:id="rId1"/>
            </p:custDataLst>
          </p:nvPr>
        </p:nvSpPr>
        <p:spPr>
          <a:xfrm rot="16200000">
            <a:off x="5708244" y="-2527937"/>
            <a:ext cx="774375" cy="878835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4"/>
          <p:cNvSpPr/>
          <p:nvPr>
            <p:custDataLst>
              <p:tags r:id="rId2"/>
            </p:custDataLst>
          </p:nvPr>
        </p:nvSpPr>
        <p:spPr>
          <a:xfrm rot="16200000">
            <a:off x="1372433" y="1807875"/>
            <a:ext cx="773100" cy="11599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5"/>
          <p:cNvSpPr/>
          <p:nvPr>
            <p:custDataLst>
              <p:tags r:id="rId3"/>
            </p:custDataLst>
          </p:nvPr>
        </p:nvSpPr>
        <p:spPr>
          <a:xfrm rot="16200000">
            <a:off x="5709266" y="-1507716"/>
            <a:ext cx="774375" cy="8788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6"/>
          <p:cNvSpPr/>
          <p:nvPr>
            <p:custDataLst>
              <p:tags r:id="rId4"/>
            </p:custDataLst>
          </p:nvPr>
        </p:nvSpPr>
        <p:spPr>
          <a:xfrm rot="16200000">
            <a:off x="1373454" y="2828607"/>
            <a:ext cx="773100" cy="11599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圆角矩形 9"/>
          <p:cNvSpPr/>
          <p:nvPr>
            <p:custDataLst>
              <p:tags r:id="rId5"/>
            </p:custDataLst>
          </p:nvPr>
        </p:nvSpPr>
        <p:spPr>
          <a:xfrm rot="16200000">
            <a:off x="5708244" y="-506908"/>
            <a:ext cx="774375" cy="878835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10"/>
          <p:cNvSpPr/>
          <p:nvPr>
            <p:custDataLst>
              <p:tags r:id="rId6"/>
            </p:custDataLst>
          </p:nvPr>
        </p:nvSpPr>
        <p:spPr>
          <a:xfrm rot="16200000">
            <a:off x="1372433" y="3828904"/>
            <a:ext cx="773100" cy="11599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11"/>
          <p:cNvSpPr/>
          <p:nvPr>
            <p:custDataLst>
              <p:tags r:id="rId7"/>
            </p:custDataLst>
          </p:nvPr>
        </p:nvSpPr>
        <p:spPr>
          <a:xfrm rot="16200000">
            <a:off x="5709266" y="512802"/>
            <a:ext cx="774375" cy="8788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12"/>
          <p:cNvSpPr/>
          <p:nvPr>
            <p:custDataLst>
              <p:tags r:id="rId8"/>
            </p:custDataLst>
          </p:nvPr>
        </p:nvSpPr>
        <p:spPr>
          <a:xfrm rot="16200000">
            <a:off x="1373454" y="4849125"/>
            <a:ext cx="773100" cy="11599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9"/>
            </p:custDataLst>
          </p:nvPr>
        </p:nvSpPr>
        <p:spPr>
          <a:xfrm>
            <a:off x="2070290" y="3499899"/>
            <a:ext cx="8419333" cy="774375"/>
          </a:xfrm>
          <a:prstGeom prst="rect"/>
        </p:spPr>
        <p:txBody>
          <a:bodyPr anchor="ctr" anchorCtr="0" bIns="46800" lIns="90000" rIns="0" rtlCol="0" tIns="46800" vert="horz" wrap="square">
            <a:normAutofit fontScale="7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案例效果：该校传统文化教育实践取得了显著成果，学生的文化素养和综合素质得到明显提升，同时也得到了家长和社会的广泛认可。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0"/>
            </p:custDataLst>
          </p:nvPr>
        </p:nvSpPr>
        <p:spPr>
          <a:xfrm>
            <a:off x="2070290" y="4520631"/>
            <a:ext cx="8419333" cy="773737"/>
          </a:xfrm>
          <a:prstGeom prst="rect"/>
        </p:spPr>
        <p:txBody>
          <a:bodyPr anchor="ctr" anchorCtr="0" bIns="46800" lIns="90000" rIns="90000" rtlCol="0" tIns="46800" vert="horz" wrap="square">
            <a:normAutofit fontScale="7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案例启示：传统文化传承需要注重实践与体验，教育工作者应积极探索适合学生的教育方式，让传统文化在当代社会焕发新的活力。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13"/>
          <p:cNvSpPr txBox="1"/>
          <p:nvPr>
            <p:custDataLst>
              <p:tags r:id="rId11"/>
            </p:custDataLst>
          </p:nvPr>
        </p:nvSpPr>
        <p:spPr>
          <a:xfrm>
            <a:off x="2070290" y="1478870"/>
            <a:ext cx="8419333" cy="77437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案例名称：北京市海淀区某中学的传统文化教育实践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688" name="文本框 14"/>
          <p:cNvSpPr txBox="1"/>
          <p:nvPr>
            <p:custDataLst>
              <p:tags r:id="rId12"/>
            </p:custDataLst>
          </p:nvPr>
        </p:nvSpPr>
        <p:spPr>
          <a:xfrm>
            <a:off x="2070290" y="2500624"/>
            <a:ext cx="8419333" cy="77373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案例简介：该中学通过开设传统文化课程、组织文化活动等形式，让学生在实践中感受传统文化的魅力，增强文化自信。</a:t>
            </a:r>
            <a:endParaRPr altLang="en-US" dirty="0" sz="17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案例分析：传统文化在初中文化教育中的具体应用</a:t>
            </a:r>
            <a:endParaRPr altLang="en-US" lang="zh-CN"/>
          </a:p>
        </p:txBody>
      </p:sp>
      <p:sp>
        <p:nvSpPr>
          <p:cNvPr id="10497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46261" y="1318975"/>
            <a:ext cx="784873" cy="2283813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65660" y="3863193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8"/>
          <p:cNvSpPr/>
          <p:nvPr>
            <p:custDataLst>
              <p:tags r:id="rId3"/>
            </p:custDataLst>
          </p:nvPr>
        </p:nvSpPr>
        <p:spPr>
          <a:xfrm>
            <a:off x="6413733" y="2065545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9"/>
          <p:cNvSpPr/>
          <p:nvPr>
            <p:custDataLst>
              <p:tags r:id="rId4"/>
            </p:custDataLst>
          </p:nvPr>
        </p:nvSpPr>
        <p:spPr>
          <a:xfrm flipV="1">
            <a:off x="6296751" y="1478870"/>
            <a:ext cx="2283813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813801" y="1319562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834376" y="3863193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4"/>
          <p:cNvSpPr/>
          <p:nvPr>
            <p:custDataLst>
              <p:tags r:id="rId7"/>
            </p:custDataLst>
          </p:nvPr>
        </p:nvSpPr>
        <p:spPr>
          <a:xfrm>
            <a:off x="1182450" y="2065545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5"/>
          <p:cNvSpPr/>
          <p:nvPr>
            <p:custDataLst>
              <p:tags r:id="rId8"/>
            </p:custDataLst>
          </p:nvPr>
        </p:nvSpPr>
        <p:spPr>
          <a:xfrm flipV="1">
            <a:off x="1064879" y="1478870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82450" y="2716296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案例一：某初中开设书法课程，让学生学习书法，了解传统文化的魅力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3733" y="2716296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案例三：某初中开设传统文化讲座，邀请专家学者讲解传统文化知识，提高学生对传统文化的认识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97340" y="1331319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17327" y="3874950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1"/>
          <p:cNvSpPr/>
          <p:nvPr>
            <p:custDataLst>
              <p:tags r:id="rId13"/>
            </p:custDataLst>
          </p:nvPr>
        </p:nvSpPr>
        <p:spPr>
          <a:xfrm>
            <a:off x="3865400" y="2076714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2"/>
          <p:cNvSpPr/>
          <p:nvPr>
            <p:custDataLst>
              <p:tags r:id="rId14"/>
            </p:custDataLst>
          </p:nvPr>
        </p:nvSpPr>
        <p:spPr>
          <a:xfrm flipV="1">
            <a:off x="3748418" y="1491215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594006" y="1354246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13993" y="3896700"/>
            <a:ext cx="746131" cy="205068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25"/>
          <p:cNvSpPr/>
          <p:nvPr>
            <p:custDataLst>
              <p:tags r:id="rId17"/>
            </p:custDataLst>
          </p:nvPr>
        </p:nvSpPr>
        <p:spPr>
          <a:xfrm>
            <a:off x="8961478" y="2099640"/>
            <a:ext cx="2050689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26"/>
          <p:cNvSpPr/>
          <p:nvPr>
            <p:custDataLst>
              <p:tags r:id="rId18"/>
            </p:custDataLst>
          </p:nvPr>
        </p:nvSpPr>
        <p:spPr>
          <a:xfrm flipV="1">
            <a:off x="8845084" y="1514141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62066" y="2750391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案例四：某初中将传统文化融入校园文化建设中，如建设传统文化长廊、开展传统文化主题班会等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65400" y="2727465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案例二：某初中组织学生参加传统文化活动，如剪纸、泥塑等，让学生亲身体验传统文化的魅力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案例总结与启示</a:t>
            </a:r>
            <a:endParaRPr altLang="en-US" lang="zh-CN"/>
          </a:p>
        </p:txBody>
      </p:sp>
      <p:sp>
        <p:nvSpPr>
          <p:cNvPr id="1049790" name="矩形 31"/>
          <p:cNvSpPr/>
          <p:nvPr>
            <p:custDataLst>
              <p:tags r:id="rId1"/>
            </p:custDataLst>
          </p:nvPr>
        </p:nvSpPr>
        <p:spPr>
          <a:xfrm>
            <a:off x="3357485" y="1478870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案例分析：介绍具体的案例，包括案例背景、实施过程和结果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"/>
          <p:cNvSpPr/>
          <p:nvPr>
            <p:custDataLst>
              <p:tags r:id="rId2"/>
            </p:custDataLst>
          </p:nvPr>
        </p:nvSpPr>
        <p:spPr>
          <a:xfrm>
            <a:off x="3357485" y="2469208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案例总结：对案例进行分析和总结，提炼出其中的优点和不足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5"/>
          <p:cNvSpPr/>
          <p:nvPr>
            <p:custDataLst>
              <p:tags r:id="rId3"/>
            </p:custDataLst>
          </p:nvPr>
        </p:nvSpPr>
        <p:spPr>
          <a:xfrm>
            <a:off x="3357485" y="3459547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案例启示：从案例中获得启示，提出针对性的建议和展望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7"/>
          <p:cNvSpPr/>
          <p:nvPr>
            <p:custDataLst>
              <p:tags r:id="rId4"/>
            </p:custDataLst>
          </p:nvPr>
        </p:nvSpPr>
        <p:spPr>
          <a:xfrm>
            <a:off x="3357485" y="4449885"/>
            <a:ext cx="5477834" cy="8447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案例应用：探讨如何将案例应用到实际教学中，提高教学质量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82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结论：初中文化教育与传统文化的传承关系</a:t>
            </a:r>
            <a:endParaRPr altLang="en-US" lang="zh-CN"/>
          </a:p>
        </p:txBody>
      </p:sp>
      <p:sp>
        <p:nvSpPr>
          <p:cNvPr id="1049866" name="矩形 15"/>
          <p:cNvSpPr/>
          <p:nvPr>
            <p:custDataLst>
              <p:tags r:id="rId1"/>
            </p:custDataLst>
          </p:nvPr>
        </p:nvSpPr>
        <p:spPr>
          <a:xfrm>
            <a:off x="3153869" y="1543654"/>
            <a:ext cx="5886879" cy="51762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初中文化教育是传统文化传承的重要途径，应该注重传统文化的融入和弘扬。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17"/>
          <p:cNvSpPr/>
          <p:nvPr>
            <p:custDataLst>
              <p:tags r:id="rId2"/>
            </p:custDataLst>
          </p:nvPr>
        </p:nvSpPr>
        <p:spPr>
          <a:xfrm flipV="1">
            <a:off x="3091048" y="1478870"/>
            <a:ext cx="1052911" cy="19828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18"/>
          <p:cNvSpPr/>
          <p:nvPr>
            <p:custDataLst>
              <p:tags r:id="rId3"/>
            </p:custDataLst>
          </p:nvPr>
        </p:nvSpPr>
        <p:spPr>
          <a:xfrm flipH="1">
            <a:off x="8048695" y="1928435"/>
            <a:ext cx="1052911" cy="19828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27"/>
          <p:cNvSpPr/>
          <p:nvPr>
            <p:custDataLst>
              <p:tags r:id="rId4"/>
            </p:custDataLst>
          </p:nvPr>
        </p:nvSpPr>
        <p:spPr>
          <a:xfrm>
            <a:off x="3153869" y="2599837"/>
            <a:ext cx="5886879" cy="51762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传统文化传承需要借助现代科技手段，创新教育方式，提高教育效果。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29"/>
          <p:cNvSpPr/>
          <p:nvPr>
            <p:custDataLst>
              <p:tags r:id="rId5"/>
            </p:custDataLst>
          </p:nvPr>
        </p:nvSpPr>
        <p:spPr>
          <a:xfrm flipV="1">
            <a:off x="3091048" y="2535053"/>
            <a:ext cx="1052911" cy="19828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30"/>
          <p:cNvSpPr/>
          <p:nvPr>
            <p:custDataLst>
              <p:tags r:id="rId6"/>
            </p:custDataLst>
          </p:nvPr>
        </p:nvSpPr>
        <p:spPr>
          <a:xfrm flipH="1">
            <a:off x="8048695" y="2984618"/>
            <a:ext cx="1052911" cy="19828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矩形 5"/>
          <p:cNvSpPr/>
          <p:nvPr>
            <p:custDataLst>
              <p:tags r:id="rId7"/>
            </p:custDataLst>
          </p:nvPr>
        </p:nvSpPr>
        <p:spPr>
          <a:xfrm>
            <a:off x="3153869" y="3656020"/>
            <a:ext cx="5886879" cy="51762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家庭、学校、社会应该共同参与传统文化传承，形成教育合力，提高传承质量。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任意多边形 7"/>
          <p:cNvSpPr/>
          <p:nvPr>
            <p:custDataLst>
              <p:tags r:id="rId8"/>
            </p:custDataLst>
          </p:nvPr>
        </p:nvSpPr>
        <p:spPr>
          <a:xfrm flipV="1">
            <a:off x="3091048" y="3591236"/>
            <a:ext cx="1052911" cy="19828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任意多边形 8"/>
          <p:cNvSpPr/>
          <p:nvPr>
            <p:custDataLst>
              <p:tags r:id="rId9"/>
            </p:custDataLst>
          </p:nvPr>
        </p:nvSpPr>
        <p:spPr>
          <a:xfrm flipH="1">
            <a:off x="8048695" y="4040801"/>
            <a:ext cx="1052911" cy="19828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矩形 10"/>
          <p:cNvSpPr/>
          <p:nvPr>
            <p:custDataLst>
              <p:tags r:id="rId10"/>
            </p:custDataLst>
          </p:nvPr>
        </p:nvSpPr>
        <p:spPr>
          <a:xfrm>
            <a:off x="3153869" y="4712203"/>
            <a:ext cx="5886879" cy="51762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传统文化传承需要适应时代发展，不断推陈出新，与时俱进，保持其活力和生命力。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12"/>
          <p:cNvSpPr/>
          <p:nvPr>
            <p:custDataLst>
              <p:tags r:id="rId11"/>
            </p:custDataLst>
          </p:nvPr>
        </p:nvSpPr>
        <p:spPr>
          <a:xfrm flipV="1">
            <a:off x="3091048" y="4647419"/>
            <a:ext cx="1052911" cy="19828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13"/>
          <p:cNvSpPr/>
          <p:nvPr>
            <p:custDataLst>
              <p:tags r:id="rId12"/>
            </p:custDataLst>
          </p:nvPr>
        </p:nvSpPr>
        <p:spPr>
          <a:xfrm flipH="1">
            <a:off x="8048695" y="5096984"/>
            <a:ext cx="1052911" cy="198280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建议：加强初中文化教育与传统文化传承的融合发展</a:t>
            </a:r>
            <a:endParaRPr altLang="en-US" lang="zh-CN"/>
          </a:p>
        </p:txBody>
      </p:sp>
      <p:sp>
        <p:nvSpPr>
          <p:cNvPr id="10499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46261" y="1318975"/>
            <a:ext cx="784873" cy="2283813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65660" y="3863193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8"/>
          <p:cNvSpPr/>
          <p:nvPr>
            <p:custDataLst>
              <p:tags r:id="rId3"/>
            </p:custDataLst>
          </p:nvPr>
        </p:nvSpPr>
        <p:spPr>
          <a:xfrm>
            <a:off x="6413733" y="2065545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9"/>
          <p:cNvSpPr/>
          <p:nvPr>
            <p:custDataLst>
              <p:tags r:id="rId4"/>
            </p:custDataLst>
          </p:nvPr>
        </p:nvSpPr>
        <p:spPr>
          <a:xfrm flipV="1">
            <a:off x="6296751" y="1478870"/>
            <a:ext cx="2283813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813801" y="1319562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834376" y="3863193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4"/>
          <p:cNvSpPr/>
          <p:nvPr>
            <p:custDataLst>
              <p:tags r:id="rId7"/>
            </p:custDataLst>
          </p:nvPr>
        </p:nvSpPr>
        <p:spPr>
          <a:xfrm>
            <a:off x="1182450" y="2065545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5"/>
          <p:cNvSpPr/>
          <p:nvPr>
            <p:custDataLst>
              <p:tags r:id="rId8"/>
            </p:custDataLst>
          </p:nvPr>
        </p:nvSpPr>
        <p:spPr>
          <a:xfrm flipV="1">
            <a:off x="1064879" y="1478870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82450" y="2716296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制定相关政策，鼓励学校开展传统文化教育课程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3733" y="2716296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开展丰富多彩的传统文化活动，增强学生文化自信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97340" y="1331319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17327" y="3874950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1"/>
          <p:cNvSpPr/>
          <p:nvPr>
            <p:custDataLst>
              <p:tags r:id="rId13"/>
            </p:custDataLst>
          </p:nvPr>
        </p:nvSpPr>
        <p:spPr>
          <a:xfrm>
            <a:off x="3865400" y="2076714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2"/>
          <p:cNvSpPr/>
          <p:nvPr>
            <p:custDataLst>
              <p:tags r:id="rId14"/>
            </p:custDataLst>
          </p:nvPr>
        </p:nvSpPr>
        <p:spPr>
          <a:xfrm flipV="1">
            <a:off x="3748418" y="1491215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594006" y="1354246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13993" y="3896700"/>
            <a:ext cx="746131" cy="205068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25"/>
          <p:cNvSpPr/>
          <p:nvPr>
            <p:custDataLst>
              <p:tags r:id="rId17"/>
            </p:custDataLst>
          </p:nvPr>
        </p:nvSpPr>
        <p:spPr>
          <a:xfrm>
            <a:off x="8961478" y="2099640"/>
            <a:ext cx="2050689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6"/>
          <p:cNvSpPr/>
          <p:nvPr>
            <p:custDataLst>
              <p:tags r:id="rId18"/>
            </p:custDataLst>
          </p:nvPr>
        </p:nvSpPr>
        <p:spPr>
          <a:xfrm flipV="1">
            <a:off x="8845084" y="1514141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62066" y="2750391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建立传统文化传承与学校教育的长效机制，确保文化传承的可持续性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65400" y="2727465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加强师资培训，提高教师传统文化素养和教学能力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499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46261" y="1318975"/>
            <a:ext cx="784873" cy="2283813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65660" y="3863193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8"/>
          <p:cNvSpPr/>
          <p:nvPr>
            <p:custDataLst>
              <p:tags r:id="rId3"/>
            </p:custDataLst>
          </p:nvPr>
        </p:nvSpPr>
        <p:spPr>
          <a:xfrm>
            <a:off x="6413733" y="2065545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9"/>
          <p:cNvSpPr/>
          <p:nvPr>
            <p:custDataLst>
              <p:tags r:id="rId4"/>
            </p:custDataLst>
          </p:nvPr>
        </p:nvSpPr>
        <p:spPr>
          <a:xfrm flipV="1">
            <a:off x="6296751" y="1478870"/>
            <a:ext cx="2283813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813801" y="1319562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834376" y="3863193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4"/>
          <p:cNvSpPr/>
          <p:nvPr>
            <p:custDataLst>
              <p:tags r:id="rId7"/>
            </p:custDataLst>
          </p:nvPr>
        </p:nvSpPr>
        <p:spPr>
          <a:xfrm>
            <a:off x="1182450" y="2065545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5"/>
          <p:cNvSpPr/>
          <p:nvPr>
            <p:custDataLst>
              <p:tags r:id="rId8"/>
            </p:custDataLst>
          </p:nvPr>
        </p:nvSpPr>
        <p:spPr>
          <a:xfrm flipV="1">
            <a:off x="1064879" y="1478870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82450" y="2716296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深入研究初中文化教育与传统文化传承的内在联系和影响机制。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3733" y="2716296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开展跨学科、跨文化的比较研究，借鉴国际经验，为初中文化教育与传统文化传承提供新的思路和方法。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97340" y="1331319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17327" y="3874950"/>
            <a:ext cx="746131" cy="204935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1"/>
          <p:cNvSpPr/>
          <p:nvPr>
            <p:custDataLst>
              <p:tags r:id="rId13"/>
            </p:custDataLst>
          </p:nvPr>
        </p:nvSpPr>
        <p:spPr>
          <a:xfrm>
            <a:off x="3865400" y="2076714"/>
            <a:ext cx="2049353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2"/>
          <p:cNvSpPr/>
          <p:nvPr>
            <p:custDataLst>
              <p:tags r:id="rId14"/>
            </p:custDataLst>
          </p:nvPr>
        </p:nvSpPr>
        <p:spPr>
          <a:xfrm flipV="1">
            <a:off x="3748418" y="1491215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594006" y="1354246"/>
            <a:ext cx="784873" cy="228247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13993" y="3896700"/>
            <a:ext cx="746131" cy="205068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25"/>
          <p:cNvSpPr/>
          <p:nvPr>
            <p:custDataLst>
              <p:tags r:id="rId17"/>
            </p:custDataLst>
          </p:nvPr>
        </p:nvSpPr>
        <p:spPr>
          <a:xfrm>
            <a:off x="8961478" y="2099640"/>
            <a:ext cx="2050689" cy="309273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26"/>
          <p:cNvSpPr/>
          <p:nvPr>
            <p:custDataLst>
              <p:tags r:id="rId18"/>
            </p:custDataLst>
          </p:nvPr>
        </p:nvSpPr>
        <p:spPr>
          <a:xfrm flipV="1">
            <a:off x="8845084" y="1514141"/>
            <a:ext cx="2282477" cy="109748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62066" y="2750391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加强实证研究，对初中文化教育与传统文化传承的效果进行科学评估，为政策制定和实践提供有力支持。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65400" y="2727465"/>
            <a:ext cx="2049353" cy="18464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探索如何更好地将传统文化融入初中教育体系，提高教育质量。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2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122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9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1"/>
  <p:tag name="KSO_WM_TEMPLATE_THUMBS_INDEX" val="1、9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1_1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1_1*b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PRESET_TEXT" val="单击添加副标题"/>
</p:tagLst>
</file>

<file path=ppt/tags/tag98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21_1*f*5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SUBTYPE" val="g"/>
  <p:tag name="KSO_WM_UNIT_PRESET_TEXT" val="稻壳学院"/>
</p:tagLst>
</file>

<file path=ppt/tags/tag99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21_1*f*4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PRESET_TEXT" val="汇报人：WPS"/>
</p:tagLst>
</file>

<file path=ppt/tags/tag100.xml><?xml version="1.0" encoding="utf-8"?>
<p:tagLst xmlns:p="http://schemas.openxmlformats.org/presentationml/2006/main">
  <p:tag name="KSO_WM_SLIDE_ID" val="custom2023122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1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6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1_1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1221_6*l_h_i*1_1_2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21_6*l_h_a*1_1_1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1_3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2_1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1221_6*l_h_i*1_2_2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21_6*l_h_a*1_2_1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2_3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3_1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1221_6*l_h_i*1_3_2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21_6*l_h_a*1_3_1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3_3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4_1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1221_6*l_h_i*1_4_2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21_6*l_h_a*1_4_1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4_3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5_1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1221_6*l_h_i*1_5_2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21_6*l_h_a*1_5_1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5_3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6_1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2,&quot;rgb&quot;:&quot;#ffcb3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1221_6*l_h_i*1_6_2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6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21_6*l_h_a*1_6_1"/>
  <p:tag name="KSO_WM_TEMPLATE_CATEGORY" val="custom"/>
  <p:tag name="KSO_WM_TEMPLATE_INDEX" val="2023122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1_6*l_h_i*1_6_3"/>
  <p:tag name="KSO_WM_TEMPLATE_CATEGORY" val="custom"/>
  <p:tag name="KSO_WM_TEMPLATE_INDEX" val="2023122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14.54999999999995,&quot;width&quot;:388.3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122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b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1_7*e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30.xml><?xml version="1.0" encoding="utf-8"?>
<p:tagLst xmlns:p="http://schemas.openxmlformats.org/presentationml/2006/main">
  <p:tag name="KSO_WM_SLIDE_ID" val="custom2023122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1"/>
  <p:tag name="KSO_WM_SLIDE_TYPE" val="sectionTitle"/>
  <p:tag name="KSO_WM_SLIDE_SUBTYPE" val="pureTxt"/>
  <p:tag name="KSO_WM_SLIDE_LAYOUT" val="a_b_e"/>
  <p:tag name="KSO_WM_SLIDE_LAYOUT_CNT" val="1_1_1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b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1_7*e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0.xml><?xml version="1.0" encoding="utf-8"?>
<p:tagLst xmlns:p="http://schemas.openxmlformats.org/presentationml/2006/main">
  <p:tag name="KSO_WM_SLIDE_ID" val="custom2023122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1"/>
  <p:tag name="KSO_WM_SLIDE_TYPE" val="sectionTitle"/>
  <p:tag name="KSO_WM_SLIDE_SUBTYPE" val="pureTxt"/>
  <p:tag name="KSO_WM_SLIDE_LAYOUT" val="a_b_e"/>
  <p:tag name="KSO_WM_SLIDE_LAYOUT_CNT" val="1_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b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1_7*e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6.xml><?xml version="1.0" encoding="utf-8"?>
<p:tagLst xmlns:p="http://schemas.openxmlformats.org/presentationml/2006/main">
  <p:tag name="KSO_WM_SLIDE_ID" val="custom2023122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1"/>
  <p:tag name="KSO_WM_SLIDE_TYPE" val="sectionTitle"/>
  <p:tag name="KSO_WM_SLIDE_SUBTYPE" val="pureTxt"/>
  <p:tag name="KSO_WM_SLIDE_LAYOUT" val="a_b_e"/>
  <p:tag name="KSO_WM_SLIDE_LAYOUT_CNT" val="1_1_1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b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1_7*e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4.xml><?xml version="1.0" encoding="utf-8"?>
<p:tagLst xmlns:p="http://schemas.openxmlformats.org/presentationml/2006/main">
  <p:tag name="KSO_WM_SLIDE_ID" val="custom2023122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1"/>
  <p:tag name="KSO_WM_SLIDE_TYPE" val="sectionTitle"/>
  <p:tag name="KSO_WM_SLIDE_SUBTYPE" val="pureTxt"/>
  <p:tag name="KSO_WM_SLIDE_LAYOUT" val="a_b_e"/>
  <p:tag name="KSO_WM_SLIDE_LAYOUT_CNT" val="1_1_1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b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1_7*e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0.xml><?xml version="1.0" encoding="utf-8"?>
<p:tagLst xmlns:p="http://schemas.openxmlformats.org/presentationml/2006/main">
  <p:tag name="KSO_WM_SLIDE_ID" val="custom2023122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1"/>
  <p:tag name="KSO_WM_SLIDE_TYPE" val="sectionTitle"/>
  <p:tag name="KSO_WM_SLIDE_SUBTYPE" val="pureTxt"/>
  <p:tag name="KSO_WM_SLIDE_LAYOUT" val="a_b_e"/>
  <p:tag name="KSO_WM_SLIDE_LAYOUT_CNT" val="1_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7*b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1_7*e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SLIDE_ID" val="custom2023122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1"/>
  <p:tag name="KSO_WM_SLIDE_TYPE" val="sectionTitle"/>
  <p:tag name="KSO_WM_SLIDE_SUBTYPE" val="pureTxt"/>
  <p:tag name="KSO_WM_SLIDE_LAYOUT" val="a_b_e"/>
  <p:tag name="KSO_WM_SLIDE_LAYOUT_CNT" val="1_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9*a*1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1_9*f*4"/>
  <p:tag name="KSO_WM_TEMPLATE_CATEGORY" val="custom"/>
  <p:tag name="KSO_WM_TEMPLATE_INDEX" val="20231221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122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1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75">
      <a:dk1>
        <a:srgbClr val="000000"/>
      </a:dk1>
      <a:lt1>
        <a:srgbClr val="FFFFFF"/>
      </a:lt1>
      <a:dk2>
        <a:srgbClr val="39090E"/>
      </a:dk2>
      <a:lt2>
        <a:srgbClr val="FFEBEB"/>
      </a:lt2>
      <a:accent1>
        <a:srgbClr val="D51A2D"/>
      </a:accent1>
      <a:accent2>
        <a:srgbClr val="E5297A"/>
      </a:accent2>
      <a:accent3>
        <a:srgbClr val="B13AE0"/>
      </a:accent3>
      <a:accent4>
        <a:srgbClr val="EDAA23"/>
      </a:accent4>
      <a:accent5>
        <a:srgbClr val="EC7A24"/>
      </a:accent5>
      <a:accent6>
        <a:srgbClr val="FFCB3D"/>
      </a:accent6>
      <a:hlink>
        <a:srgbClr val="304FFE"/>
      </a:hlink>
      <a:folHlink>
        <a:srgbClr val="492067"/>
      </a:folHlink>
    </a:clrScheme>
    <a:fontScheme name="自定义 19">
      <a:majorFont>
        <a:latin typeface="汉仪北魏写经W"/>
        <a:ea typeface="汉仪北魏写经W"/>
        <a:cs typeface=""/>
      </a:majorFont>
      <a:minorFont>
        <a:latin typeface="楷体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2023-12-31T16:07:49Z</dcterms:created>
  <dcterms:modified xsi:type="dcterms:W3CDTF">2023-12-31T16:07:49Z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2f69876d7a5e4ebdaafd72587bfa3602_21</vt:lpwstr>
  </property>
</Properties>
</file>