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266" r:id="rId1"/>
    <p:sldMasterId id="2147493303" r:id="rId2"/>
  </p:sldMasterIdLst>
  <p:notesMasterIdLst>
    <p:notesMasterId r:id="rId3"/>
  </p:notesMasterIdLst>
  <p:sldIdLst>
    <p:sldId id="4836" r:id="rId4"/>
    <p:sldId id="4841" r:id="rId5"/>
    <p:sldId id="4846" r:id="rId6"/>
    <p:sldId id="4851" r:id="rId7"/>
    <p:sldId id="4858" r:id="rId9"/>
    <p:sldId id="4861" r:id="rId10"/>
    <p:sldId id="4864" r:id="rId11"/>
    <p:sldId id="4868" r:id="rId12"/>
    <p:sldId id="4875" r:id="rId14"/>
    <p:sldId id="4878" r:id="rId15"/>
    <p:sldId id="4881" r:id="rId16"/>
    <p:sldId id="4885" r:id="rId17"/>
    <p:sldId id="4892" r:id="rId19"/>
    <p:sldId id="4895" r:id="rId20"/>
    <p:sldId id="4898" r:id="rId21"/>
    <p:sldId id="4902" r:id="rId22"/>
    <p:sldId id="4909" r:id="rId24"/>
    <p:sldId id="4912" r:id="rId25"/>
    <p:sldId id="4915" r:id="rId26"/>
    <p:sldId id="4919" r:id="rId27"/>
    <p:sldId id="4926" r:id="rId29"/>
    <p:sldId id="4929" r:id="rId30"/>
    <p:sldId id="4932" r:id="rId31"/>
    <p:sldId id="4936" r:id="rId32"/>
    <p:sldId id="4943" r:id="rId34"/>
    <p:sldId id="4946" r:id="rId35"/>
    <p:sldId id="4949" r:id="rId36"/>
    <p:sldId id="4953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267" r:id="rId1"/>
    <p:sldLayoutId id="2147493268" r:id="rId2"/>
    <p:sldLayoutId id="2147493269" r:id="rId3"/>
    <p:sldLayoutId id="2147493270" r:id="rId4"/>
    <p:sldLayoutId id="2147493271" r:id="rId5"/>
    <p:sldLayoutId id="2147493272" r:id="rId6"/>
    <p:sldLayoutId id="2147493273" r:id="rId7"/>
    <p:sldLayoutId id="2147493274" r:id="rId8"/>
    <p:sldLayoutId id="2147493275" r:id="rId9"/>
    <p:sldLayoutId id="2147493276" r:id="rId10"/>
    <p:sldLayoutId id="214749327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3304" r:id="rId1"/>
    <p:sldLayoutId id="2147493305" r:id="rId2"/>
    <p:sldLayoutId id="2147493306" r:id="rId3"/>
    <p:sldLayoutId id="2147493307" r:id="rId4"/>
    <p:sldLayoutId id="2147493308" r:id="rId5"/>
    <p:sldLayoutId id="2147493309" r:id="rId6"/>
    <p:sldLayoutId id="2147493310" r:id="rId7"/>
    <p:sldLayoutId id="2147493311" r:id="rId8"/>
    <p:sldLayoutId id="2147493312" r:id="rId9"/>
    <p:sldLayoutId id="2147493313" r:id="rId10"/>
    <p:sldLayoutId id="214749331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tags" Target="../tags/tag165.xml"/><Relationship Id="rId18" Type="http://schemas.openxmlformats.org/officeDocument/2006/relationships/tags" Target="../tags/tag166.xml"/><Relationship Id="rId19" Type="http://schemas.openxmlformats.org/officeDocument/2006/relationships/tags" Target="../tags/tag167.xml"/><Relationship Id="rId20" Type="http://schemas.openxmlformats.org/officeDocument/2006/relationships/tags" Target="../tags/tag168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tags" Target="../tags/tag181.xml"/><Relationship Id="rId14" Type="http://schemas.openxmlformats.org/officeDocument/2006/relationships/tags" Target="../tags/tag182.xml"/><Relationship Id="rId15" Type="http://schemas.openxmlformats.org/officeDocument/2006/relationships/tags" Target="../tags/tag183.xml"/><Relationship Id="rId1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tags" Target="../tags/tag200.xml"/><Relationship Id="rId18" Type="http://schemas.openxmlformats.org/officeDocument/2006/relationships/tags" Target="../tags/tag201.xml"/><Relationship Id="rId19" Type="http://schemas.openxmlformats.org/officeDocument/2006/relationships/tags" Target="../tags/tag202.xml"/><Relationship Id="rId20" Type="http://schemas.openxmlformats.org/officeDocument/2006/relationships/tags" Target="../tags/tag203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tags" Target="../tags/tag239.xml"/><Relationship Id="rId18" Type="http://schemas.openxmlformats.org/officeDocument/2006/relationships/tags" Target="../tags/tag240.xml"/><Relationship Id="rId19" Type="http://schemas.openxmlformats.org/officeDocument/2006/relationships/tags" Target="../tags/tag241.xml"/><Relationship Id="rId20" Type="http://schemas.openxmlformats.org/officeDocument/2006/relationships/tags" Target="../tags/tag242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tags" Target="../tags/tag346.xml"/><Relationship Id="rId14" Type="http://schemas.openxmlformats.org/officeDocument/2006/relationships/tags" Target="../tags/tag347.xml"/><Relationship Id="rId15" Type="http://schemas.openxmlformats.org/officeDocument/2006/relationships/tags" Target="../tags/tag348.xml"/><Relationship Id="rId16" Type="http://schemas.openxmlformats.org/officeDocument/2006/relationships/tags" Target="../tags/tag349.xml"/><Relationship Id="rId17" Type="http://schemas.openxmlformats.org/officeDocument/2006/relationships/tags" Target="../tags/tag350.xml"/><Relationship Id="rId18" Type="http://schemas.openxmlformats.org/officeDocument/2006/relationships/tags" Target="../tags/tag351.xml"/><Relationship Id="rId19" Type="http://schemas.openxmlformats.org/officeDocument/2006/relationships/tags" Target="../tags/tag352.xml"/><Relationship Id="rId20" Type="http://schemas.openxmlformats.org/officeDocument/2006/relationships/tags" Target="../tags/tag353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战略目标的达成与实现策略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明确战略目标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制定实现策略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组织与人员保障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资源保障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监控与评估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明确战略目标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确定短期和长期目标</a:t>
            </a:r>
            <a:endParaRPr altLang="en-US" lang="zh-CN"/>
          </a:p>
        </p:txBody>
      </p:sp>
      <p:sp>
        <p:nvSpPr>
          <p:cNvPr id="104895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长期目标：明确具体的可衡量可实现的具有挑战性的目标，与公司的使命和愿景相一致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短期目标：明确具体的可衡量可实现的具有挑战性的目标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目标制定过程：充分考虑市场环境、公司资源、竞争对手等因素，确保目标的合理性和可行性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目标调整与更新：根据市场变化、公司发展等因素，适时调整和更新目标，保持目标的时效性和指导性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目标的具体性和可衡量性</a:t>
            </a:r>
            <a:endParaRPr altLang="en-US" lang="zh-CN"/>
          </a:p>
        </p:txBody>
      </p:sp>
      <p:sp>
        <p:nvSpPr>
          <p:cNvPr id="10490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10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具体性：明确、具体、可操作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16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8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可衡量性：量化、可衡量、可评估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2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目标与战略的一致性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4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28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目标的挑战性和可行性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目标的挑战性和可实现性</a:t>
            </a:r>
            <a:endParaRPr altLang="en-US" lang="zh-CN"/>
          </a:p>
        </p:txBody>
      </p:sp>
      <p:sp>
        <p:nvSpPr>
          <p:cNvPr id="10490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68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0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挑战性：明确战略目标需要面对的困难和挑战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74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可实现性：明确战略目标需要具备的现实基础和可行性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80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平衡挑战和可实现性：制定合理的战略目标需要平衡挑战性和可实现性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2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86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不断调整和优化：根据实际情况不断调整和优化战略目标，确保其具有挑战性和可实现性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制定实现策略</a:t>
            </a:r>
            <a:endParaRPr altLang="en-US" lang="zh-CN"/>
          </a:p>
        </p:txBody>
      </p:sp>
      <p:sp>
        <p:nvSpPr>
          <p:cNvPr id="104912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制定详细的实施计划</a:t>
            </a:r>
            <a:endParaRPr altLang="en-US" lang="zh-CN"/>
          </a:p>
        </p:txBody>
      </p:sp>
      <p:sp>
        <p:nvSpPr>
          <p:cNvPr id="10491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明确目标：将战略目标细化为具体的实施目标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分配资源：合理分配人力、物力、财力等资源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监控与调整：对实施过程进行监控，及时调整计划以确保目标的实现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制定计划：根据实施目标，制定详细的实施计划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确定关键成功因素</a:t>
            </a:r>
            <a:endParaRPr altLang="en-US" lang="zh-CN"/>
          </a:p>
        </p:txBody>
      </p:sp>
      <p:sp>
        <p:nvSpPr>
          <p:cNvPr id="1049262" name="矩形 3"/>
          <p:cNvSpPr/>
          <p:nvPr>
            <p:custDataLst>
              <p:tags r:id="rId1"/>
            </p:custDataLst>
          </p:nvPr>
        </p:nvSpPr>
        <p:spPr>
          <a:xfrm>
            <a:off x="972637" y="1746347"/>
            <a:ext cx="4917998" cy="124156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64" name="矩形 13"/>
          <p:cNvSpPr/>
          <p:nvPr>
            <p:custDataLst>
              <p:tags r:id="rId2"/>
            </p:custDataLst>
          </p:nvPr>
        </p:nvSpPr>
        <p:spPr>
          <a:xfrm>
            <a:off x="608330" y="1746347"/>
            <a:ext cx="177664" cy="124156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266" name="文本框 4"/>
          <p:cNvSpPr txBox="1"/>
          <p:nvPr>
            <p:custDataLst>
              <p:tags r:id="rId3"/>
            </p:custDataLst>
          </p:nvPr>
        </p:nvSpPr>
        <p:spPr>
          <a:xfrm>
            <a:off x="1160564" y="1853459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明确目标：确定战略目标，并分解为可执行的小目标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39"/>
          <p:cNvSpPr/>
          <p:nvPr>
            <p:custDataLst>
              <p:tags r:id="rId4"/>
            </p:custDataLst>
          </p:nvPr>
        </p:nvSpPr>
        <p:spPr>
          <a:xfrm>
            <a:off x="972637" y="3220253"/>
            <a:ext cx="4917998" cy="124156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70" name="矩形 5"/>
          <p:cNvSpPr/>
          <p:nvPr>
            <p:custDataLst>
              <p:tags r:id="rId5"/>
            </p:custDataLst>
          </p:nvPr>
        </p:nvSpPr>
        <p:spPr>
          <a:xfrm>
            <a:off x="608330" y="3220253"/>
            <a:ext cx="177664" cy="124156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72" name="文本框 41"/>
          <p:cNvSpPr txBox="1"/>
          <p:nvPr>
            <p:custDataLst>
              <p:tags r:id="rId6"/>
            </p:custDataLst>
          </p:nvPr>
        </p:nvSpPr>
        <p:spPr>
          <a:xfrm>
            <a:off x="1160564" y="3327365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分析现状：了解当前企业或组织的实际情况，包括资源、能力、市场环境等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12"/>
          <p:cNvSpPr/>
          <p:nvPr>
            <p:custDataLst>
              <p:tags r:id="rId7"/>
            </p:custDataLst>
          </p:nvPr>
        </p:nvSpPr>
        <p:spPr>
          <a:xfrm>
            <a:off x="972637" y="4694159"/>
            <a:ext cx="4917998" cy="124156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76" name="矩形 17"/>
          <p:cNvSpPr/>
          <p:nvPr>
            <p:custDataLst>
              <p:tags r:id="rId8"/>
            </p:custDataLst>
          </p:nvPr>
        </p:nvSpPr>
        <p:spPr>
          <a:xfrm>
            <a:off x="608330" y="4694159"/>
            <a:ext cx="177664" cy="124156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78" name="文本框 19"/>
          <p:cNvSpPr txBox="1"/>
          <p:nvPr>
            <p:custDataLst>
              <p:tags r:id="rId9"/>
            </p:custDataLst>
          </p:nvPr>
        </p:nvSpPr>
        <p:spPr>
          <a:xfrm>
            <a:off x="1160564" y="4801270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识别风险：分析可能影响战略目标实现的风险因素，并制定相应的应对措施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49"/>
          <p:cNvSpPr/>
          <p:nvPr>
            <p:custDataLst>
              <p:tags r:id="rId10"/>
            </p:custDataLst>
          </p:nvPr>
        </p:nvSpPr>
        <p:spPr>
          <a:xfrm>
            <a:off x="6659169" y="1746347"/>
            <a:ext cx="4917998" cy="124156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82" name="矩形 26"/>
          <p:cNvSpPr/>
          <p:nvPr>
            <p:custDataLst>
              <p:tags r:id="rId11"/>
            </p:custDataLst>
          </p:nvPr>
        </p:nvSpPr>
        <p:spPr>
          <a:xfrm>
            <a:off x="6294862" y="1746347"/>
            <a:ext cx="177664" cy="124156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84" name="文本框 27"/>
          <p:cNvSpPr txBox="1"/>
          <p:nvPr>
            <p:custDataLst>
              <p:tags r:id="rId12"/>
            </p:custDataLst>
          </p:nvPr>
        </p:nvSpPr>
        <p:spPr>
          <a:xfrm>
            <a:off x="6847095" y="1853459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确定关键成功因素：根据目标、现状和风险分析，确定实现战略目标的关键成功因素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64"/>
          <p:cNvSpPr/>
          <p:nvPr>
            <p:custDataLst>
              <p:tags r:id="rId13"/>
            </p:custDataLst>
          </p:nvPr>
        </p:nvSpPr>
        <p:spPr>
          <a:xfrm>
            <a:off x="6659169" y="3220253"/>
            <a:ext cx="4917998" cy="1241562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88" name="矩形 65"/>
          <p:cNvSpPr/>
          <p:nvPr>
            <p:custDataLst>
              <p:tags r:id="rId14"/>
            </p:custDataLst>
          </p:nvPr>
        </p:nvSpPr>
        <p:spPr>
          <a:xfrm>
            <a:off x="6294862" y="3220253"/>
            <a:ext cx="177664" cy="1241562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90" name="文本框 66"/>
          <p:cNvSpPr txBox="1"/>
          <p:nvPr>
            <p:custDataLst>
              <p:tags r:id="rId15"/>
            </p:custDataLst>
          </p:nvPr>
        </p:nvSpPr>
        <p:spPr>
          <a:xfrm>
            <a:off x="6847095" y="3327365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制定实现策略：针对每个关键成功因素，制定具体的实现策略和行动计划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制定风险应对策略</a:t>
            </a:r>
            <a:endParaRPr altLang="en-US" lang="zh-CN"/>
          </a:p>
        </p:txBody>
      </p:sp>
      <p:sp>
        <p:nvSpPr>
          <p:cNvPr id="10493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识别风险：对可能出现的风险进行预测和识别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制定应对策略：根据风险分析结果，制定相应的应对策略，包括预防措施、应急预案等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实施应对策略：将制定的策略付诸实践，确保在风险发生时能够及时应对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分析风险：对每个风险进行评估，包括发生的可能性、影响程度等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组织与人员保障</a:t>
            </a:r>
            <a:endParaRPr altLang="en-US" lang="zh-CN"/>
          </a:p>
        </p:txBody>
      </p:sp>
      <p:sp>
        <p:nvSpPr>
          <p:cNvPr id="104940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建立高效的组织结构</a:t>
            </a:r>
            <a:endParaRPr altLang="en-US" lang="zh-CN"/>
          </a:p>
        </p:txBody>
      </p:sp>
      <p:sp>
        <p:nvSpPr>
          <p:cNvPr id="10494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6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明确组织目标与战略方向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72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优化组织结构，提高决策效率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78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合理配置资源，确保人员与任务匹配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0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84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建立激励机制，激发员工积极性与创造力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培养和引进人才</a:t>
            </a:r>
            <a:endParaRPr altLang="en-US" lang="zh-CN"/>
          </a:p>
        </p:txBody>
      </p:sp>
      <p:sp>
        <p:nvSpPr>
          <p:cNvPr id="104952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培养现有员工：通过培训、轮岗等方式提升员工技能和素质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引进外部人才：通过招聘、猎头等方式获取具有经验和能力的人才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建立人才梯队：通过制定人才培养计划，为组织长远发展储备人才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激励机制：通过薪酬、晋升等方式激励员工积极工作，提高工作效率和质量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建立激励机制</a:t>
            </a:r>
            <a:endParaRPr altLang="en-US" lang="zh-CN"/>
          </a:p>
        </p:txBody>
      </p:sp>
      <p:sp>
        <p:nvSpPr>
          <p:cNvPr id="10495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明确激励目标：确保员工清楚了解公司的战略目标和期望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实施激励措施：通过奖励、晋升、培训等方式，激发员工的积极性和创造力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监督与评估：定期对激励计划进行监督和评估，确保其有效性和公平性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制定激励计划：根据员工需求和公司目标，制定合理的激励计划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资源保障</a:t>
            </a:r>
            <a:endParaRPr altLang="en-US" lang="zh-CN"/>
          </a:p>
        </p:txBody>
      </p:sp>
      <p:sp>
        <p:nvSpPr>
          <p:cNvPr id="104963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确保资金投入</a:t>
            </a:r>
            <a:endParaRPr altLang="en-US" lang="zh-CN"/>
          </a:p>
        </p:txBody>
      </p:sp>
      <p:sp>
        <p:nvSpPr>
          <p:cNvPr id="104970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制定详细的预算和计划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确定资金来源和渠道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建立专门的资金管理团队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定期评估和调整资金投入计划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优化资源配置</a:t>
            </a:r>
            <a:endParaRPr altLang="en-US" lang="zh-CN"/>
          </a:p>
        </p:txBody>
      </p:sp>
      <p:sp>
        <p:nvSpPr>
          <p:cNvPr id="1049760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识别并确定关键资源：明确所需的关键资源，包括人力、物力、财力等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合理分配资源：根据战略目标，将资源合理分配到各个部门和项目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资源整合与共享：促进不同部门之间的资源整合，提高资源利用效率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持续优化：根据战略执行过程中的反馈，持续优化资源配置，确保与战略目标保持一致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寻求外部支持</a:t>
            </a:r>
            <a:endParaRPr altLang="en-US" lang="zh-CN"/>
          </a:p>
        </p:txBody>
      </p:sp>
      <p:sp>
        <p:nvSpPr>
          <p:cNvPr id="104980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寻求合作伙伴支持：共同研发、生产、销售等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寻求政府支持：获得政策扶持、资金补贴等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寻求供应商支持：获得优质原材料、技术支持等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寻求金融机构支持：获得贷款、融资等资金支持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监控与评估</a:t>
            </a:r>
            <a:endParaRPr altLang="en-US" lang="zh-CN"/>
          </a:p>
        </p:txBody>
      </p:sp>
      <p:sp>
        <p:nvSpPr>
          <p:cNvPr id="104985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建立监控机制</a:t>
            </a:r>
            <a:endParaRPr altLang="en-US" lang="zh-CN"/>
          </a:p>
        </p:txBody>
      </p:sp>
      <p:sp>
        <p:nvSpPr>
          <p:cNvPr id="104991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建立监控流程：定期收集、分析数据，及时发现问题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明确监控目标：确保战略目标与实际业务相匹配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设定监控指标：量化评估战略目标实现情况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设立预警机制：对异常情况及时预警，采取应对措施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定期评估战略目标实现情况</a:t>
            </a:r>
            <a:endParaRPr altLang="en-US" lang="zh-CN"/>
          </a:p>
        </p:txBody>
      </p:sp>
      <p:sp>
        <p:nvSpPr>
          <p:cNvPr id="1049982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评估结果：根据评估结果调整战略目标实现策略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92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4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评估方法：采用定量和定性相结合的方法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0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2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评估内容：战略目标完成情况、进度、成果等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04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6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评估时间：每年或每季度进行一次评估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调整实施计划和策略</a:t>
            </a:r>
            <a:endParaRPr altLang="en-US" lang="zh-CN"/>
          </a:p>
        </p:txBody>
      </p:sp>
      <p:sp>
        <p:nvSpPr>
          <p:cNvPr id="1050044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6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8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0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调整计划：根据目标进展情况，及时调整实施计划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监控目标进展：定期评估目标完成情况，及时发现问题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优化策略：根据目标进展情况，及时优化实施策略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持续改进：不断总结经验教训，持续改进实施效果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持续改进与创新</a:t>
            </a:r>
            <a:endParaRPr altLang="en-US" lang="zh-CN"/>
          </a:p>
        </p:txBody>
      </p:sp>
      <p:sp>
        <p:nvSpPr>
          <p:cNvPr id="10500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鼓励创新思维</a:t>
            </a:r>
            <a:endParaRPr altLang="en-US" lang="zh-CN"/>
          </a:p>
        </p:txBody>
      </p:sp>
      <p:sp>
        <p:nvSpPr>
          <p:cNvPr id="10501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培养创新意识：鼓励员工提出新想法、新思路，激发创新热情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营造创新氛围：建立开放、包容、鼓励创新的组织文化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提供创新支持：提供必要的资源、培训和支持，帮助员工实现创新想法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激励创新成果：设立创新奖励机制，表彰优秀创新成果，鼓励更多人参与创新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不断优化战略目标与策略</a:t>
            </a:r>
            <a:endParaRPr altLang="en-US" lang="zh-CN"/>
          </a:p>
        </p:txBody>
      </p:sp>
      <p:sp>
        <p:nvSpPr>
          <p:cNvPr id="1050216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8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0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2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调整策略：根据市场变化和公司发展需要，及时调整战略目标和策略，确保其适应变化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定期评估战略目标：对战略目标进行定期评估，确保其与公司愿景和使命保持一致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创新思维：鼓励员工提出创新性的想法和建议，以不断优化战略目标和策略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持续改进：不断寻求改进机会，提高战略目标和策略的执行效果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保持与时俱进</a:t>
            </a:r>
            <a:endParaRPr altLang="en-US" lang="zh-CN"/>
          </a:p>
        </p:txBody>
      </p:sp>
      <p:sp>
        <p:nvSpPr>
          <p:cNvPr id="10502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8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不断学习新知识：通过培训、研讨会等方式，保持对新技术和新知识的了解和掌握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创新思维：鼓励员工提出新想法、新思路，打破传统思维模式，寻找新的突破口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0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8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持续改进：不断寻找改进的空间，持续优化业务流程和管理模式，提高效率和竞争力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关注行业动态：关注行业发展趋势，及时调整战略和业务模式，以适应市场变化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4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4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0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4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7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27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3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5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56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2023-12-19T20:33:17Z</dcterms:created>
  <dcterms:modified xsi:type="dcterms:W3CDTF">2023-12-19T20:33:17Z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d201d59cacd44beea55edb4482c85ab5_21</vt:lpwstr>
  </property>
</Properties>
</file>