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12" r:id="rId1"/>
    <p:sldMasterId id="2147486249" r:id="rId2"/>
  </p:sldMasterIdLst>
  <p:notesMasterIdLst>
    <p:notesMasterId r:id="rId3"/>
  </p:notesMasterIdLst>
  <p:sldIdLst>
    <p:sldId id="1421" r:id="rId4"/>
    <p:sldId id="1425" r:id="rId5"/>
    <p:sldId id="1430" r:id="rId6"/>
    <p:sldId id="1435" r:id="rId7"/>
    <p:sldId id="1442" r:id="rId9"/>
    <p:sldId id="1445" r:id="rId10"/>
    <p:sldId id="1448" r:id="rId11"/>
    <p:sldId id="1452" r:id="rId12"/>
    <p:sldId id="1459" r:id="rId14"/>
    <p:sldId id="1462" r:id="rId15"/>
    <p:sldId id="1465" r:id="rId16"/>
    <p:sldId id="1468" r:id="rId17"/>
    <p:sldId id="1471" r:id="rId18"/>
    <p:sldId id="1475" r:id="rId19"/>
    <p:sldId id="1482" r:id="rId21"/>
    <p:sldId id="1485" r:id="rId22"/>
    <p:sldId id="1488" r:id="rId23"/>
    <p:sldId id="1491" r:id="rId24"/>
    <p:sldId id="1494" r:id="rId25"/>
    <p:sldId id="1498" r:id="rId26"/>
    <p:sldId id="1505" r:id="rId28"/>
    <p:sldId id="1508" r:id="rId29"/>
    <p:sldId id="1511" r:id="rId30"/>
    <p:sldId id="1514" r:id="rId31"/>
    <p:sldId id="1518" r:id="rId32"/>
    <p:sldId id="1525" r:id="rId34"/>
    <p:sldId id="1528" r:id="rId35"/>
    <p:sldId id="1531" r:id="rId36"/>
    <p:sldId id="1534" r:id="rId37"/>
    <p:sldId id="1537"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13" r:id="rId1"/>
    <p:sldLayoutId id="2147486214" r:id="rId2"/>
    <p:sldLayoutId id="2147486215" r:id="rId3"/>
    <p:sldLayoutId id="2147486216" r:id="rId4"/>
    <p:sldLayoutId id="2147486217" r:id="rId5"/>
    <p:sldLayoutId id="2147486218" r:id="rId6"/>
    <p:sldLayoutId id="2147486219" r:id="rId7"/>
    <p:sldLayoutId id="2147486220" r:id="rId8"/>
    <p:sldLayoutId id="2147486221" r:id="rId9"/>
    <p:sldLayoutId id="2147486222" r:id="rId10"/>
    <p:sldLayoutId id="214748622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250" r:id="rId1"/>
    <p:sldLayoutId id="2147486251" r:id="rId2"/>
    <p:sldLayoutId id="2147486252" r:id="rId3"/>
    <p:sldLayoutId id="2147486253" r:id="rId4"/>
    <p:sldLayoutId id="2147486254" r:id="rId5"/>
    <p:sldLayoutId id="2147486255" r:id="rId6"/>
    <p:sldLayoutId id="2147486256" r:id="rId7"/>
    <p:sldLayoutId id="2147486257" r:id="rId8"/>
    <p:sldLayoutId id="2147486258" r:id="rId9"/>
    <p:sldLayoutId id="2147486259" r:id="rId10"/>
    <p:sldLayoutId id="214748626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ags" Target="../tags/tag139.xml"/><Relationship Id="rId24" Type="http://schemas.openxmlformats.org/officeDocument/2006/relationships/tags" Target="../tags/tag140.xml"/><Relationship Id="rId25" Type="http://schemas.openxmlformats.org/officeDocument/2006/relationships/tags" Target="../tags/tag141.xml"/><Relationship Id="rId26" Type="http://schemas.openxmlformats.org/officeDocument/2006/relationships/tags" Target="../tags/tag142.xml"/><Relationship Id="rId27" Type="http://schemas.openxmlformats.org/officeDocument/2006/relationships/tags" Target="../tags/tag143.xml"/><Relationship Id="rId28" Type="http://schemas.openxmlformats.org/officeDocument/2006/relationships/tags" Target="../tags/tag144.xml"/><Relationship Id="rId29" Type="http://schemas.openxmlformats.org/officeDocument/2006/relationships/tags" Target="../tags/tag145.xml"/><Relationship Id="rId30" Type="http://schemas.openxmlformats.org/officeDocument/2006/relationships/tags" Target="../tags/tag146.xml"/><Relationship Id="rId3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tags" Target="../tags/tag229.xml"/><Relationship Id="rId18" Type="http://schemas.openxmlformats.org/officeDocument/2006/relationships/tags" Target="../tags/tag230.xml"/><Relationship Id="rId19" Type="http://schemas.openxmlformats.org/officeDocument/2006/relationships/tags" Target="../tags/tag231.xml"/><Relationship Id="rId20" Type="http://schemas.openxmlformats.org/officeDocument/2006/relationships/tags" Target="../tags/tag232.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tags" Target="../tags/tag318.xml"/><Relationship Id="rId16" Type="http://schemas.openxmlformats.org/officeDocument/2006/relationships/tags" Target="../tags/tag319.xml"/><Relationship Id="rId17" Type="http://schemas.openxmlformats.org/officeDocument/2006/relationships/tags" Target="../tags/tag320.xml"/><Relationship Id="rId18" Type="http://schemas.openxmlformats.org/officeDocument/2006/relationships/tags" Target="../tags/tag321.xml"/><Relationship Id="rId1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tags" Target="../tags/tag399.xml"/><Relationship Id="rId14" Type="http://schemas.openxmlformats.org/officeDocument/2006/relationships/tags" Target="../tags/tag400.xml"/><Relationship Id="rId15" Type="http://schemas.openxmlformats.org/officeDocument/2006/relationships/tags" Target="../tags/tag401.xml"/><Relationship Id="rId16" Type="http://schemas.openxmlformats.org/officeDocument/2006/relationships/tags" Target="../tags/tag402.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tags" Target="../tags/tag411.xml"/><Relationship Id="rId10" Type="http://schemas.openxmlformats.org/officeDocument/2006/relationships/tags" Target="../tags/tag412.xml"/><Relationship Id="rId11" Type="http://schemas.openxmlformats.org/officeDocument/2006/relationships/tags" Target="../tags/tag413.xml"/><Relationship Id="rId12" Type="http://schemas.openxmlformats.org/officeDocument/2006/relationships/tags" Target="../tags/tag41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tags" Target="../tags/tag418.xml"/><Relationship Id="rId5" Type="http://schemas.openxmlformats.org/officeDocument/2006/relationships/tags" Target="../tags/tag419.xml"/><Relationship Id="rId6" Type="http://schemas.openxmlformats.org/officeDocument/2006/relationships/tags" Target="../tags/tag420.xml"/><Relationship Id="rId7" Type="http://schemas.openxmlformats.org/officeDocument/2006/relationships/tags" Target="../tags/tag421.xml"/><Relationship Id="rId8" Type="http://schemas.openxmlformats.org/officeDocument/2006/relationships/tags" Target="../tags/tag422.xml"/><Relationship Id="rId9" Type="http://schemas.openxmlformats.org/officeDocument/2006/relationships/tags" Target="../tags/tag423.xml"/><Relationship Id="rId10" Type="http://schemas.openxmlformats.org/officeDocument/2006/relationships/tags" Target="../tags/tag424.xml"/><Relationship Id="rId11" Type="http://schemas.openxmlformats.org/officeDocument/2006/relationships/tags" Target="../tags/tag425.xml"/><Relationship Id="rId12" Type="http://schemas.openxmlformats.org/officeDocument/2006/relationships/tags" Target="../tags/tag42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tags" Target="../tags/tag43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建立高效的供应链管理的关键步骤</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tx1">
                    <a:lumMod val="75000"/>
                    <a:lumOff val="25000"/>
                  </a:schemeClr>
                </a:solidFill>
                <a:latin typeface="+mj-ea"/>
                <a:ea typeface="+mj-ea"/>
              </a:rPr>
              <a:t>添加标题</a:t>
            </a:r>
            <a:endParaRPr altLang="en-US" b="1" dirty="0" sz="2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lt1">
                    <a:lumMod val="100000"/>
                  </a:schemeClr>
                </a:solidFill>
                <a:latin typeface="+mj-ea"/>
                <a:ea typeface="+mj-ea"/>
              </a:rPr>
              <a:t>供应链管理的重要性</a:t>
            </a:r>
            <a:endParaRPr altLang="en-US" b="1" dirty="0" sz="2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tx1">
                    <a:lumMod val="75000"/>
                    <a:lumOff val="25000"/>
                  </a:schemeClr>
                </a:solidFill>
                <a:latin typeface="+mj-ea"/>
                <a:ea typeface="+mj-ea"/>
              </a:rPr>
              <a:t>供应链管理的关键步骤</a:t>
            </a:r>
            <a:endParaRPr altLang="en-US" b="1" dirty="0" sz="2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lt1">
                    <a:lumMod val="100000"/>
                  </a:schemeClr>
                </a:solidFill>
                <a:latin typeface="+mj-ea"/>
                <a:ea typeface="+mj-ea"/>
              </a:rPr>
              <a:t>实施供应链管理的具体措施</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tx1">
                    <a:lumMod val="75000"/>
                    <a:lumOff val="25000"/>
                  </a:schemeClr>
                </a:solidFill>
                <a:latin typeface="+mj-ea"/>
                <a:ea typeface="+mj-ea"/>
              </a:rPr>
              <a:t>供应链管理中的技术应用</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lt1">
                    <a:lumMod val="100000"/>
                  </a:schemeClr>
                </a:solidFill>
                <a:latin typeface="+mj-ea"/>
                <a:ea typeface="+mj-ea"/>
              </a:rPr>
              <a:t>供应链管理的未来趋势</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供应链管理的重要性</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供应链管理对企业运营的影响</a:t>
            </a:r>
            <a:endParaRPr altLang="en-US" lang="zh-CN"/>
          </a:p>
        </p:txBody>
      </p:sp>
      <p:sp>
        <p:nvSpPr>
          <p:cNvPr id="10489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降低成本：通过优化供应商选择、降低库存成本等措施，降低企业运营成本</a:t>
            </a:r>
            <a:endParaRPr altLang="en-US" dirty="0" sz="1200" lang="zh-CN" spc="150">
              <a:solidFill>
                <a:schemeClr val="tx1">
                  <a:lumMod val="65000"/>
                  <a:lumOff val="35000"/>
                </a:schemeClr>
              </a:solidFill>
              <a:latin typeface="+mn-ea"/>
              <a:sym typeface="+mn-ea"/>
            </a:endParaRPr>
          </a:p>
        </p:txBody>
      </p:sp>
      <p:sp>
        <p:nvSpPr>
          <p:cNvPr id="10490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提升客户满意度：确保产品质量和交货期，提高客户满意度</a:t>
            </a:r>
            <a:endParaRPr altLang="en-US" dirty="0" sz="1200" lang="zh-CN" spc="150">
              <a:solidFill>
                <a:schemeClr val="tx1">
                  <a:lumMod val="65000"/>
                  <a:lumOff val="35000"/>
                </a:schemeClr>
              </a:solidFill>
              <a:latin typeface="+mn-ea"/>
              <a:sym typeface="+mn-ea"/>
            </a:endParaRPr>
          </a:p>
        </p:txBody>
      </p:sp>
      <p:sp>
        <p:nvSpPr>
          <p:cNvPr id="1049038" name="正文"/>
          <p:cNvSpPr txBox="1"/>
          <p:nvPr>
            <p:custDataLst>
              <p:tags r:id="rId28"/>
            </p:custDataLst>
          </p:nvPr>
        </p:nvSpPr>
        <p:spPr>
          <a:xfrm>
            <a:off x="7818944" y="249414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促进创新：与供应商合作，共同研发新产品，推动企业创新发展</a:t>
            </a:r>
            <a:endParaRPr altLang="en-US" dirty="0" sz="1200" lang="zh-CN" spc="150">
              <a:solidFill>
                <a:schemeClr val="tx1">
                  <a:lumMod val="65000"/>
                  <a:lumOff val="35000"/>
                </a:schemeClr>
              </a:solidFill>
              <a:latin typeface="+mn-ea"/>
              <a:sym typeface="+mn-ea"/>
            </a:endParaRPr>
          </a:p>
        </p:txBody>
      </p:sp>
      <p:sp>
        <p:nvSpPr>
          <p:cNvPr id="1049040" name="正文"/>
          <p:cNvSpPr txBox="1"/>
          <p:nvPr>
            <p:custDataLst>
              <p:tags r:id="rId29"/>
            </p:custDataLst>
          </p:nvPr>
        </p:nvSpPr>
        <p:spPr>
          <a:xfrm>
            <a:off x="2303016" y="249414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提高效率：通过实时监控库存、物流等信息，提高企业运营效率</a:t>
            </a:r>
            <a:endParaRPr altLang="en-US" dirty="0" sz="1200" lang="zh-CN" spc="150">
              <a:solidFill>
                <a:schemeClr val="tx1">
                  <a:lumMod val="65000"/>
                  <a:lumOff val="35000"/>
                </a:schemeClr>
              </a:solidFill>
              <a:latin typeface="+mn-ea"/>
              <a:sym typeface="+mn-ea"/>
            </a:endParaRPr>
          </a:p>
        </p:txBody>
      </p:sp>
      <p:sp>
        <p:nvSpPr>
          <p:cNvPr id="1049042" name="正文"/>
          <p:cNvSpPr txBox="1"/>
          <p:nvPr>
            <p:custDataLst>
              <p:tags r:id="rId30"/>
            </p:custDataLst>
          </p:nvPr>
        </p:nvSpPr>
        <p:spPr>
          <a:xfrm>
            <a:off x="5061607" y="1657730"/>
            <a:ext cx="2068855" cy="77542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增强灵活性：快速响应市场需求变化，提高企业竞争力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6" name="标题 1"/>
          <p:cNvSpPr>
            <a:spLocks noGrp="1"/>
          </p:cNvSpPr>
          <p:nvPr>
            <p:ph type="title"/>
          </p:nvPr>
        </p:nvSpPr>
        <p:spPr/>
        <p:txBody>
          <a:bodyPr/>
          <a:p>
            <a:r>
              <a:rPr altLang="en-US" lang="zh-CN"/>
              <a:t>提高供应链效率对提升企业竞争力的作用</a:t>
            </a:r>
            <a:endParaRPr altLang="en-US" lang="zh-CN"/>
          </a:p>
        </p:txBody>
      </p:sp>
      <p:sp>
        <p:nvSpPr>
          <p:cNvPr id="10490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减少风险：通过与供应商建立紧密合作关系，减少供应链中断的风险，确保企业稳定运营。</a:t>
            </a:r>
            <a:endParaRPr altLang="en-US" dirty="0" sz="2400" lang="zh-CN">
              <a:latin typeface="+mn-ea"/>
              <a:ea typeface="+mn-ea"/>
            </a:endParaRPr>
          </a:p>
        </p:txBody>
      </p:sp>
      <p:sp>
        <p:nvSpPr>
          <p:cNvPr id="10490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创新与竞争优势：通过持续改进和创新，提高供应链的灵活性和适应性，使企业在竞争中保持领先地位。</a:t>
            </a:r>
            <a:endParaRPr altLang="en-US" dirty="0" sz="2400" lang="zh-CN">
              <a:latin typeface="+mn-ea"/>
              <a:ea typeface="+mn-ea"/>
            </a:endParaRPr>
          </a:p>
        </p:txBody>
      </p:sp>
      <p:sp>
        <p:nvSpPr>
          <p:cNvPr id="10490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降低成本：通过优化供应链流程，降低采购、运输、库存等成本，提高企业盈利能力。</a:t>
            </a:r>
            <a:endParaRPr altLang="en-US" dirty="0" sz="2400" lang="zh-CN">
              <a:latin typeface="+mn-ea"/>
              <a:ea typeface="+mn-ea"/>
            </a:endParaRPr>
          </a:p>
        </p:txBody>
      </p:sp>
      <p:sp>
        <p:nvSpPr>
          <p:cNvPr id="10491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增强响应速度：快速响应市场需求，提高客户满意度，增加市场份额。</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4" name="标题 1"/>
          <p:cNvSpPr>
            <a:spLocks noGrp="1"/>
          </p:cNvSpPr>
          <p:nvPr>
            <p:ph type="title"/>
          </p:nvPr>
        </p:nvSpPr>
        <p:spPr/>
        <p:txBody>
          <a:bodyPr/>
          <a:p>
            <a:r>
              <a:rPr altLang="en-US" lang="zh-CN"/>
              <a:t>供应链管理在全球化背景下的重要性</a:t>
            </a:r>
            <a:endParaRPr altLang="en-US" lang="zh-CN"/>
          </a:p>
        </p:txBody>
      </p:sp>
      <p:sp>
        <p:nvSpPr>
          <p:cNvPr id="10491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全球化趋势下的供应链挑战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供应链管理对企业的经济效益影响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供应链管理在市场竞争力中的地位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供应链管理对企业战略发展的意义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2"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供应链管理的关键步骤</a:t>
            </a:r>
            <a:endParaRPr altLang="en-US" dirty="0" lang="zh-CN"/>
          </a:p>
        </p:txBody>
      </p:sp>
      <p:sp>
        <p:nvSpPr>
          <p:cNvPr id="104919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4" name="标题 1"/>
          <p:cNvSpPr>
            <a:spLocks noGrp="1"/>
          </p:cNvSpPr>
          <p:nvPr>
            <p:ph type="title"/>
          </p:nvPr>
        </p:nvSpPr>
        <p:spPr/>
        <p:txBody>
          <a:bodyPr/>
          <a:p>
            <a:r>
              <a:rPr altLang="en-US" lang="zh-CN"/>
              <a:t>制定供应链战略</a:t>
            </a:r>
            <a:endParaRPr altLang="en-US" lang="zh-CN"/>
          </a:p>
        </p:txBody>
      </p:sp>
      <p:sp>
        <p:nvSpPr>
          <p:cNvPr id="1049266"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8"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0"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2"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4"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6"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8"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0"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2"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4"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6"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监控与调整：对供应链实施过程进行监控，及时发现问题并进行调整，确保供应链管理的目标得以实现。</a:t>
            </a:r>
            <a:endParaRPr altLang="en-US" dirty="0" sz="2000" lang="zh-CN">
              <a:latin typeface="+mn-ea"/>
              <a:ea typeface="+mn-ea"/>
            </a:endParaRPr>
          </a:p>
        </p:txBody>
      </p:sp>
      <p:sp>
        <p:nvSpPr>
          <p:cNvPr id="1049288"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制定供应链策略：根据供应链环境分析结果，制定相应的供应链策略，如供应商选择、采购策略、库存管理策略等。</a:t>
            </a:r>
            <a:endParaRPr altLang="en-US" dirty="0" sz="2000" lang="zh-CN">
              <a:latin typeface="+mn-ea"/>
              <a:ea typeface="+mn-ea"/>
            </a:endParaRPr>
          </a:p>
        </p:txBody>
      </p:sp>
      <p:sp>
        <p:nvSpPr>
          <p:cNvPr id="1049290"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实施供应链计划：根据供应链策略，制定具体的实施计划，包括采购计划、生产计划、运输计划等。</a:t>
            </a:r>
            <a:endParaRPr altLang="en-US" dirty="0" sz="2000" lang="zh-CN">
              <a:latin typeface="+mn-ea"/>
              <a:ea typeface="+mn-ea"/>
            </a:endParaRPr>
          </a:p>
        </p:txBody>
      </p:sp>
      <p:sp>
        <p:nvSpPr>
          <p:cNvPr id="1049292"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明确供应链目标：确定供应链管理的目标，如降低成本、提高效率、优化库存等。</a:t>
            </a:r>
            <a:endParaRPr altLang="en-US" dirty="0" sz="2000" lang="zh-CN">
              <a:latin typeface="+mn-ea"/>
              <a:ea typeface="+mn-ea"/>
            </a:endParaRPr>
          </a:p>
        </p:txBody>
      </p:sp>
      <p:sp>
        <p:nvSpPr>
          <p:cNvPr id="1049294"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分析供应链环境：对供应链环境进行全面分析，包括供应商、客户、竞争对手、政策法规等方面。</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优化供应商选择和管理</a:t>
            </a:r>
            <a:endParaRPr altLang="en-US" lang="zh-CN"/>
          </a:p>
        </p:txBody>
      </p:sp>
      <p:sp>
        <p:nvSpPr>
          <p:cNvPr id="104933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供应商选择：评估供应商的信誉、产品质量、价格和服务，选择合适的供应商建立长期合作关系。</a:t>
            </a:r>
            <a:endParaRPr altLang="en-US" dirty="0" sz="1200" lang="zh-CN" spc="150">
              <a:solidFill>
                <a:schemeClr val="tx1">
                  <a:lumMod val="85000"/>
                  <a:lumOff val="15000"/>
                </a:schemeClr>
              </a:solidFill>
              <a:latin typeface="+mn-ea"/>
              <a:sym typeface="+mn-ea"/>
            </a:endParaRPr>
          </a:p>
        </p:txBody>
      </p:sp>
      <p:sp>
        <p:nvSpPr>
          <p:cNvPr id="104933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供应商管理：建立供应商评估机制，定期对供应商进行评估和审计，确保供应商始终符合要求。</a:t>
            </a:r>
            <a:endParaRPr altLang="en-US" dirty="0" sz="1200" lang="zh-CN" spc="150">
              <a:solidFill>
                <a:schemeClr val="tx1">
                  <a:lumMod val="85000"/>
                  <a:lumOff val="15000"/>
                </a:schemeClr>
              </a:solidFill>
              <a:latin typeface="+mn-ea"/>
              <a:sym typeface="+mn-ea"/>
            </a:endParaRPr>
          </a:p>
        </p:txBody>
      </p:sp>
      <p:sp>
        <p:nvSpPr>
          <p:cNvPr id="104933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供应商合作：与供应商建立良好的沟通机制，及时解决合作过程中出现的问题，提高合作效率。</a:t>
            </a:r>
            <a:endParaRPr altLang="en-US" dirty="0" sz="1200" lang="zh-CN" spc="150">
              <a:solidFill>
                <a:schemeClr val="tx1">
                  <a:lumMod val="85000"/>
                  <a:lumOff val="15000"/>
                </a:schemeClr>
              </a:solidFill>
              <a:latin typeface="+mn-ea"/>
              <a:sym typeface="+mn-ea"/>
            </a:endParaRPr>
          </a:p>
        </p:txBody>
      </p:sp>
      <p:sp>
        <p:nvSpPr>
          <p:cNvPr id="104934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供应商培训：对供应商进行培训，提高其技术水平和生产效率，降低成本，提高产品质量。</a:t>
            </a:r>
            <a:endParaRPr altLang="en-US" dirty="0" sz="1200" lang="zh-CN" spc="150">
              <a:solidFill>
                <a:schemeClr val="tx1">
                  <a:lumMod val="85000"/>
                  <a:lumOff val="15000"/>
                </a:schemeClr>
              </a:solidFill>
              <a:latin typeface="+mn-ea"/>
              <a:sym typeface="+mn-ea"/>
            </a:endParaRPr>
          </a:p>
        </p:txBody>
      </p:sp>
      <p:sp>
        <p:nvSpPr>
          <p:cNvPr id="104935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强化物流和运输管理</a:t>
            </a:r>
            <a:endParaRPr altLang="en-US" lang="zh-CN"/>
          </a:p>
        </p:txBody>
      </p:sp>
      <p:sp>
        <p:nvSpPr>
          <p:cNvPr id="104938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优化物流网络：建立高效、稳定的物流网络，确保物资的快速、准确运输</a:t>
            </a:r>
            <a:endParaRPr altLang="en-US" dirty="0" sz="1200" lang="zh-CN" spc="150">
              <a:solidFill>
                <a:schemeClr val="tx1">
                  <a:lumMod val="85000"/>
                  <a:lumOff val="15000"/>
                </a:schemeClr>
              </a:solidFill>
              <a:latin typeface="+mn-ea"/>
              <a:sym typeface="+mn-ea"/>
            </a:endParaRPr>
          </a:p>
        </p:txBody>
      </p:sp>
      <p:sp>
        <p:nvSpPr>
          <p:cNvPr id="104939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强化运输管理：选择合适的运输方式，提高运输效率，降低运输成本</a:t>
            </a:r>
            <a:endParaRPr altLang="en-US" dirty="0" sz="1200" lang="zh-CN" spc="150">
              <a:solidFill>
                <a:schemeClr val="tx1">
                  <a:lumMod val="85000"/>
                  <a:lumOff val="15000"/>
                </a:schemeClr>
              </a:solidFill>
              <a:latin typeface="+mn-ea"/>
              <a:sym typeface="+mn-ea"/>
            </a:endParaRPr>
          </a:p>
        </p:txBody>
      </p:sp>
      <p:sp>
        <p:nvSpPr>
          <p:cNvPr id="104939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供应链协同：加强供应链各环节的协同合作，实现信息共享，提高整体运作效率</a:t>
            </a:r>
            <a:endParaRPr altLang="en-US" dirty="0" sz="1200" lang="zh-CN" spc="150">
              <a:solidFill>
                <a:schemeClr val="tx1">
                  <a:lumMod val="85000"/>
                  <a:lumOff val="15000"/>
                </a:schemeClr>
              </a:solidFill>
              <a:latin typeface="+mn-ea"/>
              <a:sym typeface="+mn-ea"/>
            </a:endParaRPr>
          </a:p>
        </p:txBody>
      </p:sp>
      <p:sp>
        <p:nvSpPr>
          <p:cNvPr id="104940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风险管理：识别和评估潜在的供应链风险，制定相应的应对措施，确保供应链的稳定运行</a:t>
            </a:r>
            <a:endParaRPr altLang="en-US" dirty="0" sz="1200" lang="zh-CN" spc="150">
              <a:solidFill>
                <a:schemeClr val="tx1">
                  <a:lumMod val="85000"/>
                  <a:lumOff val="15000"/>
                </a:schemeClr>
              </a:solidFill>
              <a:latin typeface="+mn-ea"/>
              <a:sym typeface="+mn-ea"/>
            </a:endParaRPr>
          </a:p>
        </p:txBody>
      </p:sp>
      <p:sp>
        <p:nvSpPr>
          <p:cNvPr id="104940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建立信息共享平台</a:t>
            </a:r>
            <a:endParaRPr altLang="en-US" lang="zh-CN"/>
          </a:p>
        </p:txBody>
      </p:sp>
      <p:sp>
        <p:nvSpPr>
          <p:cNvPr id="10494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定义：信息共享平台是供应链中各参与方之间进行信息交流和共享的虚拟平台</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实施方式：采用先进的信息技术，如云计算、大数据等，建立统一的信息共享平台，实现信息的实时传递和共享</a:t>
            </a:r>
            <a:endParaRPr dirty="0" sz="2000" err="1">
              <a:solidFill>
                <a:schemeClr val="tx1">
                  <a:lumMod val="75000"/>
                  <a:lumOff val="25000"/>
                </a:schemeClr>
              </a:solidFill>
              <a:latin typeface="+mn-ea"/>
              <a:ea typeface="+mn-ea"/>
              <a:cs typeface="+mn-ea"/>
              <a:sym typeface="+mn-lt"/>
            </a:endParaRPr>
          </a:p>
        </p:txBody>
      </p:sp>
      <p:sp>
        <p:nvSpPr>
          <p:cNvPr id="10494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注意事项：确保信息的安全性和保密性，制定完善的信息管理制度和规范，加强参与方的沟通和协作。</a:t>
            </a:r>
            <a:endParaRPr dirty="0" sz="1400" err="1">
              <a:solidFill>
                <a:schemeClr val="tx1">
                  <a:lumMod val="75000"/>
                  <a:lumOff val="25000"/>
                </a:schemeClr>
              </a:solidFill>
              <a:latin typeface="+mn-ea"/>
              <a:ea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作用：提高信息透明度，促进各参与方之间的协同合作，降低信息传递成本和风险</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8" name="标题 1"/>
          <p:cNvSpPr>
            <a:spLocks noGrp="1"/>
          </p:cNvSpPr>
          <p:nvPr>
            <p:ph type="title"/>
          </p:nvPr>
        </p:nvSpPr>
        <p:spPr/>
        <p:txBody>
          <a:bodyPr/>
          <a:p>
            <a:r>
              <a:rPr altLang="en-US" lang="zh-CN"/>
              <a:t>实施风险管理</a:t>
            </a:r>
            <a:endParaRPr altLang="en-US" lang="zh-CN"/>
          </a:p>
        </p:txBody>
      </p:sp>
      <p:sp>
        <p:nvSpPr>
          <p:cNvPr id="10495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制定应对策略：针对不同的风险因素，制定相应的应对策略，如备用供应商、库存管理等</a:t>
            </a:r>
            <a:endParaRPr altLang="en-US" sz="1400" lang="zh-CN" spc="150">
              <a:solidFill>
                <a:schemeClr val="tx1"/>
              </a:solidFill>
              <a:effectLst/>
              <a:latin typeface="+mn-ea"/>
              <a:sym typeface="+mn-ea"/>
            </a:endParaRPr>
          </a:p>
        </p:txBody>
      </p:sp>
      <p:sp>
        <p:nvSpPr>
          <p:cNvPr id="10495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识别潜在风险：对供应链中的各个环节进行全面分析，找出潜在的风险因素</a:t>
            </a:r>
            <a:endParaRPr altLang="en-US" dirty="0" sz="1400" lang="zh-CN" spc="150">
              <a:solidFill>
                <a:schemeClr val="tx1"/>
              </a:solidFill>
              <a:effectLst/>
              <a:latin typeface="+mn-ea"/>
              <a:sym typeface="+mn-ea"/>
            </a:endParaRPr>
          </a:p>
        </p:txBody>
      </p:sp>
      <p:sp>
        <p:nvSpPr>
          <p:cNvPr id="10495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监控与评估：对供应链中的风险进行实时监控和定期评估，确保风险得到有效控制</a:t>
            </a:r>
            <a:endParaRPr altLang="en-US" sz="1400" lang="zh-CN" spc="150">
              <a:solidFill>
                <a:schemeClr val="tx1"/>
              </a:solidFill>
              <a:effectLst/>
              <a:latin typeface="+mn-ea"/>
              <a:sym typeface="+mn-ea"/>
            </a:endParaRPr>
          </a:p>
        </p:txBody>
      </p:sp>
      <p:sp>
        <p:nvSpPr>
          <p:cNvPr id="10495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持续改进：根据监控和评估结果，不断调整和优化风险管理策略，提高供应链的稳定性和可靠性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8" name="标题"/>
          <p:cNvSpPr>
            <a:spLocks noGrp="1"/>
          </p:cNvSpPr>
          <p:nvPr>
            <p:ph type="title"/>
            <p:custDataLst>
              <p:tags r:id="rId1"/>
            </p:custDataLst>
          </p:nvPr>
        </p:nvSpPr>
        <p:spPr>
          <a:xfrm>
            <a:off x="939798" y="-1"/>
            <a:ext cx="10414002" cy="2114171"/>
          </a:xfrm>
        </p:spPr>
        <p:txBody>
          <a:bodyPr anchor="b">
            <a:normAutofit/>
          </a:bodyPr>
          <a:p>
            <a:r>
              <a:rPr altLang="en-US" dirty="0" lang="zh-CN"/>
              <a:t>实施供应链管理的具体措施</a:t>
            </a:r>
            <a:endParaRPr altLang="en-US" dirty="0" lang="zh-CN"/>
          </a:p>
        </p:txBody>
      </p:sp>
      <p:sp>
        <p:nvSpPr>
          <p:cNvPr id="10495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提高供应链可视性</a:t>
            </a:r>
            <a:endParaRPr altLang="en-US" lang="zh-CN"/>
          </a:p>
        </p:txBody>
      </p:sp>
      <p:sp>
        <p:nvSpPr>
          <p:cNvPr id="1049642" name="图形"/>
          <p:cNvSpPr/>
          <p:nvPr>
            <p:custDataLst>
              <p:tags r:id="rId1"/>
            </p:custDataLst>
          </p:nvPr>
        </p:nvSpPr>
        <p:spPr>
          <a:xfrm>
            <a:off x="838200" y="1558615"/>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44" name="任意多边形 18"/>
          <p:cNvSpPr/>
          <p:nvPr>
            <p:custDataLst>
              <p:tags r:id="rId2"/>
            </p:custDataLst>
          </p:nvPr>
        </p:nvSpPr>
        <p:spPr>
          <a:xfrm>
            <a:off x="10454115" y="1558615"/>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46" name="标题"/>
          <p:cNvSpPr txBox="1"/>
          <p:nvPr>
            <p:custDataLst>
              <p:tags r:id="rId3"/>
            </p:custDataLst>
          </p:nvPr>
        </p:nvSpPr>
        <p:spPr>
          <a:xfrm>
            <a:off x="866810" y="1626183"/>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48" name="正文"/>
          <p:cNvSpPr txBox="1"/>
          <p:nvPr>
            <p:custDataLst>
              <p:tags r:id="rId4"/>
            </p:custDataLst>
          </p:nvPr>
        </p:nvSpPr>
        <p:spPr>
          <a:xfrm>
            <a:off x="1940588" y="1626183"/>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定义和目标：提高供应链的可视性，以便更好地了解供应链中的各个环节和流程，从而更好地管理和优化供应链。</a:t>
            </a:r>
            <a:endParaRPr altLang="en-US" dirty="0" sz="1600" lang="zh-CN">
              <a:solidFill>
                <a:schemeClr val="tx1">
                  <a:lumMod val="65000"/>
                  <a:lumOff val="35000"/>
                </a:schemeClr>
              </a:solidFill>
              <a:latin typeface="+中文正文" charset="0"/>
            </a:endParaRPr>
          </a:p>
        </p:txBody>
      </p:sp>
      <p:cxnSp>
        <p:nvCxnSpPr>
          <p:cNvPr id="3145789" name="直接连接符 42"/>
          <p:cNvCxnSpPr>
            <a:cxnSpLocks/>
          </p:cNvCxnSpPr>
          <p:nvPr>
            <p:custDataLst>
              <p:tags r:id="rId5"/>
            </p:custDataLst>
          </p:nvPr>
        </p:nvCxnSpPr>
        <p:spPr>
          <a:xfrm>
            <a:off x="1848063" y="171992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50" name="图形"/>
          <p:cNvSpPr/>
          <p:nvPr>
            <p:custDataLst>
              <p:tags r:id="rId6"/>
            </p:custDataLst>
          </p:nvPr>
        </p:nvSpPr>
        <p:spPr>
          <a:xfrm>
            <a:off x="838200" y="271030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52" name="任意多边形 22"/>
          <p:cNvSpPr/>
          <p:nvPr>
            <p:custDataLst>
              <p:tags r:id="rId7"/>
            </p:custDataLst>
          </p:nvPr>
        </p:nvSpPr>
        <p:spPr>
          <a:xfrm>
            <a:off x="10454115" y="271030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54" name="标题"/>
          <p:cNvSpPr txBox="1"/>
          <p:nvPr>
            <p:custDataLst>
              <p:tags r:id="rId8"/>
            </p:custDataLst>
          </p:nvPr>
        </p:nvSpPr>
        <p:spPr>
          <a:xfrm>
            <a:off x="866810" y="2777877"/>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56" name="正文"/>
          <p:cNvSpPr txBox="1"/>
          <p:nvPr>
            <p:custDataLst>
              <p:tags r:id="rId9"/>
            </p:custDataLst>
          </p:nvPr>
        </p:nvSpPr>
        <p:spPr>
          <a:xfrm>
            <a:off x="1940588" y="2777877"/>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具体措施：采用先进的供应链管理软件和技术，如物联网、大数据、人工智能等，实时监控和追踪供应链中的各个环节和流程，提高供应链的可视性和透明度。</a:t>
            </a:r>
            <a:endParaRPr altLang="en-US" dirty="0" sz="1600" lang="zh-CN">
              <a:solidFill>
                <a:schemeClr val="tx1">
                  <a:lumMod val="65000"/>
                  <a:lumOff val="35000"/>
                </a:schemeClr>
              </a:solidFill>
              <a:latin typeface="+中文正文" charset="0"/>
            </a:endParaRPr>
          </a:p>
        </p:txBody>
      </p:sp>
      <p:cxnSp>
        <p:nvCxnSpPr>
          <p:cNvPr id="3145791" name="直接连接符 49"/>
          <p:cNvCxnSpPr>
            <a:cxnSpLocks/>
          </p:cNvCxnSpPr>
          <p:nvPr>
            <p:custDataLst>
              <p:tags r:id="rId10"/>
            </p:custDataLst>
          </p:nvPr>
        </p:nvCxnSpPr>
        <p:spPr>
          <a:xfrm>
            <a:off x="1848063" y="2871011"/>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58" name="图形"/>
          <p:cNvSpPr/>
          <p:nvPr>
            <p:custDataLst>
              <p:tags r:id="rId11"/>
            </p:custDataLst>
          </p:nvPr>
        </p:nvSpPr>
        <p:spPr>
          <a:xfrm>
            <a:off x="838200" y="3862003"/>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60" name="任意多边形 22"/>
          <p:cNvSpPr/>
          <p:nvPr>
            <p:custDataLst>
              <p:tags r:id="rId12"/>
            </p:custDataLst>
          </p:nvPr>
        </p:nvSpPr>
        <p:spPr>
          <a:xfrm>
            <a:off x="10454115" y="3862003"/>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62" name="标题"/>
          <p:cNvSpPr txBox="1"/>
          <p:nvPr>
            <p:custDataLst>
              <p:tags r:id="rId13"/>
            </p:custDataLst>
          </p:nvPr>
        </p:nvSpPr>
        <p:spPr>
          <a:xfrm>
            <a:off x="866810" y="3929571"/>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64" name="正文"/>
          <p:cNvSpPr txBox="1"/>
          <p:nvPr>
            <p:custDataLst>
              <p:tags r:id="rId14"/>
            </p:custDataLst>
          </p:nvPr>
        </p:nvSpPr>
        <p:spPr>
          <a:xfrm>
            <a:off x="1940588" y="3929571"/>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实施步骤：制定详细的实施计划，包括目标、时间表、资源需求等；选择合适的供应商和合作伙伴，建立良好的合作关系；采用先进的供应链管理软件和技术，建立实时监控和追踪系统；定期评估和调整实施计划，确保达到预期目标。</a:t>
            </a:r>
            <a:endParaRPr altLang="en-US" dirty="0" sz="1600" lang="zh-CN">
              <a:solidFill>
                <a:schemeClr val="tx1">
                  <a:lumMod val="65000"/>
                  <a:lumOff val="35000"/>
                </a:schemeClr>
              </a:solidFill>
              <a:latin typeface="+中文正文" charset="0"/>
            </a:endParaRPr>
          </a:p>
        </p:txBody>
      </p:sp>
      <p:cxnSp>
        <p:nvCxnSpPr>
          <p:cNvPr id="3145793" name="直接连接符 66"/>
          <p:cNvCxnSpPr>
            <a:cxnSpLocks/>
          </p:cNvCxnSpPr>
          <p:nvPr>
            <p:custDataLst>
              <p:tags r:id="rId15"/>
            </p:custDataLst>
          </p:nvPr>
        </p:nvCxnSpPr>
        <p:spPr>
          <a:xfrm>
            <a:off x="1848063" y="402270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666" name="图形"/>
          <p:cNvSpPr/>
          <p:nvPr>
            <p:custDataLst>
              <p:tags r:id="rId16"/>
            </p:custDataLst>
          </p:nvPr>
        </p:nvSpPr>
        <p:spPr>
          <a:xfrm>
            <a:off x="838200" y="501308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668" name="任意多边形 22"/>
          <p:cNvSpPr/>
          <p:nvPr>
            <p:custDataLst>
              <p:tags r:id="rId17"/>
            </p:custDataLst>
          </p:nvPr>
        </p:nvSpPr>
        <p:spPr>
          <a:xfrm>
            <a:off x="10454115" y="501308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670" name="标题"/>
          <p:cNvSpPr txBox="1"/>
          <p:nvPr>
            <p:custDataLst>
              <p:tags r:id="rId18"/>
            </p:custDataLst>
          </p:nvPr>
        </p:nvSpPr>
        <p:spPr>
          <a:xfrm>
            <a:off x="866810" y="5081265"/>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72" name="正文"/>
          <p:cNvSpPr txBox="1"/>
          <p:nvPr>
            <p:custDataLst>
              <p:tags r:id="rId19"/>
            </p:custDataLst>
          </p:nvPr>
        </p:nvSpPr>
        <p:spPr>
          <a:xfrm>
            <a:off x="1940588" y="5081265"/>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注意事项：确保实施计划与公司战略和业务目标相一致；选择合适的供应商和合作伙伴，建立良好的合作关系；注意数据安全和隐私保护；定期评估和调整实施计划，确保达到预期目标。</a:t>
            </a:r>
            <a:endParaRPr altLang="en-US" dirty="0" sz="1600" lang="zh-CN">
              <a:solidFill>
                <a:schemeClr val="tx1">
                  <a:lumMod val="65000"/>
                  <a:lumOff val="35000"/>
                </a:schemeClr>
              </a:solidFill>
              <a:latin typeface="+中文正文" charset="0"/>
            </a:endParaRPr>
          </a:p>
        </p:txBody>
      </p:sp>
      <p:cxnSp>
        <p:nvCxnSpPr>
          <p:cNvPr id="3145795" name="直接连接符 78"/>
          <p:cNvCxnSpPr>
            <a:cxnSpLocks/>
          </p:cNvCxnSpPr>
          <p:nvPr>
            <p:custDataLst>
              <p:tags r:id="rId20"/>
            </p:custDataLst>
          </p:nvPr>
        </p:nvCxnSpPr>
        <p:spPr>
          <a:xfrm>
            <a:off x="1848063" y="5174399"/>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优化库存管理</a:t>
            </a:r>
            <a:endParaRPr altLang="en-US" lang="zh-CN"/>
          </a:p>
        </p:txBody>
      </p:sp>
      <p:sp>
        <p:nvSpPr>
          <p:cNvPr id="104970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确定合理的库存水平：根据市场需求和产品特点，制定合理的库存计划，避免过多或过少的库存</a:t>
            </a:r>
            <a:endParaRPr altLang="en-US" dirty="0" sz="2000" lang="zh-CN" spc="150">
              <a:solidFill>
                <a:schemeClr val="tx1">
                  <a:lumMod val="85000"/>
                  <a:lumOff val="15000"/>
                </a:schemeClr>
              </a:solidFill>
              <a:latin typeface="+mn-ea"/>
              <a:sym typeface="+mn-ea"/>
            </a:endParaRPr>
          </a:p>
        </p:txBody>
      </p:sp>
      <p:sp>
        <p:nvSpPr>
          <p:cNvPr id="104971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实时监控库存状况：建立实时库存监控系统，及时掌握库存动态，确保库存数据的准确性和及时性</a:t>
            </a:r>
            <a:endParaRPr altLang="en-US" dirty="0" sz="2000" lang="zh-CN" spc="150">
              <a:solidFill>
                <a:schemeClr val="tx1">
                  <a:lumMod val="85000"/>
                  <a:lumOff val="15000"/>
                </a:schemeClr>
              </a:solidFill>
              <a:latin typeface="+mn-ea"/>
              <a:sym typeface="+mn-ea"/>
            </a:endParaRPr>
          </a:p>
        </p:txBody>
      </p:sp>
      <p:sp>
        <p:nvSpPr>
          <p:cNvPr id="104972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定期盘点库存：定期对库存进行盘点，及时发现并处理库存问题，确保库存数据的准确性</a:t>
            </a:r>
            <a:endParaRPr altLang="en-US" dirty="0" sz="2000" lang="zh-CN" spc="150">
              <a:solidFill>
                <a:schemeClr val="tx1">
                  <a:lumMod val="85000"/>
                  <a:lumOff val="15000"/>
                </a:schemeClr>
              </a:solidFill>
              <a:latin typeface="+mn-ea"/>
              <a:sym typeface="+mn-ea"/>
            </a:endParaRPr>
          </a:p>
        </p:txBody>
      </p:sp>
      <p:sp>
        <p:nvSpPr>
          <p:cNvPr id="104972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优化库存结构：根据市场需求和产品特点，优化库存结构，提高库存周转率，降低库存成本</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强化供应商协同</a:t>
            </a:r>
            <a:endParaRPr altLang="en-US" lang="zh-CN"/>
          </a:p>
        </p:txBody>
      </p:sp>
      <p:sp>
        <p:nvSpPr>
          <p:cNvPr id="10497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制定合理的供应商评价标准</a:t>
            </a:r>
            <a:endParaRPr altLang="zh-CN" dirty="0" lang="en-US">
              <a:solidFill>
                <a:schemeClr val="dk1">
                  <a:lumMod val="80000"/>
                  <a:lumOff val="20000"/>
                </a:schemeClr>
              </a:solidFill>
              <a:latin typeface="+mn-ea"/>
              <a:sym typeface="+mn-ea"/>
            </a:endParaRPr>
          </a:p>
        </p:txBody>
      </p:sp>
      <p:sp>
        <p:nvSpPr>
          <p:cNvPr id="10497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建立长期稳定的合作关系</a:t>
            </a:r>
            <a:endParaRPr altLang="en-US" dirty="0" lang="zh-CN">
              <a:solidFill>
                <a:schemeClr val="dk1">
                  <a:lumMod val="80000"/>
                  <a:lumOff val="20000"/>
                </a:schemeClr>
              </a:solidFill>
              <a:latin typeface="+mn-ea"/>
              <a:sym typeface="+mn-ea"/>
            </a:endParaRPr>
          </a:p>
        </p:txBody>
      </p:sp>
      <p:sp>
        <p:nvSpPr>
          <p:cNvPr id="10497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实现信息共享与透明化</a:t>
            </a:r>
            <a:endParaRPr altLang="en-US" dirty="0" lang="zh-CN">
              <a:solidFill>
                <a:schemeClr val="dk1">
                  <a:lumMod val="80000"/>
                  <a:lumOff val="20000"/>
                </a:schemeClr>
              </a:solidFill>
              <a:latin typeface="+mn-ea"/>
              <a:sym typeface="+mn-ea"/>
            </a:endParaRPr>
          </a:p>
        </p:txBody>
      </p:sp>
      <p:sp>
        <p:nvSpPr>
          <p:cNvPr id="10497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建立有效的沟通机制与反馈机制</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提升物流配送效率</a:t>
            </a:r>
            <a:endParaRPr altLang="en-US" lang="zh-CN"/>
          </a:p>
        </p:txBody>
      </p:sp>
      <p:sp>
        <p:nvSpPr>
          <p:cNvPr id="104983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优化物流配送路线：通过减少运输时间和成本，提高物流配送效率</a:t>
            </a:r>
            <a:endParaRPr altLang="en-US" dirty="0" sz="2000" lang="zh-CN" spc="150">
              <a:solidFill>
                <a:schemeClr val="tx1">
                  <a:lumMod val="75000"/>
                  <a:lumOff val="25000"/>
                </a:schemeClr>
              </a:solidFill>
              <a:latin typeface="+mn-ea"/>
              <a:sym typeface="+mn-ea"/>
            </a:endParaRPr>
          </a:p>
        </p:txBody>
      </p:sp>
      <p:sp>
        <p:nvSpPr>
          <p:cNvPr id="104983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引入先进的物流技术：如物联网、大数据等，实现实时监控和预测分析</a:t>
            </a:r>
            <a:endParaRPr altLang="en-US" dirty="0" sz="2000" lang="zh-CN" spc="150">
              <a:solidFill>
                <a:schemeClr val="tx1">
                  <a:lumMod val="75000"/>
                  <a:lumOff val="25000"/>
                </a:schemeClr>
              </a:solidFill>
              <a:latin typeface="+mn-ea"/>
              <a:sym typeface="+mn-ea"/>
            </a:endParaRPr>
          </a:p>
        </p:txBody>
      </p:sp>
      <p:sp>
        <p:nvSpPr>
          <p:cNvPr id="104984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建立智能化的物流管理系统：实现订单处理、库存管理、运输跟踪等环节的自动化</a:t>
            </a:r>
            <a:endParaRPr altLang="en-US" dirty="0" sz="2000" lang="zh-CN" spc="150">
              <a:solidFill>
                <a:schemeClr val="tx1">
                  <a:lumMod val="75000"/>
                  <a:lumOff val="25000"/>
                </a:schemeClr>
              </a:solidFill>
              <a:latin typeface="+mn-ea"/>
              <a:sym typeface="+mn-ea"/>
            </a:endParaRPr>
          </a:p>
        </p:txBody>
      </p:sp>
      <p:sp>
        <p:nvSpPr>
          <p:cNvPr id="104984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加强物流人才队伍建设：培养专业的物流管理人才，提高整个团队的效率和执行力</a:t>
            </a:r>
            <a:endParaRPr altLang="en-US" dirty="0" sz="2000" lang="zh-CN" spc="150">
              <a:solidFill>
                <a:schemeClr val="tx1">
                  <a:lumMod val="75000"/>
                  <a:lumOff val="25000"/>
                </a:schemeClr>
              </a:solidFill>
              <a:latin typeface="+mn-ea"/>
              <a:sym typeface="+mn-ea"/>
            </a:endParaRPr>
          </a:p>
        </p:txBody>
      </p:sp>
      <p:sp>
        <p:nvSpPr>
          <p:cNvPr id="104985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建立快速响应机制</a:t>
            </a:r>
            <a:endParaRPr altLang="en-US" lang="zh-CN"/>
          </a:p>
        </p:txBody>
      </p:sp>
      <p:sp>
        <p:nvSpPr>
          <p:cNvPr id="1049890" name="任意多边形 20"/>
          <p:cNvSpPr/>
          <p:nvPr>
            <p:custDataLst>
              <p:tags r:id="rId1"/>
            </p:custDataLst>
          </p:nvPr>
        </p:nvSpPr>
        <p:spPr>
          <a:xfrm rot="2700000">
            <a:off x="1073847"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2" name="文本框 24"/>
          <p:cNvSpPr txBox="1"/>
          <p:nvPr>
            <p:custDataLst>
              <p:tags r:id="rId2"/>
            </p:custDataLst>
          </p:nvPr>
        </p:nvSpPr>
        <p:spPr bwMode="auto">
          <a:xfrm>
            <a:off x="838200" y="3189513"/>
            <a:ext cx="1615020" cy="2709556"/>
          </a:xfrm>
          <a:prstGeom prst="rect"/>
          <a:noFill/>
        </p:spPr>
        <p:txBody>
          <a:bodyPr anchor="t" anchorCtr="0" bIns="45720" lIns="91440" rIns="91440" rtlCol="0" tIns="45720" vert="horz" wrap="square">
            <a:normAutofit fontScale="95556"/>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定义并确定关键绩效指标：明确供应链管理中的关键绩效指标，如交货时间、库存周转率、客户满意度等。</a:t>
            </a:r>
            <a:endParaRPr altLang="en-US" dirty="0" lang="zh-CN" spc="150">
              <a:solidFill>
                <a:schemeClr val="tx1">
                  <a:lumMod val="75000"/>
                  <a:lumOff val="25000"/>
                </a:schemeClr>
              </a:solidFill>
              <a:latin typeface="+mn-ea"/>
              <a:sym typeface="+mn-ea"/>
            </a:endParaRPr>
          </a:p>
        </p:txBody>
      </p:sp>
      <p:sp>
        <p:nvSpPr>
          <p:cNvPr id="1049894" name="矩形 42"/>
          <p:cNvSpPr/>
          <p:nvPr>
            <p:custDataLst>
              <p:tags r:id="rId3"/>
            </p:custDataLst>
          </p:nvPr>
        </p:nvSpPr>
        <p:spPr>
          <a:xfrm>
            <a:off x="874829" y="2853136"/>
            <a:ext cx="1540948" cy="109123"/>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6" name="任意多边形 18"/>
          <p:cNvSpPr/>
          <p:nvPr>
            <p:custDataLst>
              <p:tags r:id="rId4"/>
            </p:custDataLst>
          </p:nvPr>
        </p:nvSpPr>
        <p:spPr>
          <a:xfrm rot="5400000">
            <a:off x="2855242"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27"/>
          <p:cNvSpPr txBox="1"/>
          <p:nvPr>
            <p:custDataLst>
              <p:tags r:id="rId5"/>
            </p:custDataLst>
          </p:nvPr>
        </p:nvSpPr>
        <p:spPr bwMode="auto">
          <a:xfrm>
            <a:off x="2618374"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建立供应链管理团队：组建专业的供应链管理团队，负责协调、监控和优化整个供应链流程。</a:t>
            </a:r>
            <a:endParaRPr altLang="en-US" dirty="0" sz="1600" lang="zh-CN" spc="150">
              <a:solidFill>
                <a:schemeClr val="tx1">
                  <a:lumMod val="75000"/>
                  <a:lumOff val="25000"/>
                </a:schemeClr>
              </a:solidFill>
              <a:latin typeface="+mn-ea"/>
              <a:sym typeface="+mn-ea"/>
            </a:endParaRPr>
          </a:p>
        </p:txBody>
      </p:sp>
      <p:sp>
        <p:nvSpPr>
          <p:cNvPr id="1049900" name="矩形 43"/>
          <p:cNvSpPr/>
          <p:nvPr>
            <p:custDataLst>
              <p:tags r:id="rId6"/>
            </p:custDataLst>
          </p:nvPr>
        </p:nvSpPr>
        <p:spPr>
          <a:xfrm>
            <a:off x="2655003" y="2853136"/>
            <a:ext cx="1540948" cy="109123"/>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21"/>
          <p:cNvSpPr/>
          <p:nvPr>
            <p:custDataLst>
              <p:tags r:id="rId7"/>
            </p:custDataLst>
          </p:nvPr>
        </p:nvSpPr>
        <p:spPr>
          <a:xfrm rot="18900000" flipH="1">
            <a:off x="4634805"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30"/>
          <p:cNvSpPr txBox="1"/>
          <p:nvPr>
            <p:custDataLst>
              <p:tags r:id="rId8"/>
            </p:custDataLst>
          </p:nvPr>
        </p:nvSpPr>
        <p:spPr bwMode="auto">
          <a:xfrm>
            <a:off x="4398547" y="3189513"/>
            <a:ext cx="1615020" cy="2709556"/>
          </a:xfrm>
          <a:prstGeom prst="rect"/>
          <a:noFill/>
        </p:spPr>
        <p:txBody>
          <a:bodyPr anchor="t" anchorCtr="0" bIns="45720" lIns="91440" rIns="91440" rtlCol="0" tIns="45720" vert="horz" wrap="square">
            <a:normAutofit fontScale="95556"/>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制定应急计划：针对可能出现的供应链中断或延误，制定应急计划，确保快速响应并恢复正常运作。</a:t>
            </a:r>
            <a:endParaRPr altLang="en-US" dirty="0" lang="zh-CN" spc="150">
              <a:solidFill>
                <a:schemeClr val="tx1">
                  <a:lumMod val="75000"/>
                  <a:lumOff val="25000"/>
                </a:schemeClr>
              </a:solidFill>
              <a:latin typeface="+mn-ea"/>
              <a:sym typeface="+mn-ea"/>
            </a:endParaRPr>
          </a:p>
        </p:txBody>
      </p:sp>
      <p:sp>
        <p:nvSpPr>
          <p:cNvPr id="1049906" name="矩形 44"/>
          <p:cNvSpPr/>
          <p:nvPr>
            <p:custDataLst>
              <p:tags r:id="rId9"/>
            </p:custDataLst>
          </p:nvPr>
        </p:nvSpPr>
        <p:spPr>
          <a:xfrm>
            <a:off x="4435176" y="2853136"/>
            <a:ext cx="1540948" cy="109123"/>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8" name="任意多边形 22"/>
          <p:cNvSpPr/>
          <p:nvPr>
            <p:custDataLst>
              <p:tags r:id="rId10"/>
            </p:custDataLst>
          </p:nvPr>
        </p:nvSpPr>
        <p:spPr>
          <a:xfrm rot="2700000" flipH="1" flipV="1">
            <a:off x="6414978"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33"/>
          <p:cNvSpPr txBox="1"/>
          <p:nvPr>
            <p:custDataLst>
              <p:tags r:id="rId11"/>
            </p:custDataLst>
          </p:nvPr>
        </p:nvSpPr>
        <p:spPr bwMode="auto">
          <a:xfrm>
            <a:off x="6178721" y="3189513"/>
            <a:ext cx="1615020" cy="2709556"/>
          </a:xfrm>
          <a:prstGeom prst="rect"/>
          <a:noFill/>
        </p:spPr>
        <p:txBody>
          <a:bodyPr anchor="t" anchorCtr="0" bIns="45720" lIns="91440" rIns="91440" rtlCol="0" tIns="45720" vert="horz" wrap="square">
            <a:normAutofit fontScale="95556"/>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建立供应商合作关系：与供应商建立紧密的合作关系，确保供应商能够及时提供高质量的产品和服务。</a:t>
            </a:r>
            <a:endParaRPr altLang="en-US" dirty="0" lang="zh-CN" spc="150">
              <a:solidFill>
                <a:schemeClr val="tx1">
                  <a:lumMod val="75000"/>
                  <a:lumOff val="25000"/>
                </a:schemeClr>
              </a:solidFill>
              <a:latin typeface="+mn-ea"/>
              <a:sym typeface="+mn-ea"/>
            </a:endParaRPr>
          </a:p>
        </p:txBody>
      </p:sp>
      <p:sp>
        <p:nvSpPr>
          <p:cNvPr id="1049912" name="矩形 45"/>
          <p:cNvSpPr/>
          <p:nvPr>
            <p:custDataLst>
              <p:tags r:id="rId12"/>
            </p:custDataLst>
          </p:nvPr>
        </p:nvSpPr>
        <p:spPr>
          <a:xfrm>
            <a:off x="6215960" y="2853136"/>
            <a:ext cx="1540948" cy="109123"/>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4" name="任意多边形 19"/>
          <p:cNvSpPr/>
          <p:nvPr>
            <p:custDataLst>
              <p:tags r:id="rId13"/>
            </p:custDataLst>
          </p:nvPr>
        </p:nvSpPr>
        <p:spPr>
          <a:xfrm rot="16200000" flipV="1">
            <a:off x="8196983"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6" name="文本框 36"/>
          <p:cNvSpPr txBox="1"/>
          <p:nvPr>
            <p:custDataLst>
              <p:tags r:id="rId14"/>
            </p:custDataLst>
          </p:nvPr>
        </p:nvSpPr>
        <p:spPr bwMode="auto">
          <a:xfrm>
            <a:off x="7959505" y="3189513"/>
            <a:ext cx="1615020" cy="2709556"/>
          </a:xfrm>
          <a:prstGeom prst="rect"/>
          <a:noFill/>
        </p:spPr>
        <p:txBody>
          <a:bodyPr anchor="t" anchorCtr="0" bIns="45720" lIns="91440" rIns="91440" rtlCol="0" tIns="45720" vert="horz" wrap="square">
            <a:normAutofit fontScale="95556"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采用先进的供应链技术：采用先进的供应链技术，如物联网、大数据分析等，提高供应链的透明度和可预测性。</a:t>
            </a:r>
            <a:endParaRPr altLang="en-US" dirty="0" lang="zh-CN" spc="150">
              <a:solidFill>
                <a:schemeClr val="tx1">
                  <a:lumMod val="75000"/>
                  <a:lumOff val="25000"/>
                </a:schemeClr>
              </a:solidFill>
              <a:latin typeface="+mn-ea"/>
              <a:sym typeface="+mn-ea"/>
            </a:endParaRPr>
          </a:p>
        </p:txBody>
      </p:sp>
      <p:sp>
        <p:nvSpPr>
          <p:cNvPr id="1049918" name="矩形 46"/>
          <p:cNvSpPr/>
          <p:nvPr>
            <p:custDataLst>
              <p:tags r:id="rId15"/>
            </p:custDataLst>
          </p:nvPr>
        </p:nvSpPr>
        <p:spPr>
          <a:xfrm>
            <a:off x="7996134" y="2853136"/>
            <a:ext cx="1540948" cy="109123"/>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0" name="任意多边形 23"/>
          <p:cNvSpPr/>
          <p:nvPr>
            <p:custDataLst>
              <p:tags r:id="rId16"/>
            </p:custDataLst>
          </p:nvPr>
        </p:nvSpPr>
        <p:spPr>
          <a:xfrm rot="18900000" flipV="1">
            <a:off x="9975936" y="1643155"/>
            <a:ext cx="1142154" cy="1144138"/>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2" name="文本框 39"/>
          <p:cNvSpPr txBox="1"/>
          <p:nvPr>
            <p:custDataLst>
              <p:tags r:id="rId17"/>
            </p:custDataLst>
          </p:nvPr>
        </p:nvSpPr>
        <p:spPr bwMode="auto">
          <a:xfrm>
            <a:off x="9739678" y="3189513"/>
            <a:ext cx="1615020" cy="270955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持续改进和优化：持续改进和优化供应链管理流程，确保快速响应机制的有效性和高效性。</a:t>
            </a:r>
            <a:endParaRPr altLang="en-US" dirty="0" sz="1600" lang="zh-CN" spc="150">
              <a:solidFill>
                <a:schemeClr val="tx1">
                  <a:lumMod val="75000"/>
                  <a:lumOff val="25000"/>
                </a:schemeClr>
              </a:solidFill>
              <a:latin typeface="+mn-ea"/>
              <a:sym typeface="+mn-ea"/>
            </a:endParaRPr>
          </a:p>
        </p:txBody>
      </p:sp>
      <p:sp>
        <p:nvSpPr>
          <p:cNvPr id="1049924" name="矩形 47"/>
          <p:cNvSpPr/>
          <p:nvPr>
            <p:custDataLst>
              <p:tags r:id="rId18"/>
            </p:custDataLst>
          </p:nvPr>
        </p:nvSpPr>
        <p:spPr>
          <a:xfrm>
            <a:off x="9776918" y="2853136"/>
            <a:ext cx="1540948" cy="109123"/>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8"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供应链管理中的技术应用</a:t>
            </a:r>
            <a:endParaRPr altLang="en-US" dirty="0" lang="zh-CN"/>
          </a:p>
        </p:txBody>
      </p:sp>
      <p:sp>
        <p:nvSpPr>
          <p:cNvPr id="104996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0" name="标题 1"/>
          <p:cNvSpPr>
            <a:spLocks noGrp="1"/>
          </p:cNvSpPr>
          <p:nvPr>
            <p:ph type="title"/>
          </p:nvPr>
        </p:nvSpPr>
        <p:spPr/>
        <p:txBody>
          <a:bodyPr/>
          <a:p>
            <a:r>
              <a:rPr altLang="en-US" lang="zh-CN"/>
              <a:t>物联网技术在供应链管理中的应用</a:t>
            </a:r>
            <a:endParaRPr altLang="en-US" lang="zh-CN"/>
          </a:p>
        </p:txBody>
      </p:sp>
      <p:sp>
        <p:nvSpPr>
          <p:cNvPr id="105003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物联网技术定义及特点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物联网技术在供应链管理中的应用场景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物联网技术对供应链管理的影响与优势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物联网技术在供应链管理中的实施步骤与注意事项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大数据分析在供应链优化中的作用</a:t>
            </a:r>
            <a:endParaRPr altLang="en-US" lang="zh-CN"/>
          </a:p>
        </p:txBody>
      </p:sp>
      <p:sp>
        <p:nvSpPr>
          <p:cNvPr id="1050090"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92"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94"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96"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98"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00"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02"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数据收集与整合：收集并整合来自不同来源的数据，包括供应商、生产商、物流公司等，确保数据的准确性和完整性。</a:t>
            </a:r>
            <a:endParaRPr altLang="en-US" sz="1400" lang="zh-CN" spc="150">
              <a:solidFill>
                <a:schemeClr val="tx1">
                  <a:lumMod val="65000"/>
                  <a:lumOff val="35000"/>
                </a:schemeClr>
              </a:solidFill>
              <a:latin typeface="+mn-ea"/>
            </a:endParaRPr>
          </a:p>
        </p:txBody>
      </p:sp>
      <p:sp>
        <p:nvSpPr>
          <p:cNvPr id="1050104"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数据分析与挖掘：利用大数据分析技术，对收集到的数据进行分析和挖掘，发现潜在的规律和趋势，为供应链优化提供决策支持。</a:t>
            </a:r>
            <a:endParaRPr altLang="en-US" sz="1400" lang="zh-CN" spc="150">
              <a:solidFill>
                <a:schemeClr val="tx1">
                  <a:lumMod val="65000"/>
                  <a:lumOff val="35000"/>
                </a:schemeClr>
              </a:solidFill>
              <a:latin typeface="+mn-ea"/>
            </a:endParaRPr>
          </a:p>
        </p:txBody>
      </p:sp>
      <p:sp>
        <p:nvSpPr>
          <p:cNvPr id="1050106"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预测与计划：通过大数据分析，可以对未来的市场需求进行预测，从而制定更加精准的生产计划和库存管理策略，降低库存成本和缺货风险。</a:t>
            </a:r>
            <a:endParaRPr altLang="en-US" sz="1400" lang="zh-CN" spc="150">
              <a:solidFill>
                <a:schemeClr val="tx1">
                  <a:lumMod val="65000"/>
                  <a:lumOff val="35000"/>
                </a:schemeClr>
              </a:solidFill>
              <a:latin typeface="+mn-ea"/>
            </a:endParaRPr>
          </a:p>
        </p:txBody>
      </p:sp>
      <p:sp>
        <p:nvSpPr>
          <p:cNvPr id="1050108"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fontScale="90000" lnSpcReduction="20000"/>
          </a:bodyPr>
          <a:p>
            <a:pPr>
              <a:lnSpc>
                <a:spcPct val="130000"/>
              </a:lnSpc>
              <a:spcAft>
                <a:spcPts val="1000"/>
              </a:spcAft>
            </a:pPr>
            <a:r>
              <a:rPr altLang="en-US" sz="1600" lang="zh-CN" spc="150">
                <a:solidFill>
                  <a:schemeClr val="tx1">
                    <a:lumMod val="65000"/>
                    <a:lumOff val="35000"/>
                  </a:schemeClr>
                </a:solidFill>
                <a:latin typeface="+mn-ea"/>
              </a:rPr>
              <a:t>实时监控与调整：利用大数据技术对供应链进行实时监控，及时发现并解决潜在的问题，确保供应链的稳定性和高效性。同时，根据市场变化和客户需求，及时调整生产和物流计划，提高供应链的灵活性和适应性。</a:t>
            </a:r>
            <a:endParaRPr altLang="en-US" sz="1600" lang="zh-CN" spc="150">
              <a:solidFill>
                <a:schemeClr val="tx1">
                  <a:lumMod val="65000"/>
                  <a:lumOff val="35000"/>
                </a:schemeClr>
              </a:solidFill>
              <a:latin typeface="+mn-ea"/>
            </a:endParaRPr>
          </a:p>
        </p:txBody>
      </p:sp>
      <p:sp>
        <p:nvSpPr>
          <p:cNvPr id="1050110"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4" name="标题 1"/>
          <p:cNvSpPr>
            <a:spLocks noGrp="1"/>
          </p:cNvSpPr>
          <p:nvPr>
            <p:ph type="title"/>
          </p:nvPr>
        </p:nvSpPr>
        <p:spPr/>
        <p:txBody>
          <a:bodyPr/>
          <a:p>
            <a:r>
              <a:rPr altLang="en-US" lang="zh-CN"/>
              <a:t>人工智能在供应链风险管理中的应用</a:t>
            </a:r>
            <a:endParaRPr altLang="en-US" lang="zh-CN"/>
          </a:p>
        </p:txBody>
      </p:sp>
      <p:sp>
        <p:nvSpPr>
          <p:cNvPr id="10501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人工智能技术能够提高供应链的透明度和可预测性</a:t>
            </a:r>
            <a:endParaRPr altLang="en-US" dirty="0" sz="2000" lang="zh-CN" spc="150">
              <a:solidFill>
                <a:schemeClr val="tx1">
                  <a:lumMod val="85000"/>
                  <a:lumOff val="15000"/>
                </a:schemeClr>
              </a:solidFill>
              <a:latin typeface="+mn-ea"/>
              <a:sym typeface="+mn-ea"/>
            </a:endParaRPr>
          </a:p>
        </p:txBody>
      </p:sp>
      <p:sp>
        <p:nvSpPr>
          <p:cNvPr id="10501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人工智能技术能够实时监测和预警供应链风险</a:t>
            </a:r>
            <a:endParaRPr altLang="en-US" dirty="0" sz="2000" lang="zh-CN" spc="150">
              <a:solidFill>
                <a:schemeClr val="tx1">
                  <a:lumMod val="85000"/>
                  <a:lumOff val="15000"/>
                </a:schemeClr>
              </a:solidFill>
              <a:latin typeface="+mn-ea"/>
              <a:sym typeface="+mn-ea"/>
            </a:endParaRPr>
          </a:p>
        </p:txBody>
      </p:sp>
      <p:sp>
        <p:nvSpPr>
          <p:cNvPr id="10501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人工智能技术能够优化供应链的资源配置和调度</a:t>
            </a:r>
            <a:endParaRPr altLang="en-US" dirty="0" sz="2000" lang="zh-CN" spc="150">
              <a:solidFill>
                <a:schemeClr val="tx1">
                  <a:lumMod val="85000"/>
                  <a:lumOff val="15000"/>
                </a:schemeClr>
              </a:solidFill>
              <a:latin typeface="+mn-ea"/>
              <a:sym typeface="+mn-ea"/>
            </a:endParaRPr>
          </a:p>
        </p:txBody>
      </p:sp>
      <p:sp>
        <p:nvSpPr>
          <p:cNvPr id="10501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人工智能技术能够提高供应链的协同和响应能力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2" name="标题 1"/>
          <p:cNvSpPr>
            <a:spLocks noGrp="1"/>
          </p:cNvSpPr>
          <p:nvPr>
            <p:ph type="title"/>
          </p:nvPr>
        </p:nvSpPr>
        <p:spPr/>
        <p:txBody>
          <a:bodyPr/>
          <a:p>
            <a:r>
              <a:rPr altLang="en-US" lang="zh-CN"/>
              <a:t>区块链技术在供应链信息共享中的应用</a:t>
            </a:r>
            <a:endParaRPr altLang="en-US" lang="zh-CN"/>
          </a:p>
        </p:txBody>
      </p:sp>
      <p:sp>
        <p:nvSpPr>
          <p:cNvPr id="105020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0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区块链技术的基本原理和特点</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21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1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供应链信息共享的挑战和问题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21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1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区块链技术在供应链信息共享中的应用案例</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22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2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区块链技术对供应链管理的优势和未来发展前景</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60"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供应链管理的未来趋势</a:t>
            </a:r>
            <a:endParaRPr altLang="en-US" dirty="0" lang="zh-CN"/>
          </a:p>
        </p:txBody>
      </p:sp>
      <p:sp>
        <p:nvSpPr>
          <p:cNvPr id="105026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供应链协同的未来发展</a:t>
            </a:r>
            <a:endParaRPr altLang="en-US" lang="zh-CN"/>
          </a:p>
        </p:txBody>
      </p:sp>
      <p:sp>
        <p:nvSpPr>
          <p:cNvPr id="10503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供应链协同的重要性</a:t>
            </a:r>
            <a:endParaRPr altLang="en-US" dirty="0" sz="1200" lang="zh-CN" spc="150">
              <a:solidFill>
                <a:schemeClr val="tx1">
                  <a:lumMod val="85000"/>
                  <a:lumOff val="15000"/>
                </a:schemeClr>
              </a:solidFill>
              <a:latin typeface="+mn-ea"/>
              <a:sym typeface="+mn-ea"/>
            </a:endParaRPr>
          </a:p>
        </p:txBody>
      </p:sp>
      <p:sp>
        <p:nvSpPr>
          <p:cNvPr id="10503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供应链协同的未来趋势</a:t>
            </a:r>
            <a:endParaRPr altLang="en-US" dirty="0" sz="1200" lang="zh-CN" spc="150">
              <a:solidFill>
                <a:schemeClr val="tx1">
                  <a:lumMod val="85000"/>
                  <a:lumOff val="15000"/>
                </a:schemeClr>
              </a:solidFill>
              <a:latin typeface="+mn-ea"/>
              <a:sym typeface="+mn-ea"/>
            </a:endParaRPr>
          </a:p>
        </p:txBody>
      </p:sp>
      <p:sp>
        <p:nvSpPr>
          <p:cNvPr id="10503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供应链协同的挑战与机遇</a:t>
            </a:r>
            <a:endParaRPr altLang="en-US" dirty="0" sz="1200" lang="zh-CN" spc="150">
              <a:solidFill>
                <a:schemeClr val="tx1">
                  <a:lumMod val="85000"/>
                  <a:lumOff val="15000"/>
                </a:schemeClr>
              </a:solidFill>
              <a:latin typeface="+mn-ea"/>
              <a:sym typeface="+mn-ea"/>
            </a:endParaRPr>
          </a:p>
        </p:txBody>
      </p:sp>
      <p:sp>
        <p:nvSpPr>
          <p:cNvPr id="10503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供应链协同的实践案例</a:t>
            </a:r>
            <a:endParaRPr altLang="en-US" dirty="0" sz="1200" lang="zh-CN" spc="150">
              <a:solidFill>
                <a:schemeClr val="tx1">
                  <a:lumMod val="85000"/>
                  <a:lumOff val="15000"/>
                </a:schemeClr>
              </a:solidFill>
              <a:latin typeface="+mn-ea"/>
              <a:sym typeface="+mn-ea"/>
            </a:endParaRPr>
          </a:p>
        </p:txBody>
      </p:sp>
      <p:sp>
        <p:nvSpPr>
          <p:cNvPr id="10503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90" name="标题 1"/>
          <p:cNvSpPr>
            <a:spLocks noGrp="1"/>
          </p:cNvSpPr>
          <p:nvPr>
            <p:ph type="title"/>
          </p:nvPr>
        </p:nvSpPr>
        <p:spPr/>
        <p:txBody>
          <a:bodyPr/>
          <a:p>
            <a:r>
              <a:rPr altLang="en-US" lang="zh-CN"/>
              <a:t>数字化和智能化在供应链管理中的应用前景</a:t>
            </a:r>
            <a:endParaRPr altLang="en-US" lang="zh-CN"/>
          </a:p>
        </p:txBody>
      </p:sp>
      <p:sp>
        <p:nvSpPr>
          <p:cNvPr id="10503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数字化和智能化在供应链管理中的融合：将数字化和智能化技术相结合，实现供应链的全面数字化和智能化，提高供应链的竞争力和创新力。</a:t>
            </a:r>
            <a:endParaRPr altLang="zh-CN" dirty="0" lang="en-US">
              <a:solidFill>
                <a:schemeClr val="dk1">
                  <a:lumMod val="80000"/>
                  <a:lumOff val="20000"/>
                </a:schemeClr>
              </a:solidFill>
              <a:latin typeface="+mn-ea"/>
              <a:sym typeface="+mn-ea"/>
            </a:endParaRPr>
          </a:p>
        </p:txBody>
      </p:sp>
      <p:sp>
        <p:nvSpPr>
          <p:cNvPr id="10504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数字化供应链管理：通过数字化技术实现供应链的透明化、可追溯性和预测性，提高供应链的效率和准确性。</a:t>
            </a:r>
            <a:endParaRPr altLang="en-US" dirty="0" lang="zh-CN">
              <a:solidFill>
                <a:schemeClr val="dk1">
                  <a:lumMod val="80000"/>
                  <a:lumOff val="20000"/>
                </a:schemeClr>
              </a:solidFill>
              <a:latin typeface="+mn-ea"/>
              <a:sym typeface="+mn-ea"/>
            </a:endParaRPr>
          </a:p>
        </p:txBody>
      </p:sp>
      <p:sp>
        <p:nvSpPr>
          <p:cNvPr id="10504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智能化供应链管理：利用人工智能、机器学习等技术，实现供应链的自动化、智能化决策和优化，降低成本和提高效率。</a:t>
            </a:r>
            <a:endParaRPr altLang="en-US" dirty="0" lang="zh-CN">
              <a:solidFill>
                <a:schemeClr val="dk1">
                  <a:lumMod val="80000"/>
                  <a:lumOff val="20000"/>
                </a:schemeClr>
              </a:solidFill>
              <a:latin typeface="+mn-ea"/>
              <a:sym typeface="+mn-ea"/>
            </a:endParaRPr>
          </a:p>
        </p:txBody>
      </p:sp>
      <p:sp>
        <p:nvSpPr>
          <p:cNvPr id="10504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未来趋势：随着技术的不断进步和应用，数字化和智能化在供应链管理中的应用前景将更加广阔，将成为未来供应链管理的重要趋势。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56" name="标题 1"/>
          <p:cNvSpPr>
            <a:spLocks noGrp="1"/>
          </p:cNvSpPr>
          <p:nvPr>
            <p:ph type="title"/>
          </p:nvPr>
        </p:nvSpPr>
        <p:spPr/>
        <p:txBody>
          <a:bodyPr/>
          <a:p>
            <a:r>
              <a:rPr altLang="en-US" lang="zh-CN"/>
              <a:t>可持续发展在供应链管理中的重要性</a:t>
            </a:r>
            <a:endParaRPr altLang="en-US" lang="zh-CN"/>
          </a:p>
        </p:txBody>
      </p:sp>
      <p:sp>
        <p:nvSpPr>
          <p:cNvPr id="10504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未来供应链管理中的可持续发展趋势</a:t>
            </a:r>
            <a:endParaRPr altLang="en-US" dirty="0" sz="2400" lang="zh-CN">
              <a:latin typeface="+mn-ea"/>
              <a:ea typeface="+mn-ea"/>
            </a:endParaRPr>
          </a:p>
        </p:txBody>
      </p:sp>
      <p:sp>
        <p:nvSpPr>
          <p:cNvPr id="10504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实现可持续发展在供应链管理中的关键措施</a:t>
            </a:r>
            <a:endParaRPr altLang="en-US" dirty="0" sz="2400" lang="zh-CN">
              <a:latin typeface="+mn-ea"/>
              <a:ea typeface="+mn-ea"/>
            </a:endParaRPr>
          </a:p>
        </p:txBody>
      </p:sp>
      <p:sp>
        <p:nvSpPr>
          <p:cNvPr id="10504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供应链管理中的可持续发展概念</a:t>
            </a:r>
            <a:endParaRPr altLang="en-US" dirty="0" sz="2400" lang="zh-CN">
              <a:latin typeface="+mn-ea"/>
              <a:ea typeface="+mn-ea"/>
            </a:endParaRPr>
          </a:p>
        </p:txBody>
      </p:sp>
      <p:sp>
        <p:nvSpPr>
          <p:cNvPr id="10504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可持续发展对供应链管理的影响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14" name="标题 1"/>
          <p:cNvSpPr>
            <a:spLocks noGrp="1"/>
          </p:cNvSpPr>
          <p:nvPr>
            <p:ph type="title"/>
          </p:nvPr>
        </p:nvSpPr>
        <p:spPr/>
        <p:txBody>
          <a:bodyPr/>
          <a:p>
            <a:r>
              <a:rPr altLang="en-US" lang="zh-CN"/>
              <a:t>应对未来挑战的供应链管理策略</a:t>
            </a:r>
            <a:endParaRPr altLang="en-US" lang="zh-CN"/>
          </a:p>
        </p:txBody>
      </p:sp>
      <p:sp>
        <p:nvSpPr>
          <p:cNvPr id="105051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1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2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2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2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3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多元化和弹性：建立具有应对突发事件和不确定性的供应链网络，实现多元化供应</a:t>
            </a:r>
            <a:endParaRPr altLang="en-US" dirty="0" sz="2400" lang="zh-CN">
              <a:latin typeface="+mn-ea"/>
              <a:ea typeface="+mn-ea"/>
            </a:endParaRPr>
          </a:p>
        </p:txBody>
      </p:sp>
      <p:sp>
        <p:nvSpPr>
          <p:cNvPr id="105053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协作与合作：加强供应链上下游企业之间的协作与合作，共同应对挑战</a:t>
            </a:r>
            <a:endParaRPr altLang="en-US" dirty="0" sz="2400" lang="zh-CN">
              <a:latin typeface="+mn-ea"/>
              <a:ea typeface="+mn-ea"/>
            </a:endParaRPr>
          </a:p>
        </p:txBody>
      </p:sp>
      <p:sp>
        <p:nvSpPr>
          <p:cNvPr id="105053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数字化转型：利用大数据、人工智能等数字化技术提升供应链管理的效率和准确性</a:t>
            </a:r>
            <a:endParaRPr altLang="en-US" dirty="0" sz="2400" lang="zh-CN">
              <a:latin typeface="+mn-ea"/>
              <a:ea typeface="+mn-ea"/>
            </a:endParaRPr>
          </a:p>
        </p:txBody>
      </p:sp>
      <p:sp>
        <p:nvSpPr>
          <p:cNvPr id="105053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可持续发展：关注环境、社会和公司治理标准，确保供应链的可持续性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7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57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57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57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2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7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31.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2023-12-19T13:40:07Z</dcterms:created>
  <dcterms:modified xsi:type="dcterms:W3CDTF">2023-12-19T13:40:07Z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053e40eb9f374ecdbe59e75a9b22eeb3_21</vt:lpwstr>
  </property>
</Properties>
</file>