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87" r:id="rId1"/>
    <p:sldMasterId id="2147492424" r:id="rId2"/>
  </p:sldMasterIdLst>
  <p:notesMasterIdLst>
    <p:notesMasterId r:id="rId3"/>
  </p:notesMasterIdLst>
  <p:sldIdLst>
    <p:sldId id="4316" r:id="rId4"/>
    <p:sldId id="4320" r:id="rId5"/>
    <p:sldId id="4325" r:id="rId6"/>
    <p:sldId id="4329" r:id="rId7"/>
    <p:sldId id="4332" r:id="rId8"/>
    <p:sldId id="4335" r:id="rId9"/>
    <p:sldId id="4338" r:id="rId10"/>
    <p:sldId id="4342" r:id="rId11"/>
    <p:sldId id="4346" r:id="rId12"/>
    <p:sldId id="4349" r:id="rId13"/>
    <p:sldId id="4352" r:id="rId14"/>
    <p:sldId id="4355" r:id="rId15"/>
    <p:sldId id="4359" r:id="rId16"/>
    <p:sldId id="4363" r:id="rId17"/>
    <p:sldId id="4366" r:id="rId18"/>
    <p:sldId id="4369" r:id="rId19"/>
    <p:sldId id="4372" r:id="rId20"/>
    <p:sldId id="4376" r:id="rId21"/>
    <p:sldId id="4380" r:id="rId22"/>
    <p:sldId id="4383" r:id="rId23"/>
    <p:sldId id="4386" r:id="rId24"/>
    <p:sldId id="4389" r:id="rId25"/>
    <p:sldId id="4393" r:id="rId26"/>
    <p:sldId id="4397" r:id="rId27"/>
    <p:sldId id="4400" r:id="rId28"/>
    <p:sldId id="4403" r:id="rId29"/>
    <p:sldId id="4406" r:id="rId30"/>
    <p:sldId id="4410" r:id="rId31"/>
    <p:sldId id="4414" r:id="rId32"/>
    <p:sldId id="4417" r:id="rId33"/>
    <p:sldId id="4420" r:id="rId34"/>
    <p:sldId id="4423" r:id="rId35"/>
    <p:sldId id="442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88" r:id="rId1"/>
    <p:sldLayoutId id="2147492389" r:id="rId2"/>
    <p:sldLayoutId id="2147492390" r:id="rId3"/>
    <p:sldLayoutId id="2147492391" r:id="rId4"/>
    <p:sldLayoutId id="2147492392" r:id="rId5"/>
    <p:sldLayoutId id="2147492393" r:id="rId6"/>
    <p:sldLayoutId id="2147492394" r:id="rId7"/>
    <p:sldLayoutId id="2147492395" r:id="rId8"/>
    <p:sldLayoutId id="2147492396" r:id="rId9"/>
    <p:sldLayoutId id="2147492397" r:id="rId10"/>
    <p:sldLayoutId id="21474923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25" r:id="rId1"/>
    <p:sldLayoutId id="2147492426" r:id="rId2"/>
    <p:sldLayoutId id="2147492427" r:id="rId3"/>
    <p:sldLayoutId id="2147492428" r:id="rId4"/>
    <p:sldLayoutId id="2147492429" r:id="rId5"/>
    <p:sldLayoutId id="2147492430" r:id="rId6"/>
    <p:sldLayoutId id="2147492431" r:id="rId7"/>
    <p:sldLayoutId id="2147492432" r:id="rId8"/>
    <p:sldLayoutId id="2147492433" r:id="rId9"/>
    <p:sldLayoutId id="2147492434" r:id="rId10"/>
    <p:sldLayoutId id="214749243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tags" Target="../tags/tag405.xml"/><Relationship Id="rId18" Type="http://schemas.openxmlformats.org/officeDocument/2006/relationships/tags" Target="../tags/tag406.xml"/><Relationship Id="rId19" Type="http://schemas.openxmlformats.org/officeDocument/2006/relationships/tags" Target="../tags/tag407.xml"/><Relationship Id="rId20" Type="http://schemas.openxmlformats.org/officeDocument/2006/relationships/tags" Target="../tags/tag408.xml"/><Relationship Id="rId21" Type="http://schemas.openxmlformats.org/officeDocument/2006/relationships/tags" Target="../tags/tag409.xml"/><Relationship Id="rId22" Type="http://schemas.openxmlformats.org/officeDocument/2006/relationships/tags" Target="../tags/tag410.xml"/><Relationship Id="rId23" Type="http://schemas.openxmlformats.org/officeDocument/2006/relationships/tags" Target="../tags/tag411.xml"/><Relationship Id="rId24" Type="http://schemas.openxmlformats.org/officeDocument/2006/relationships/tags" Target="../tags/tag412.xml"/><Relationship Id="rId25" Type="http://schemas.openxmlformats.org/officeDocument/2006/relationships/tags" Target="../tags/tag413.xml"/><Relationship Id="rId26" Type="http://schemas.openxmlformats.org/officeDocument/2006/relationships/tags" Target="../tags/tag414.xml"/><Relationship Id="rId27" Type="http://schemas.openxmlformats.org/officeDocument/2006/relationships/tags" Target="../tags/tag415.xml"/><Relationship Id="rId28" Type="http://schemas.openxmlformats.org/officeDocument/2006/relationships/tags" Target="../tags/tag416.xml"/><Relationship Id="rId29" Type="http://schemas.openxmlformats.org/officeDocument/2006/relationships/tags" Target="../tags/tag417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tags" Target="../tags/tag457.xml"/><Relationship Id="rId5" Type="http://schemas.openxmlformats.org/officeDocument/2006/relationships/tags" Target="../tags/tag45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饲料行业市场分析及投资前景预测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饲料行业概述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饲料行业市场分析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饲料行业投资前景预测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饲料行业政策环境分析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饲料行业技术发展分析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饲料行业产业链分析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饲料行业概述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饲料行业定义</a:t>
            </a:r>
            <a:endParaRPr altLang="en-US" lang="zh-CN"/>
          </a:p>
        </p:txBody>
      </p:sp>
      <p:sp>
        <p:nvSpPr>
          <p:cNvPr id="10489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饲料行业是指生产、加工、销售饲料产品的行业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饲料行业是农业产业链中的重要环节，为养殖业提供基础物质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饲料行业的发展与养殖业、粮食市场等密切相关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饲料产品包括猪、鸡、鸭、鹅等畜禽饲料和水产饲料等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饲料行业分类</a:t>
            </a:r>
            <a:endParaRPr altLang="en-US" lang="zh-CN"/>
          </a:p>
        </p:txBody>
      </p:sp>
      <p:sp>
        <p:nvSpPr>
          <p:cNvPr id="10490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按照动物种类：猪料、禽料、水产料等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按照原材料：全价料、预混料、浓缩料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按照生产工艺：膨化料、颗粒料、粉状料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按照产品形态：固体料、液体料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饲料行业市场规模</a:t>
            </a:r>
            <a:endParaRPr altLang="en-US" lang="zh-CN"/>
          </a:p>
        </p:txBody>
      </p:sp>
      <p:sp>
        <p:nvSpPr>
          <p:cNvPr id="10490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2019年饲料行业总产值达到12000亿元人民币，同比增长约6%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预计到2025年，饲料行业总产值将达到15000亿元人民币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饲料行业市场规模与农业、畜牧业发展密切相关，随着农业、畜牧业的发展，饲料行业市场规模将继续扩大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饲料行业市场竞争激烈，企业需要不断提高产品质量、降低成本、拓展销售渠道等来提高市场竞争力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饲料行业市场特点</a:t>
            </a:r>
            <a:endParaRPr altLang="en-US" lang="zh-CN"/>
          </a:p>
        </p:txBody>
      </p:sp>
      <p:sp>
        <p:nvSpPr>
          <p:cNvPr id="1049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饲料行业市场规模庞大，市场参与者众多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饲料行业竞争激烈，价格战频发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饲料行业技术进步迅速，新产品不断涌现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饲料行业与养殖业密切相关，受养殖业周期性波动影响较大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饲料行业市场分析</a:t>
            </a:r>
            <a:endParaRPr altLang="en-US" dirty="0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饲料行业市场需求分析</a:t>
            </a:r>
            <a:endParaRPr altLang="en-US" lang="zh-CN"/>
          </a:p>
        </p:txBody>
      </p:sp>
      <p:sp>
        <p:nvSpPr>
          <p:cNvPr id="10492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养殖业发展：随着养殖业的规模化发展，对饲料的需求不断增长。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消费升级：人们对于畜禽产品的品质和安全要求提高，带动饲料行业向高品质、绿色环保方向发展。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养殖模式转变：养殖模式从传统散养向规模化、集约化转变，对饲料的需求结构发生变化。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区域差异：不同地区对饲料的需求存在差异，饲料企业需根据市场需求调整产品结构。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饲料行业市场竞争格局</a:t>
            </a:r>
            <a:endParaRPr altLang="en-US" lang="zh-CN"/>
          </a:p>
        </p:txBody>
      </p:sp>
      <p:sp>
        <p:nvSpPr>
          <p:cNvPr id="10492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竞争格局变化：分析近年来饲料行业的市场竞争格局变化，探究其原因和影响。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饲料行业市场概述：饲料行业是农业的重要组成部分，市场庞大，参与者众多。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主要竞争者分析：分析行业内主要的饲料生产商、销售商，了解其市场份额、销售渠道、产品特点等。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未来竞争趋势：预测未来饲料行业的市场竞争趋势，分析企业应如何应对市场竞争。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饲料行业市场发展趋势</a:t>
            </a:r>
            <a:endParaRPr altLang="en-US" lang="zh-CN"/>
          </a:p>
        </p:txBody>
      </p:sp>
      <p:sp>
        <p:nvSpPr>
          <p:cNvPr id="10493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环保政策趋严，推动饲料行业转型升级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养殖业规模化发展，带动饲料需求增长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科技创新推动饲料行业提质增效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国际化趋势加速，饲料企业积极参与国际竞争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饲料行业市场发展瓶颈</a:t>
            </a:r>
            <a:endParaRPr altLang="en-US" lang="zh-CN"/>
          </a:p>
        </p:txBody>
      </p:sp>
      <p:sp>
        <p:nvSpPr>
          <p:cNvPr id="10494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原料成本高：受全球贸易战影响，饲料原料价格上涨，压缩了利润空间。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环保压力大：国家对养殖业环保要求日益严格，饲料企业面临环保治理成本上升的压力。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产能过剩：饲料行业产能过剩，市场竞争激烈，企业盈利能力下降。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养殖业低迷：受非洲猪瘟影响，养殖业陷入低迷，饲料需求量大幅下降。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饲料行业投资前景预测</a:t>
            </a:r>
            <a:endParaRPr altLang="en-US" dirty="0" lang="zh-CN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饲料行业投资环境分析</a:t>
            </a:r>
            <a:endParaRPr altLang="en-US" lang="zh-CN"/>
          </a:p>
        </p:txBody>
      </p:sp>
      <p:sp>
        <p:nvSpPr>
          <p:cNvPr id="10495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政策环境：国家对饲料行业的政策支持和限制，如环保政策、食品安全法规等。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经济环境：饲料行业的市场规模、市场需求、竞争状况等，以及宏观经济形势对饲料行业的影响。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社会环境：人们对饲料产品的消费观念、食品安全意识等，以及社会文化背景对饲料行业的影响。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技术环境：饲料生产技术的创新和进步，新技术在饲料行业的应用和推广等。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饲料行业投资风险分析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原材料价格波动风险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养殖业周期性风险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饲料行业投资机会分析</a:t>
            </a:r>
            <a:endParaRPr altLang="en-US" lang="zh-CN"/>
          </a:p>
        </p:txBody>
      </p:sp>
      <p:sp>
        <p:nvSpPr>
          <p:cNvPr id="10496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市场需求：随着养殖业的快速发展，饲料市场需求不断增长，为投资者提供市场机会。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政策支持：国家政策鼓励饲料行业技术创新和绿色发展，为投资者提供政策保障。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产业链整合：饲料行业正逐步实现产业链整合，提高产业附加值，为投资者提供更多投资机会。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技术创新：饲料生产技术的不断创新，提高了产品质量和生产效率，为投资者带来技术投资机会。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饲料行业投资前景预测</a:t>
            </a:r>
            <a:endParaRPr altLang="en-US" lang="zh-CN"/>
          </a:p>
        </p:txBody>
      </p:sp>
      <p:sp>
        <p:nvSpPr>
          <p:cNvPr id="10496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政策支持：政府对农业的支持力度不断加大，饲料行业有望受益于相关政策的出台和实施，为投资者创造良好的政策环境。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市场需求：随着养殖业的快速发展，饲料行业市场需求持续增长，为投资者提供了广阔的市场空间。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技术创新：饲料生产技术的不断创新和进步，提高了饲料转化率和营养价值，降低了生产成本，为投资者带来更多机会。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产业链整合：饲料行业与养殖业、食品加工业等上下游产业的整合趋势加强，为投资者提供了全产业链的投资机会。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饲料行业政策环境分析</a:t>
            </a:r>
            <a:endParaRPr altLang="en-US" dirty="0" lang="zh-CN"/>
          </a:p>
        </p:txBody>
      </p:sp>
      <p:sp>
        <p:nvSpPr>
          <p:cNvPr id="1049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国家政策对饲料行业的影响</a:t>
            </a:r>
            <a:endParaRPr altLang="en-US" lang="zh-CN"/>
          </a:p>
        </p:txBody>
      </p:sp>
      <p:sp>
        <p:nvSpPr>
          <p:cNvPr id="10497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环保政策：推动饲料企业升级改造，提高环保标准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进出口政策：调整饲料原料进口关税，影响饲料成本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养殖政策：规范养殖业发展，促进饲料行业转型升级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产业政策：鼓励饲料企业兼并重组，提高产业集中度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地方政策对饲料行业的支持</a:t>
            </a:r>
            <a:endParaRPr altLang="en-US" lang="zh-CN"/>
          </a:p>
        </p:txBody>
      </p:sp>
      <p:sp>
        <p:nvSpPr>
          <p:cNvPr id="10498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地方政策对饲料行业的支持力度加大，鼓励企业扩大生产规模和投资。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地方政府出台了一系列税收优惠政策，降低饲料企业的税负，提高其盈利能力。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地方财政对饲料企业进行补贴，帮助企业降低生产成本，提高市场竞争力。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地方政府加强了对饲料行业的监管，确保产品质量安全，维护市场秩序。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饲料行业标准与法规分析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饲料行业标准体系：包括国家标准、行业标准和企业标准三个层次，其中行业标准是饲料企业生产和经营过程中必须遵守的最低标准。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饲料行业相关法律法规：包括《饲料和饲料添加剂管理条例》等国家层面的法规，以及各地方的相关法规和规章。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饲料安全标准：包括《饲料卫生标准》等国家标准和行业标准，这些标准对饲料原料、添加剂、生产过程和产品质量等方面都有明确的规定和要求。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饲料行业监管体系：包括各级饲料管理部门、饲料质量监督机构和饲料行业协会等，这些机构和组织负责对饲料行业进行监管、指导和协调。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饲料行业政策环境发展趋势</a:t>
            </a:r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政策支持力度加大，鼓励饲料行业转型升级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环保政策趋严，促进饲料企业绿色发展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质量安全监管加强，提升饲料行业整体水平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科技创新政策推动饲料行业技术进步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饲料行业技术发展分析</a:t>
            </a:r>
            <a:endParaRPr altLang="en-US" dirty="0" lang="zh-CN"/>
          </a:p>
        </p:txBody>
      </p:sp>
      <p:sp>
        <p:nvSpPr>
          <p:cNvPr id="10500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饲料生产技术现状分析</a:t>
            </a:r>
            <a:endParaRPr altLang="en-US" lang="zh-CN"/>
          </a:p>
        </p:txBody>
      </p:sp>
      <p:sp>
        <p:nvSpPr>
          <p:cNvPr id="10500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饲料添加剂：新型饲料添加剂的开发和应用，提高饲料品质和动物生产性能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饲料加工工艺：从原料选择、配方设计到生产过程的优化，实现高效、低耗和环保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智能化技术：利用物联网、大数据和人工智能等技术手段，实现饲料生产过程的智能化和精细化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生物技术在饲料行业的应用：如酶制剂、微生态制剂等，提高饲料利用率和动物健康水平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饲料生产技术创新分析</a:t>
            </a:r>
            <a:endParaRPr altLang="en-US" lang="zh-CN"/>
          </a:p>
        </p:txBody>
      </p:sp>
      <p:sp>
        <p:nvSpPr>
          <p:cNvPr id="10501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新型饲料添加剂研发：改善动物生长性能和健康状况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饲料加工工艺升级：提高饲料营养成分和利用率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智能化饲料生产设备：提高生产效率和降低成本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生物技术在饲料生产中的应用：实现可持续发展和环保要求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饲料生产技术发展趋势</a:t>
            </a:r>
            <a:endParaRPr altLang="en-US" lang="zh-CN"/>
          </a:p>
        </p:txBody>
      </p:sp>
      <p:sp>
        <p:nvSpPr>
          <p:cNvPr id="10501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自动化和智能化技术：提高饲料生产效率和质量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生物技术：改善饲料营养成分和促进动物生长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环保技术：降低饲料生产过程中的环境污染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数字化技术：实现饲料生产过程的远程监控和管理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饲料生产技术发展前景预测</a:t>
            </a:r>
            <a:endParaRPr altLang="en-US" lang="zh-CN"/>
          </a:p>
        </p:txBody>
      </p:sp>
      <p:sp>
        <p:nvSpPr>
          <p:cNvPr id="10502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自动化和智能化技术的应用将进一步普及，提高饲料生产效率和质量。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生物技术的应用将逐渐成为饲料生产技术的重要发展方向，提高饲料营养成分和降低环境污染。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新型加工技术的应用将不断涌现，为饲料生产提供更多的选择和可能性。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数字化和信息化技术将进一步渗透到饲料生产中，实现精细化管理、优化资源配置和提高企业竞争力。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饲料行业产业链分析</a:t>
            </a:r>
            <a:endParaRPr altLang="en-US" dirty="0" lang="zh-CN"/>
          </a:p>
        </p:txBody>
      </p:sp>
      <p:sp>
        <p:nvSpPr>
          <p:cNvPr id="10503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饲料原料供应商分析</a:t>
            </a:r>
            <a:endParaRPr altLang="en-US" lang="zh-CN"/>
          </a:p>
        </p:txBody>
      </p:sp>
      <p:sp>
        <p:nvSpPr>
          <p:cNvPr id="1050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玉米、大豆等谷物原料供应商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饲料原料供应商的市场规模和竞争格局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维生素、矿物质等添加剂供应商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鱼粉、肉骨粉等动物性饲料原料供应商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饲料生产商分析</a:t>
            </a:r>
            <a:endParaRPr altLang="en-US" lang="zh-CN"/>
          </a:p>
        </p:txBody>
      </p:sp>
      <p:sp>
        <p:nvSpPr>
          <p:cNvPr id="10504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饲料生产商数量及分布情况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饲料生产商规模及市场份额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饲料生产商产品种类及特点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饲料生产商经营状况及盈利能力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饲料销售渠道分析</a:t>
            </a:r>
            <a:endParaRPr altLang="en-US" lang="zh-CN"/>
          </a:p>
        </p:txBody>
      </p:sp>
      <p:sp>
        <p:nvSpPr>
          <p:cNvPr id="10504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直接销售：饲料生产企业直接向养殖户销售，减少了中间环节，有助于降低成本和提高效率。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经销商销售：饲料生产企业通过经销商向养殖户销售，有助于扩大销售网络和提高市场覆盖率。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电商平台：随着互联网的发展，越来越多的饲料生产企业开始通过电商平台向养殖户销售饲料，这种模式具有方便快捷、信息透明等优点。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出口销售：部分饲料生产企业将饲料出口到国外市场，这需要企业具备相应的出口资质和认证，同时需要了解国际市场的需求和竞争情况。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饲料用户需求分析</a:t>
            </a:r>
            <a:endParaRPr altLang="en-US" lang="zh-CN"/>
          </a:p>
        </p:txBody>
      </p:sp>
      <p:sp>
        <p:nvSpPr>
          <p:cNvPr id="10505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养殖业发展情况：分析养殖业规模、结构和布局，了解养殖户对饲料的需求特点。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饲料品种与品质：探讨不同养殖品种对饲料品种和品质的需求，以及养殖户对饲料营养成分的要求。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饲料安全与环保：分析养殖户对饲料安全和环保方面的关注点，以及饲料企业在这方面的应对措施。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饲料价格与成本：了解养殖户对饲料价格的敏感度和对饲料成本的控制要求，分析饲料价格波动对养殖业的影响。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6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5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2024-01-03T13:03:50Z</dcterms:created>
  <dcterms:modified xsi:type="dcterms:W3CDTF">2024-01-03T13:03:50Z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fe990aadb9fb4d3097434ed32b93888c_21</vt:lpwstr>
  </property>
</Properties>
</file>