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handoutMasterIdLst>
    <p:handoutMasterId r:id="rId14"/>
  </p:handoutMasterIdLst>
  <p:sldIdLst>
    <p:sldId id="257" r:id="rId4"/>
    <p:sldId id="259" r:id="rId5"/>
    <p:sldId id="266" r:id="rId7"/>
    <p:sldId id="265" r:id="rId8"/>
    <p:sldId id="271" r:id="rId9"/>
    <p:sldId id="270" r:id="rId10"/>
    <p:sldId id="278" r:id="rId11"/>
    <p:sldId id="267" r:id="rId12"/>
    <p:sldId id="258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4" userDrawn="1">
          <p15:clr>
            <a:srgbClr val="A4A3A4"/>
          </p15:clr>
        </p15:guide>
        <p15:guide id="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5" autoAdjust="0"/>
    <p:restoredTop sz="95694" autoAdjust="0"/>
  </p:normalViewPr>
  <p:slideViewPr>
    <p:cSldViewPr snapToGrid="0" showGuides="1">
      <p:cViewPr>
        <p:scale>
          <a:sx n="110" d="100"/>
          <a:sy n="110" d="100"/>
        </p:scale>
        <p:origin x="-366" y="-210"/>
      </p:cViewPr>
      <p:guideLst>
        <p:guide pos="404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66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模板来自于： 第一</a:t>
            </a:r>
            <a:r>
              <a:rPr lang="en-US" altLang="zh-CN" dirty="0"/>
              <a:t>PPT https://www.1ppt.com/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6EDB5B-5129-4938-8B8B-EE2F6BBD6A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11A2D9-2199-4BE6-94DC-5F71ACB0C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AE6A15-3276-41A7-BBA6-F8184E52A6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FA403E-88E7-43C4-A65D-09B4256901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0DB5FD-F6DA-4B9D-B03F-651E0BB87B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701145-3751-4851-9CD3-5CAD235A774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86AEEB-3175-4B26-AA1F-F0261D9E5F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E87F67-D25C-4B9B-8710-3ADCF163F08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16CF45-6D46-4F08-8DA3-035A707C5D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6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DA2CC75-8280-4D50-8556-C2874ADEF92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E190E77-D57C-49F8-ADC2-FB99C50EBC2E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页面-上"/>
          <p:cNvSpPr/>
          <p:nvPr userDrawn="1"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页面-下"/>
          <p:cNvSpPr/>
          <p:nvPr userDrawn="1"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jpeg"/><Relationship Id="rId8" Type="http://schemas.openxmlformats.org/officeDocument/2006/relationships/image" Target="../media/image3.jpeg"/><Relationship Id="rId7" Type="http://schemas.openxmlformats.org/officeDocument/2006/relationships/image" Target="../media/image2.jpeg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5" Type="http://schemas.openxmlformats.org/officeDocument/2006/relationships/slideLayout" Target="../slideLayouts/slideLayout11.xml"/><Relationship Id="rId14" Type="http://schemas.openxmlformats.org/officeDocument/2006/relationships/image" Target="../media/image6.png"/><Relationship Id="rId13" Type="http://schemas.openxmlformats.org/officeDocument/2006/relationships/tags" Target="../tags/tag30.xml"/><Relationship Id="rId12" Type="http://schemas.openxmlformats.org/officeDocument/2006/relationships/image" Target="../media/image5.png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7.jpeg"/><Relationship Id="rId1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7" Type="http://schemas.openxmlformats.org/officeDocument/2006/relationships/slideLayout" Target="../slideLayouts/slideLayout11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tags" Target="../tags/tag3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7" Type="http://schemas.openxmlformats.org/officeDocument/2006/relationships/slideLayout" Target="../slideLayouts/slideLayout11.xml"/><Relationship Id="rId16" Type="http://schemas.openxmlformats.org/officeDocument/2006/relationships/image" Target="../media/image10.jpeg"/><Relationship Id="rId15" Type="http://schemas.openxmlformats.org/officeDocument/2006/relationships/image" Target="../media/image4.jpeg"/><Relationship Id="rId14" Type="http://schemas.openxmlformats.org/officeDocument/2006/relationships/image" Target="../media/image9.jpeg"/><Relationship Id="rId13" Type="http://schemas.openxmlformats.org/officeDocument/2006/relationships/image" Target="../media/image8.jpeg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tags" Target="../tags/tag4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image" Target="../media/image11.png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/>
          <p:cNvSpPr/>
          <p:nvPr/>
        </p:nvSpPr>
        <p:spPr>
          <a:xfrm>
            <a:off x="3556001" y="3497944"/>
            <a:ext cx="8418286" cy="3360058"/>
          </a:xfrm>
          <a:custGeom>
            <a:avLst/>
            <a:gdLst>
              <a:gd name="connsiteX0" fmla="*/ 5426117 w 7795801"/>
              <a:gd name="connsiteY0" fmla="*/ 1692 h 3039643"/>
              <a:gd name="connsiteX1" fmla="*/ 7690799 w 7795801"/>
              <a:gd name="connsiteY1" fmla="*/ 274459 h 3039643"/>
              <a:gd name="connsiteX2" fmla="*/ 7795801 w 7795801"/>
              <a:gd name="connsiteY2" fmla="*/ 290595 h 3039643"/>
              <a:gd name="connsiteX3" fmla="*/ 7795801 w 7795801"/>
              <a:gd name="connsiteY3" fmla="*/ 3039643 h 3039643"/>
              <a:gd name="connsiteX4" fmla="*/ 929 w 7795801"/>
              <a:gd name="connsiteY4" fmla="*/ 3039643 h 3039643"/>
              <a:gd name="connsiteX5" fmla="*/ 0 w 7795801"/>
              <a:gd name="connsiteY5" fmla="*/ 2991636 h 3039643"/>
              <a:gd name="connsiteX6" fmla="*/ 538659 w 7795801"/>
              <a:gd name="connsiteY6" fmla="*/ 2437300 h 3039643"/>
              <a:gd name="connsiteX7" fmla="*/ 3310887 w 7795801"/>
              <a:gd name="connsiteY7" fmla="*/ 1943814 h 3039643"/>
              <a:gd name="connsiteX8" fmla="*/ 5009058 w 7795801"/>
              <a:gd name="connsiteY8" fmla="*/ 56957 h 3039643"/>
              <a:gd name="connsiteX9" fmla="*/ 5426117 w 7795801"/>
              <a:gd name="connsiteY9" fmla="*/ 1692 h 303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95800" h="3039643">
                <a:moveTo>
                  <a:pt x="5426117" y="1692"/>
                </a:moveTo>
                <a:cubicBezTo>
                  <a:pt x="6052802" y="-18888"/>
                  <a:pt x="6931067" y="152769"/>
                  <a:pt x="7690799" y="274459"/>
                </a:cubicBezTo>
                <a:lnTo>
                  <a:pt x="7795801" y="290595"/>
                </a:lnTo>
                <a:lnTo>
                  <a:pt x="7795801" y="3039643"/>
                </a:lnTo>
                <a:lnTo>
                  <a:pt x="929" y="3039643"/>
                </a:lnTo>
                <a:lnTo>
                  <a:pt x="0" y="2991636"/>
                </a:lnTo>
                <a:cubicBezTo>
                  <a:pt x="1290" y="2795281"/>
                  <a:pt x="56058" y="2602401"/>
                  <a:pt x="538659" y="2437300"/>
                </a:cubicBezTo>
                <a:cubicBezTo>
                  <a:pt x="1090201" y="2248614"/>
                  <a:pt x="2565820" y="2340538"/>
                  <a:pt x="3310887" y="1943814"/>
                </a:cubicBezTo>
                <a:cubicBezTo>
                  <a:pt x="4055954" y="1547090"/>
                  <a:pt x="4053534" y="320633"/>
                  <a:pt x="5009058" y="56957"/>
                </a:cubicBezTo>
                <a:cubicBezTo>
                  <a:pt x="5128499" y="23998"/>
                  <a:pt x="5269446" y="6838"/>
                  <a:pt x="5426117" y="1692"/>
                </a:cubicBezTo>
                <a:close/>
              </a:path>
            </a:pathLst>
          </a:custGeom>
          <a:solidFill>
            <a:srgbClr val="EAEC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: 形状 15"/>
          <p:cNvSpPr/>
          <p:nvPr/>
        </p:nvSpPr>
        <p:spPr>
          <a:xfrm>
            <a:off x="4684521" y="3432550"/>
            <a:ext cx="7507479" cy="3425452"/>
          </a:xfrm>
          <a:custGeom>
            <a:avLst/>
            <a:gdLst>
              <a:gd name="connsiteX0" fmla="*/ 5426117 w 7795801"/>
              <a:gd name="connsiteY0" fmla="*/ 1692 h 3039643"/>
              <a:gd name="connsiteX1" fmla="*/ 7690799 w 7795801"/>
              <a:gd name="connsiteY1" fmla="*/ 274459 h 3039643"/>
              <a:gd name="connsiteX2" fmla="*/ 7795801 w 7795801"/>
              <a:gd name="connsiteY2" fmla="*/ 290595 h 3039643"/>
              <a:gd name="connsiteX3" fmla="*/ 7795801 w 7795801"/>
              <a:gd name="connsiteY3" fmla="*/ 3039643 h 3039643"/>
              <a:gd name="connsiteX4" fmla="*/ 929 w 7795801"/>
              <a:gd name="connsiteY4" fmla="*/ 3039643 h 3039643"/>
              <a:gd name="connsiteX5" fmla="*/ 0 w 7795801"/>
              <a:gd name="connsiteY5" fmla="*/ 2991636 h 3039643"/>
              <a:gd name="connsiteX6" fmla="*/ 538659 w 7795801"/>
              <a:gd name="connsiteY6" fmla="*/ 2437300 h 3039643"/>
              <a:gd name="connsiteX7" fmla="*/ 3310887 w 7795801"/>
              <a:gd name="connsiteY7" fmla="*/ 1943814 h 3039643"/>
              <a:gd name="connsiteX8" fmla="*/ 5009058 w 7795801"/>
              <a:gd name="connsiteY8" fmla="*/ 56957 h 3039643"/>
              <a:gd name="connsiteX9" fmla="*/ 5426117 w 7795801"/>
              <a:gd name="connsiteY9" fmla="*/ 1692 h 303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95800" h="3039643">
                <a:moveTo>
                  <a:pt x="5426117" y="1692"/>
                </a:moveTo>
                <a:cubicBezTo>
                  <a:pt x="6052802" y="-18888"/>
                  <a:pt x="6931067" y="152769"/>
                  <a:pt x="7690799" y="274459"/>
                </a:cubicBezTo>
                <a:lnTo>
                  <a:pt x="7795801" y="290595"/>
                </a:lnTo>
                <a:lnTo>
                  <a:pt x="7795801" y="3039643"/>
                </a:lnTo>
                <a:lnTo>
                  <a:pt x="929" y="3039643"/>
                </a:lnTo>
                <a:lnTo>
                  <a:pt x="0" y="2991636"/>
                </a:lnTo>
                <a:cubicBezTo>
                  <a:pt x="1290" y="2795281"/>
                  <a:pt x="56058" y="2602401"/>
                  <a:pt x="538659" y="2437300"/>
                </a:cubicBezTo>
                <a:cubicBezTo>
                  <a:pt x="1090201" y="2248614"/>
                  <a:pt x="2565820" y="2340538"/>
                  <a:pt x="3310887" y="1943814"/>
                </a:cubicBezTo>
                <a:cubicBezTo>
                  <a:pt x="4055954" y="1547090"/>
                  <a:pt x="4053534" y="320633"/>
                  <a:pt x="5009058" y="56957"/>
                </a:cubicBezTo>
                <a:cubicBezTo>
                  <a:pt x="5128499" y="23998"/>
                  <a:pt x="5269446" y="6838"/>
                  <a:pt x="5426117" y="1692"/>
                </a:cubicBezTo>
                <a:close/>
              </a:path>
            </a:pathLst>
          </a:custGeom>
          <a:gradFill flip="none" rotWithShape="1">
            <a:gsLst>
              <a:gs pos="0">
                <a:srgbClr val="2C75CF"/>
              </a:gs>
              <a:gs pos="70000">
                <a:srgbClr val="2C5AB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698500" y="-582990"/>
            <a:ext cx="13589000" cy="8023980"/>
            <a:chOff x="-863600" y="-584200"/>
            <a:chExt cx="13335000" cy="7874000"/>
          </a:xfrm>
          <a:solidFill>
            <a:srgbClr val="E6E6E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-8636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2" name="椭圆 1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23063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6" name="椭圆 5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flipH="1">
            <a:off x="6248400" y="918028"/>
            <a:ext cx="5943600" cy="594360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11669486" y="653143"/>
            <a:ext cx="103539" cy="2105297"/>
            <a:chOff x="11669486" y="653143"/>
            <a:chExt cx="130628" cy="2656114"/>
          </a:xfrm>
        </p:grpSpPr>
        <p:grpSp>
          <p:nvGrpSpPr>
            <p:cNvPr id="25" name="组合 24"/>
            <p:cNvGrpSpPr/>
            <p:nvPr/>
          </p:nvGrpSpPr>
          <p:grpSpPr>
            <a:xfrm>
              <a:off x="11669486" y="653143"/>
              <a:ext cx="130628" cy="1291772"/>
              <a:chOff x="11669486" y="653143"/>
              <a:chExt cx="130628" cy="129177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1669486" y="653143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1669486" y="943429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1669486" y="1233715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669486" y="1524001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1669486" y="1814287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 flipH="1">
              <a:off x="11734800" y="2148114"/>
              <a:ext cx="0" cy="116114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1291590" y="2192655"/>
            <a:ext cx="51346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i="1" spc="600" dirty="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rPr>
              <a:t>KXJ127矿用隔爆兼本安型PLC控制器</a:t>
            </a:r>
            <a:endParaRPr lang="zh-CN" altLang="en-US" sz="4000" i="1" spc="600" dirty="0">
              <a:gradFill>
                <a:gsLst>
                  <a:gs pos="39000">
                    <a:srgbClr val="FCA44C"/>
                  </a:gs>
                  <a:gs pos="72000">
                    <a:srgbClr val="F78168"/>
                  </a:gs>
                </a:gsLst>
                <a:lin ang="2700000" scaled="0"/>
              </a:gradFill>
              <a:effectLst>
                <a:outerShdw dist="38100" dir="2700000" algn="tl" rotWithShape="0">
                  <a:srgbClr val="5CB2FC">
                    <a:alpha val="49000"/>
                  </a:srgbClr>
                </a:outerShdw>
              </a:effectLst>
              <a:latin typeface="造字工房明黑（非商用）常规体" pitchFamily="2" charset="-122"/>
              <a:ea typeface="造字工房明黑（非商用）常规体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892801" y="3241946"/>
            <a:ext cx="914401" cy="159657"/>
            <a:chOff x="5167086" y="4136571"/>
            <a:chExt cx="914401" cy="159657"/>
          </a:xfrm>
          <a:solidFill>
            <a:srgbClr val="2C5AB0"/>
          </a:solidFill>
        </p:grpSpPr>
        <p:sp>
          <p:nvSpPr>
            <p:cNvPr id="37" name="箭头: V 形 36"/>
            <p:cNvSpPr/>
            <p:nvPr/>
          </p:nvSpPr>
          <p:spPr>
            <a:xfrm>
              <a:off x="5167086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38" name="箭头: V 形 37"/>
            <p:cNvSpPr/>
            <p:nvPr/>
          </p:nvSpPr>
          <p:spPr>
            <a:xfrm>
              <a:off x="5355772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39" name="箭头: V 形 38"/>
            <p:cNvSpPr/>
            <p:nvPr/>
          </p:nvSpPr>
          <p:spPr>
            <a:xfrm>
              <a:off x="5544458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40" name="箭头: V 形 39"/>
            <p:cNvSpPr/>
            <p:nvPr/>
          </p:nvSpPr>
          <p:spPr>
            <a:xfrm>
              <a:off x="5733144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41" name="箭头: V 形 40"/>
            <p:cNvSpPr/>
            <p:nvPr/>
          </p:nvSpPr>
          <p:spPr>
            <a:xfrm>
              <a:off x="5921830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9938" y="2311399"/>
            <a:ext cx="914401" cy="159657"/>
            <a:chOff x="5167086" y="4136571"/>
            <a:chExt cx="914401" cy="159657"/>
          </a:xfrm>
          <a:solidFill>
            <a:srgbClr val="2C5AB0"/>
          </a:solidFill>
        </p:grpSpPr>
        <p:sp>
          <p:nvSpPr>
            <p:cNvPr id="44" name="箭头: V 形 43"/>
            <p:cNvSpPr/>
            <p:nvPr/>
          </p:nvSpPr>
          <p:spPr>
            <a:xfrm>
              <a:off x="5167086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45" name="箭头: V 形 44"/>
            <p:cNvSpPr/>
            <p:nvPr/>
          </p:nvSpPr>
          <p:spPr>
            <a:xfrm>
              <a:off x="5355772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46" name="箭头: V 形 45"/>
            <p:cNvSpPr/>
            <p:nvPr/>
          </p:nvSpPr>
          <p:spPr>
            <a:xfrm>
              <a:off x="5544458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47" name="箭头: V 形 46"/>
            <p:cNvSpPr/>
            <p:nvPr/>
          </p:nvSpPr>
          <p:spPr>
            <a:xfrm>
              <a:off x="5733144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48" name="箭头: V 形 47"/>
            <p:cNvSpPr/>
            <p:nvPr/>
          </p:nvSpPr>
          <p:spPr>
            <a:xfrm>
              <a:off x="5921830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 flipH="1" flipV="1">
            <a:off x="-1" y="0"/>
            <a:ext cx="2232133" cy="885371"/>
            <a:chOff x="943430" y="3432550"/>
            <a:chExt cx="8635999" cy="3425452"/>
          </a:xfrm>
        </p:grpSpPr>
        <p:sp>
          <p:nvSpPr>
            <p:cNvPr id="49" name="任意多边形: 形状 48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圆: 空心 51"/>
          <p:cNvSpPr/>
          <p:nvPr/>
        </p:nvSpPr>
        <p:spPr>
          <a:xfrm>
            <a:off x="9898062" y="1273628"/>
            <a:ext cx="656771" cy="656771"/>
          </a:xfrm>
          <a:prstGeom prst="donut">
            <a:avLst/>
          </a:prstGeom>
          <a:gradFill flip="none" rotWithShape="1">
            <a:gsLst>
              <a:gs pos="16000">
                <a:srgbClr val="2C75CF"/>
              </a:gs>
              <a:gs pos="70000">
                <a:srgbClr val="2C5AB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圆: 空心 52"/>
          <p:cNvSpPr/>
          <p:nvPr/>
        </p:nvSpPr>
        <p:spPr>
          <a:xfrm rot="17658235">
            <a:off x="6038150" y="4773527"/>
            <a:ext cx="714618" cy="714618"/>
          </a:xfrm>
          <a:prstGeom prst="donut">
            <a:avLst>
              <a:gd name="adj" fmla="val 15419"/>
            </a:avLst>
          </a:prstGeom>
          <a:gradFill flip="none" rotWithShape="1">
            <a:gsLst>
              <a:gs pos="0">
                <a:srgbClr val="2C75CF"/>
              </a:gs>
              <a:gs pos="70000">
                <a:srgbClr val="2C75CF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093085" y="4658360"/>
            <a:ext cx="11144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000"/>
    </mc:Choice>
    <mc:Fallback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7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1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17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2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1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6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5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4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58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31" grpId="0"/>
      <p:bldP spid="52" grpId="0" animBg="1"/>
      <p:bldP spid="53" grpId="0" animBg="1"/>
      <p:bldP spid="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169401" y="5651500"/>
            <a:ext cx="3022600" cy="1206502"/>
            <a:chOff x="3556001" y="3432550"/>
            <a:chExt cx="8635999" cy="342545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3556001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684521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698500" y="-582990"/>
            <a:ext cx="13589000" cy="8023980"/>
            <a:chOff x="-863600" y="-584200"/>
            <a:chExt cx="13335000" cy="7874000"/>
          </a:xfrm>
          <a:solidFill>
            <a:srgbClr val="E6E6E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-8636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2" name="椭圆 1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23063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6" name="椭圆 5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1669486" y="538843"/>
            <a:ext cx="103539" cy="2105297"/>
            <a:chOff x="11669486" y="653143"/>
            <a:chExt cx="130628" cy="2656114"/>
          </a:xfrm>
        </p:grpSpPr>
        <p:grpSp>
          <p:nvGrpSpPr>
            <p:cNvPr id="25" name="组合 24"/>
            <p:cNvGrpSpPr/>
            <p:nvPr/>
          </p:nvGrpSpPr>
          <p:grpSpPr>
            <a:xfrm>
              <a:off x="11669486" y="653143"/>
              <a:ext cx="130628" cy="1291772"/>
              <a:chOff x="11669486" y="653143"/>
              <a:chExt cx="130628" cy="129177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1669486" y="653143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1669486" y="943429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1669486" y="1233715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669486" y="1524001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1669486" y="1814287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 flipH="1">
              <a:off x="11734800" y="2148114"/>
              <a:ext cx="0" cy="116114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5080000" y="687612"/>
            <a:ext cx="203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i="1" spc="600" dirty="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rPr>
              <a:t>目录</a:t>
            </a:r>
            <a:endParaRPr lang="zh-CN" altLang="en-US" sz="5400" i="1" spc="600" dirty="0">
              <a:gradFill>
                <a:gsLst>
                  <a:gs pos="39000">
                    <a:srgbClr val="FCA44C"/>
                  </a:gs>
                  <a:gs pos="72000">
                    <a:srgbClr val="F78168"/>
                  </a:gs>
                </a:gsLst>
                <a:lin ang="2700000" scaled="0"/>
              </a:gradFill>
              <a:effectLst>
                <a:outerShdw dist="38100" dir="2700000" algn="tl" rotWithShape="0">
                  <a:srgbClr val="5CB2FC">
                    <a:alpha val="49000"/>
                  </a:srgbClr>
                </a:outerShdw>
              </a:effectLst>
              <a:latin typeface="造字工房明黑（非商用）常规体" pitchFamily="2" charset="-122"/>
              <a:ea typeface="造字工房明黑（非商用）常规体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 flipH="1" flipV="1">
            <a:off x="-2" y="-1"/>
            <a:ext cx="2692401" cy="1092200"/>
            <a:chOff x="943430" y="3432550"/>
            <a:chExt cx="8635999" cy="3425452"/>
          </a:xfrm>
        </p:grpSpPr>
        <p:sp>
          <p:nvSpPr>
            <p:cNvPr id="49" name="任意多边形: 形状 48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4800600" y="1574213"/>
            <a:ext cx="269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CATALOG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5" name="直接连接符 64"/>
          <p:cNvCxnSpPr/>
          <p:nvPr>
            <p:custDataLst>
              <p:tags r:id="rId1"/>
            </p:custDataLst>
          </p:nvPr>
        </p:nvCxnSpPr>
        <p:spPr>
          <a:xfrm flipH="1">
            <a:off x="8002445" y="3698151"/>
            <a:ext cx="0" cy="5893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2"/>
            </p:custDataLst>
          </p:nvPr>
        </p:nvCxnSpPr>
        <p:spPr>
          <a:xfrm flipH="1">
            <a:off x="5883736" y="3698151"/>
            <a:ext cx="0" cy="5893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3"/>
            </p:custDataLst>
          </p:nvPr>
        </p:nvCxnSpPr>
        <p:spPr>
          <a:xfrm flipH="1">
            <a:off x="3765027" y="3698151"/>
            <a:ext cx="0" cy="5893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>
            <p:custDataLst>
              <p:tags r:id="rId4"/>
            </p:custDataLst>
          </p:nvPr>
        </p:nvCxnSpPr>
        <p:spPr>
          <a:xfrm flipH="1">
            <a:off x="10121154" y="3698151"/>
            <a:ext cx="0" cy="5893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2243827" y="2729653"/>
            <a:ext cx="923691" cy="923692"/>
          </a:xfrm>
          <a:prstGeom prst="ellipse">
            <a:avLst/>
          </a:prstGeom>
          <a:gradFill flip="none" rotWithShape="1">
            <a:gsLst>
              <a:gs pos="0">
                <a:srgbClr val="2C75CF"/>
              </a:gs>
              <a:gs pos="70000">
                <a:srgbClr val="2C5AB0"/>
              </a:gs>
            </a:gsLst>
            <a:lin ang="2700000" scaled="0"/>
          </a:gradFill>
          <a:ln>
            <a:noFill/>
          </a:ln>
          <a:effectLst>
            <a:outerShdw blurRad="190500" dist="88900" dir="5400000" algn="t" rotWithShape="0">
              <a:srgbClr val="EAECFB">
                <a:alpha val="9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dirty="0">
                <a:latin typeface="汉仪菱心体简" panose="02010609000101010101" pitchFamily="49" charset="-122"/>
                <a:ea typeface="汉仪菱心体简" panose="02010609000101010101" pitchFamily="49" charset="-122"/>
              </a:rPr>
              <a:t>01</a:t>
            </a:r>
            <a:endParaRPr lang="zh-CN" altLang="en-US" sz="2800" dirty="0"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79" name="PA-文本框 88"/>
          <p:cNvSpPr txBox="1"/>
          <p:nvPr>
            <p:custDataLst>
              <p:tags r:id="rId6"/>
            </p:custDataLst>
          </p:nvPr>
        </p:nvSpPr>
        <p:spPr>
          <a:xfrm>
            <a:off x="1497330" y="4510405"/>
            <a:ext cx="2185035" cy="830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hangingPunct="0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KXJ127矿用隔爆兼本安型PLC控制器概述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4362536" y="2729653"/>
            <a:ext cx="923691" cy="923692"/>
          </a:xfrm>
          <a:prstGeom prst="ellipse">
            <a:avLst/>
          </a:prstGeom>
          <a:gradFill flip="none" rotWithShape="1">
            <a:gsLst>
              <a:gs pos="0">
                <a:srgbClr val="2C75CF"/>
              </a:gs>
              <a:gs pos="70000">
                <a:srgbClr val="2C5AB0"/>
              </a:gs>
            </a:gsLst>
            <a:lin ang="2700000" scaled="0"/>
          </a:gradFill>
          <a:ln>
            <a:noFill/>
          </a:ln>
          <a:effectLst>
            <a:outerShdw blurRad="190500" dist="88900" dir="5400000" algn="t" rotWithShape="0">
              <a:srgbClr val="EAECFB">
                <a:alpha val="9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dirty="0">
                <a:latin typeface="汉仪菱心体简" panose="02010609000101010101" pitchFamily="49" charset="-122"/>
                <a:ea typeface="汉仪菱心体简" panose="02010609000101010101" pitchFamily="49" charset="-122"/>
              </a:rPr>
              <a:t>02</a:t>
            </a:r>
            <a:endParaRPr lang="zh-CN" altLang="en-US" sz="2800" dirty="0"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80" name="PA-文本框 88"/>
          <p:cNvSpPr txBox="1"/>
          <p:nvPr>
            <p:custDataLst>
              <p:tags r:id="rId8"/>
            </p:custDataLst>
          </p:nvPr>
        </p:nvSpPr>
        <p:spPr>
          <a:xfrm>
            <a:off x="3802380" y="4510405"/>
            <a:ext cx="2081530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hangingPunct="0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KXJ127矿用隔爆兼本安型PLC控制器功能特点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>
            <p:custDataLst>
              <p:tags r:id="rId9"/>
            </p:custDataLst>
          </p:nvPr>
        </p:nvSpPr>
        <p:spPr>
          <a:xfrm>
            <a:off x="6481245" y="2729653"/>
            <a:ext cx="923691" cy="923692"/>
          </a:xfrm>
          <a:prstGeom prst="ellipse">
            <a:avLst/>
          </a:prstGeom>
          <a:gradFill flip="none" rotWithShape="1">
            <a:gsLst>
              <a:gs pos="0">
                <a:srgbClr val="2C75CF"/>
              </a:gs>
              <a:gs pos="70000">
                <a:srgbClr val="2C5AB0"/>
              </a:gs>
            </a:gsLst>
            <a:lin ang="2700000" scaled="0"/>
          </a:gradFill>
          <a:ln>
            <a:noFill/>
          </a:ln>
          <a:effectLst>
            <a:outerShdw blurRad="190500" dist="88900" dir="5400000" algn="t" rotWithShape="0">
              <a:srgbClr val="EAECFB">
                <a:alpha val="9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dirty="0">
                <a:latin typeface="汉仪菱心体简" panose="02010609000101010101" pitchFamily="49" charset="-122"/>
                <a:ea typeface="汉仪菱心体简" panose="02010609000101010101" pitchFamily="49" charset="-122"/>
              </a:rPr>
              <a:t>03</a:t>
            </a:r>
            <a:endParaRPr lang="zh-CN" altLang="en-US" sz="2800" dirty="0"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81" name="PA-文本框 88"/>
          <p:cNvSpPr txBox="1"/>
          <p:nvPr>
            <p:custDataLst>
              <p:tags r:id="rId10"/>
            </p:custDataLst>
          </p:nvPr>
        </p:nvSpPr>
        <p:spPr>
          <a:xfrm>
            <a:off x="6004560" y="4510405"/>
            <a:ext cx="2058670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hangingPunct="0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KXJ127矿用隔爆兼本安型PLC控制器技术参数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>
            <a:off x="8599954" y="2729653"/>
            <a:ext cx="923691" cy="923692"/>
          </a:xfrm>
          <a:prstGeom prst="ellipse">
            <a:avLst/>
          </a:prstGeom>
          <a:gradFill flip="none" rotWithShape="1">
            <a:gsLst>
              <a:gs pos="0">
                <a:srgbClr val="2C75CF"/>
              </a:gs>
              <a:gs pos="70000">
                <a:srgbClr val="2C5AB0"/>
              </a:gs>
            </a:gsLst>
            <a:lin ang="2700000" scaled="0"/>
          </a:gradFill>
          <a:ln>
            <a:noFill/>
          </a:ln>
          <a:effectLst>
            <a:outerShdw blurRad="190500" dist="88900" dir="5400000" algn="t" rotWithShape="0">
              <a:srgbClr val="EAECFB">
                <a:alpha val="9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dirty="0">
                <a:latin typeface="汉仪菱心体简" panose="02010609000101010101" pitchFamily="49" charset="-122"/>
                <a:ea typeface="汉仪菱心体简" panose="02010609000101010101" pitchFamily="49" charset="-122"/>
              </a:rPr>
              <a:t>04</a:t>
            </a:r>
            <a:endParaRPr lang="zh-CN" altLang="en-US" sz="2800" dirty="0"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82" name="PA-文本框 88"/>
          <p:cNvSpPr txBox="1"/>
          <p:nvPr>
            <p:custDataLst>
              <p:tags r:id="rId12"/>
            </p:custDataLst>
          </p:nvPr>
        </p:nvSpPr>
        <p:spPr>
          <a:xfrm>
            <a:off x="8183880" y="4510405"/>
            <a:ext cx="2185035" cy="830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hangingPunct="0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用途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文本框 89"/>
          <p:cNvSpPr txBox="1"/>
          <p:nvPr/>
        </p:nvSpPr>
        <p:spPr>
          <a:xfrm rot="5400000">
            <a:off x="-1603676" y="4125682"/>
            <a:ext cx="4121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gradFill>
                  <a:gsLst>
                    <a:gs pos="26000">
                      <a:srgbClr val="EAECFB"/>
                    </a:gs>
                    <a:gs pos="91000">
                      <a:srgbClr val="EAECFB">
                        <a:alpha val="0"/>
                      </a:srgbClr>
                    </a:gs>
                  </a:gsLst>
                  <a:lin ang="540000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MARKETING</a:t>
            </a:r>
            <a:endParaRPr lang="en-US" altLang="zh-CN" sz="4000" dirty="0">
              <a:gradFill>
                <a:gsLst>
                  <a:gs pos="26000">
                    <a:srgbClr val="EAECFB"/>
                  </a:gs>
                  <a:gs pos="91000">
                    <a:srgbClr val="EAECFB">
                      <a:alpha val="0"/>
                    </a:srgbClr>
                  </a:gs>
                </a:gsLst>
                <a:lin ang="540000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58" name="TextBox 4"/>
          <p:cNvSpPr txBox="1"/>
          <p:nvPr/>
        </p:nvSpPr>
        <p:spPr>
          <a:xfrm>
            <a:off x="0" y="5"/>
            <a:ext cx="604867" cy="13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7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2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4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54" grpId="0"/>
      <p:bldP spid="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0823873" y="6311900"/>
            <a:ext cx="1368127" cy="546102"/>
            <a:chOff x="3556001" y="3432550"/>
            <a:chExt cx="8635999" cy="342545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3556001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684521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698500" y="-582990"/>
            <a:ext cx="13589000" cy="8023980"/>
            <a:chOff x="-863600" y="-584200"/>
            <a:chExt cx="13335000" cy="7874000"/>
          </a:xfrm>
          <a:solidFill>
            <a:srgbClr val="E6E6E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-8636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2" name="椭圆 1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23063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6" name="椭圆 5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 flipH="1" flipV="1">
            <a:off x="-3" y="-1"/>
            <a:ext cx="1283589" cy="520701"/>
            <a:chOff x="943430" y="3432550"/>
            <a:chExt cx="8635999" cy="3425452"/>
          </a:xfrm>
        </p:grpSpPr>
        <p:sp>
          <p:nvSpPr>
            <p:cNvPr id="49" name="任意多边形: 形状 48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 rot="5400000">
            <a:off x="-1339485" y="4543758"/>
            <a:ext cx="3593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gradFill>
                  <a:gsLst>
                    <a:gs pos="38000">
                      <a:srgbClr val="EAECFB"/>
                    </a:gs>
                    <a:gs pos="91000">
                      <a:srgbClr val="EAECFB">
                        <a:alpha val="0"/>
                      </a:srgbClr>
                    </a:gs>
                  </a:gsLst>
                  <a:lin ang="540000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MARKETING</a:t>
            </a:r>
            <a:endParaRPr lang="en-US" altLang="zh-CN" sz="2000" dirty="0">
              <a:gradFill>
                <a:gsLst>
                  <a:gs pos="38000">
                    <a:srgbClr val="EAECFB"/>
                  </a:gs>
                  <a:gs pos="91000">
                    <a:srgbClr val="EAECFB">
                      <a:alpha val="0"/>
                    </a:srgbClr>
                  </a:gs>
                </a:gsLst>
                <a:lin ang="540000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32175" y="640715"/>
            <a:ext cx="5288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i="1" spc="30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defRPr>
            </a:lvl1pPr>
          </a:lstStyle>
          <a:p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</a:t>
            </a:r>
            <a:endParaRPr lang="zh-CN" altLang="en-US" sz="2000" dirty="0"/>
          </a:p>
        </p:txBody>
      </p:sp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>
            <a:off x="1475871" y="2241089"/>
            <a:ext cx="9240258" cy="2187497"/>
            <a:chOff x="1475871" y="2660189"/>
            <a:chExt cx="9240258" cy="2187497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 rot="2700000">
              <a:off x="1475871" y="2660188"/>
              <a:ext cx="2187497" cy="2187498"/>
            </a:xfrm>
            <a:prstGeom prst="rect">
              <a:avLst/>
            </a:pr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 rot="2700000">
              <a:off x="5002251" y="2660188"/>
              <a:ext cx="2187497" cy="2187498"/>
            </a:xfrm>
            <a:prstGeom prst="rect">
              <a:avLst/>
            </a:pr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4"/>
              </p:custDataLst>
            </p:nvPr>
          </p:nvSpPr>
          <p:spPr>
            <a:xfrm rot="2700000">
              <a:off x="8528631" y="2660188"/>
              <a:ext cx="2187497" cy="2187498"/>
            </a:xfrm>
            <a:prstGeom prst="rect">
              <a:avLst/>
            </a:pr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</p:grpSp>
      <p:sp>
        <p:nvSpPr>
          <p:cNvPr id="32" name="矩形 31"/>
          <p:cNvSpPr/>
          <p:nvPr>
            <p:custDataLst>
              <p:tags r:id="rId5"/>
            </p:custDataLst>
          </p:nvPr>
        </p:nvSpPr>
        <p:spPr>
          <a:xfrm rot="2700000">
            <a:off x="4034753" y="3783972"/>
            <a:ext cx="701934" cy="701934"/>
          </a:xfrm>
          <a:prstGeom prst="rect">
            <a:avLst/>
          </a:prstGeom>
          <a:gradFill flip="none" rotWithShape="1">
            <a:gsLst>
              <a:gs pos="0">
                <a:srgbClr val="EAECFB"/>
              </a:gs>
              <a:gs pos="100000">
                <a:srgbClr val="EAECFB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阿里巴巴普惠体 M" panose="00020600040101010101" pitchFamily="18" charset="-122"/>
              <a:sym typeface="+mn-lt"/>
            </a:endParaRPr>
          </a:p>
        </p:txBody>
      </p:sp>
      <p:sp>
        <p:nvSpPr>
          <p:cNvPr id="33" name="矩形 32"/>
          <p:cNvSpPr/>
          <p:nvPr>
            <p:custDataLst>
              <p:tags r:id="rId6"/>
            </p:custDataLst>
          </p:nvPr>
        </p:nvSpPr>
        <p:spPr>
          <a:xfrm rot="2700000">
            <a:off x="7425654" y="3783972"/>
            <a:ext cx="701934" cy="701934"/>
          </a:xfrm>
          <a:prstGeom prst="rect">
            <a:avLst/>
          </a:prstGeom>
          <a:gradFill flip="none" rotWithShape="1">
            <a:gsLst>
              <a:gs pos="0">
                <a:srgbClr val="EAECFB"/>
              </a:gs>
              <a:gs pos="100000">
                <a:srgbClr val="EAECFB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阿里巴巴普惠体 M" panose="00020600040101010101" pitchFamily="18" charset="-122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5883275" y="5630545"/>
            <a:ext cx="42608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0" name="图片 19" descr="PLC控制器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960000">
            <a:off x="5123180" y="2362200"/>
            <a:ext cx="1945640" cy="1945640"/>
          </a:xfrm>
          <a:prstGeom prst="rect">
            <a:avLst/>
          </a:prstGeom>
        </p:spPr>
      </p:pic>
      <p:pic>
        <p:nvPicPr>
          <p:cNvPr id="21" name="图片 20" descr="PLC控制器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960000">
            <a:off x="1572260" y="2362200"/>
            <a:ext cx="1945640" cy="1945640"/>
          </a:xfrm>
          <a:prstGeom prst="rect">
            <a:avLst/>
          </a:prstGeom>
        </p:spPr>
      </p:pic>
      <p:pic>
        <p:nvPicPr>
          <p:cNvPr id="22" name="图片 21" descr="PLC控制器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960000">
            <a:off x="8649335" y="2379980"/>
            <a:ext cx="1945640" cy="1945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10" grpId="0"/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0823873" y="6311900"/>
            <a:ext cx="1368127" cy="546102"/>
            <a:chOff x="3556001" y="3432550"/>
            <a:chExt cx="8635999" cy="342545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3556001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684521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698500" y="-582990"/>
            <a:ext cx="13589000" cy="8023980"/>
            <a:chOff x="-863600" y="-584200"/>
            <a:chExt cx="13335000" cy="7874000"/>
          </a:xfrm>
          <a:solidFill>
            <a:srgbClr val="E6E6E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-8636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2" name="椭圆 1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23063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6" name="椭圆 5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 flipH="1" flipV="1">
            <a:off x="-3" y="-1"/>
            <a:ext cx="1283589" cy="520701"/>
            <a:chOff x="943430" y="3432550"/>
            <a:chExt cx="8635999" cy="3425452"/>
          </a:xfrm>
        </p:grpSpPr>
        <p:sp>
          <p:nvSpPr>
            <p:cNvPr id="49" name="任意多边形: 形状 48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118485" y="459740"/>
            <a:ext cx="58934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i="1" spc="30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defRPr>
            </a:lvl1pPr>
          </a:lstStyle>
          <a:p>
            <a:r>
              <a:rPr lang="zh-CN" altLang="en-US" sz="2400" dirty="0"/>
              <a:t>KXJ127矿用隔爆兼本安型PLC控制器概述</a:t>
            </a:r>
            <a:endParaRPr lang="zh-CN" altLang="en-US" sz="2400" dirty="0"/>
          </a:p>
        </p:txBody>
      </p:sp>
      <p:grpSp>
        <p:nvGrpSpPr>
          <p:cNvPr id="26" name="组合 25"/>
          <p:cNvGrpSpPr/>
          <p:nvPr>
            <p:custDataLst>
              <p:tags r:id="rId1"/>
            </p:custDataLst>
          </p:nvPr>
        </p:nvGrpSpPr>
        <p:grpSpPr>
          <a:xfrm>
            <a:off x="1640195" y="1577039"/>
            <a:ext cx="8911612" cy="1940862"/>
            <a:chOff x="-1446914" y="3909034"/>
            <a:chExt cx="9422241" cy="2052071"/>
          </a:xfrm>
        </p:grpSpPr>
        <p:sp>
          <p:nvSpPr>
            <p:cNvPr id="18" name="圆角矩形 7"/>
            <p:cNvSpPr/>
            <p:nvPr>
              <p:custDataLst>
                <p:tags r:id="rId2"/>
              </p:custDataLst>
            </p:nvPr>
          </p:nvSpPr>
          <p:spPr>
            <a:xfrm>
              <a:off x="-1446914" y="3909034"/>
              <a:ext cx="9422241" cy="2052071"/>
            </a:xfrm>
            <a:prstGeom prst="roundRect">
              <a:avLst>
                <a:gd name="adj" fmla="val 16868"/>
              </a:avLst>
            </a:prstGeom>
            <a:solidFill>
              <a:schemeClr val="bg1"/>
            </a:solidFill>
            <a:ln>
              <a:noFill/>
            </a:ln>
            <a:effectLst>
              <a:outerShdw blurRad="457200" dist="266700" dir="5400000" algn="t" rotWithShape="0">
                <a:srgbClr val="086DC7">
                  <a:alpha val="15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任意多边形 19"/>
            <p:cNvSpPr/>
            <p:nvPr>
              <p:custDataLst>
                <p:tags r:id="rId3"/>
              </p:custDataLst>
            </p:nvPr>
          </p:nvSpPr>
          <p:spPr>
            <a:xfrm rot="5400000">
              <a:off x="7115186" y="4068095"/>
              <a:ext cx="598148" cy="280026"/>
            </a:xfrm>
            <a:custGeom>
              <a:avLst/>
              <a:gdLst>
                <a:gd name="connsiteX0" fmla="*/ 0 w 1475569"/>
                <a:gd name="connsiteY0" fmla="*/ 0 h 690795"/>
                <a:gd name="connsiteX1" fmla="*/ 1475569 w 1475569"/>
                <a:gd name="connsiteY1" fmla="*/ 0 h 690795"/>
                <a:gd name="connsiteX2" fmla="*/ 1233853 w 1475569"/>
                <a:gd name="connsiteY2" fmla="*/ 345398 h 690795"/>
                <a:gd name="connsiteX3" fmla="*/ 1475569 w 1475569"/>
                <a:gd name="connsiteY3" fmla="*/ 690795 h 690795"/>
                <a:gd name="connsiteX4" fmla="*/ 0 w 1475569"/>
                <a:gd name="connsiteY4" fmla="*/ 690795 h 69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569" h="690795">
                  <a:moveTo>
                    <a:pt x="0" y="0"/>
                  </a:moveTo>
                  <a:lnTo>
                    <a:pt x="1475569" y="0"/>
                  </a:lnTo>
                  <a:lnTo>
                    <a:pt x="1233853" y="345398"/>
                  </a:lnTo>
                  <a:lnTo>
                    <a:pt x="1475569" y="690795"/>
                  </a:lnTo>
                  <a:lnTo>
                    <a:pt x="0" y="69079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32" name="组合 31"/>
          <p:cNvGrpSpPr/>
          <p:nvPr>
            <p:custDataLst>
              <p:tags r:id="rId4"/>
            </p:custDataLst>
          </p:nvPr>
        </p:nvGrpSpPr>
        <p:grpSpPr>
          <a:xfrm flipH="1">
            <a:off x="1640194" y="4002739"/>
            <a:ext cx="8911612" cy="1940862"/>
            <a:chOff x="-1446914" y="3909034"/>
            <a:chExt cx="9422241" cy="2052071"/>
          </a:xfrm>
        </p:grpSpPr>
        <p:sp>
          <p:nvSpPr>
            <p:cNvPr id="35" name="圆角矩形 7"/>
            <p:cNvSpPr/>
            <p:nvPr>
              <p:custDataLst>
                <p:tags r:id="rId5"/>
              </p:custDataLst>
            </p:nvPr>
          </p:nvSpPr>
          <p:spPr>
            <a:xfrm>
              <a:off x="-1446914" y="3909034"/>
              <a:ext cx="9422241" cy="2052071"/>
            </a:xfrm>
            <a:prstGeom prst="roundRect">
              <a:avLst>
                <a:gd name="adj" fmla="val 16868"/>
              </a:avLst>
            </a:prstGeom>
            <a:solidFill>
              <a:schemeClr val="bg1"/>
            </a:solidFill>
            <a:ln>
              <a:noFill/>
            </a:ln>
            <a:effectLst>
              <a:outerShdw blurRad="457200" dist="266700" dir="5400000" algn="t" rotWithShape="0">
                <a:srgbClr val="086DC7">
                  <a:alpha val="15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任意多边形 19"/>
            <p:cNvSpPr/>
            <p:nvPr>
              <p:custDataLst>
                <p:tags r:id="rId6"/>
              </p:custDataLst>
            </p:nvPr>
          </p:nvSpPr>
          <p:spPr>
            <a:xfrm rot="5400000">
              <a:off x="7115186" y="4068095"/>
              <a:ext cx="598148" cy="280026"/>
            </a:xfrm>
            <a:custGeom>
              <a:avLst/>
              <a:gdLst>
                <a:gd name="connsiteX0" fmla="*/ 0 w 1475569"/>
                <a:gd name="connsiteY0" fmla="*/ 0 h 690795"/>
                <a:gd name="connsiteX1" fmla="*/ 1475569 w 1475569"/>
                <a:gd name="connsiteY1" fmla="*/ 0 h 690795"/>
                <a:gd name="connsiteX2" fmla="*/ 1233853 w 1475569"/>
                <a:gd name="connsiteY2" fmla="*/ 345398 h 690795"/>
                <a:gd name="connsiteX3" fmla="*/ 1475569 w 1475569"/>
                <a:gd name="connsiteY3" fmla="*/ 690795 h 690795"/>
                <a:gd name="connsiteX4" fmla="*/ 0 w 1475569"/>
                <a:gd name="connsiteY4" fmla="*/ 690795 h 69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569" h="690795">
                  <a:moveTo>
                    <a:pt x="0" y="0"/>
                  </a:moveTo>
                  <a:lnTo>
                    <a:pt x="1475569" y="0"/>
                  </a:lnTo>
                  <a:lnTo>
                    <a:pt x="1233853" y="345398"/>
                  </a:lnTo>
                  <a:lnTo>
                    <a:pt x="1475569" y="690795"/>
                  </a:lnTo>
                  <a:lnTo>
                    <a:pt x="0" y="69079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41" name="PA-矩形 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51506" y="2388949"/>
            <a:ext cx="5098594" cy="645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KXJ127矿用隔爆兼本安型PLC控制器用于具有甲烷、煤尘爆炸性混合物，但无破坏绝缘的腐蚀性气体的煤矿井下。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</p:txBody>
      </p:sp>
      <p:cxnSp>
        <p:nvCxnSpPr>
          <p:cNvPr id="39" name="直接连接符 38"/>
          <p:cNvCxnSpPr/>
          <p:nvPr>
            <p:custDataLst>
              <p:tags r:id="rId8"/>
            </p:custDataLst>
          </p:nvPr>
        </p:nvCxnSpPr>
        <p:spPr>
          <a:xfrm>
            <a:off x="2083377" y="2316018"/>
            <a:ext cx="426028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6" name="PA-矩形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074106" y="4807029"/>
            <a:ext cx="5098594" cy="645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用于斜巷处的跑车防护装置的自动控制，该控制器安装方便，便于维护、动作灵活、an全可靠。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10"/>
            </p:custDataLst>
          </p:nvPr>
        </p:nvCxnSpPr>
        <p:spPr>
          <a:xfrm>
            <a:off x="5105977" y="4716318"/>
            <a:ext cx="426028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图片 5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screen"/>
          <a:stretch>
            <a:fillRect/>
          </a:stretch>
        </p:blipFill>
        <p:spPr>
          <a:xfrm>
            <a:off x="7777576" y="1512389"/>
            <a:ext cx="1837700" cy="2043611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 cstate="screen"/>
          <a:stretch>
            <a:fillRect/>
          </a:stretch>
        </p:blipFill>
        <p:spPr>
          <a:xfrm>
            <a:off x="2470471" y="4082305"/>
            <a:ext cx="1923730" cy="17297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21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27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3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圆: 空心 38"/>
          <p:cNvSpPr/>
          <p:nvPr/>
        </p:nvSpPr>
        <p:spPr>
          <a:xfrm rot="5400000">
            <a:off x="-2768600" y="3009900"/>
            <a:ext cx="6832600" cy="6832600"/>
          </a:xfrm>
          <a:prstGeom prst="donut">
            <a:avLst/>
          </a:prstGeom>
          <a:gradFill flip="none" rotWithShape="1">
            <a:gsLst>
              <a:gs pos="0">
                <a:srgbClr val="2C75CF">
                  <a:alpha val="10000"/>
                </a:srgbClr>
              </a:gs>
              <a:gs pos="70000">
                <a:srgbClr val="2C75CF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任意多边形: 形状 37"/>
          <p:cNvSpPr/>
          <p:nvPr/>
        </p:nvSpPr>
        <p:spPr>
          <a:xfrm rot="16776282" flipH="1">
            <a:off x="6997571" y="566035"/>
            <a:ext cx="6209957" cy="5289172"/>
          </a:xfrm>
          <a:custGeom>
            <a:avLst/>
            <a:gdLst>
              <a:gd name="connsiteX0" fmla="*/ 289570 w 6209957"/>
              <a:gd name="connsiteY0" fmla="*/ 39381 h 5289172"/>
              <a:gd name="connsiteX1" fmla="*/ 0 w 6209957"/>
              <a:gd name="connsiteY1" fmla="*/ 1750571 h 5289172"/>
              <a:gd name="connsiteX2" fmla="*/ 82376 w 6209957"/>
              <a:gd name="connsiteY2" fmla="*/ 1728287 h 5289172"/>
              <a:gd name="connsiteX3" fmla="*/ 910206 w 6209957"/>
              <a:gd name="connsiteY3" fmla="*/ 1634423 h 5289172"/>
              <a:gd name="connsiteX4" fmla="*/ 4556885 w 6209957"/>
              <a:gd name="connsiteY4" fmla="*/ 4925240 h 5289172"/>
              <a:gd name="connsiteX5" fmla="*/ 4563371 w 6209957"/>
              <a:gd name="connsiteY5" fmla="*/ 5010534 h 5289172"/>
              <a:gd name="connsiteX6" fmla="*/ 6209957 w 6209957"/>
              <a:gd name="connsiteY6" fmla="*/ 5289172 h 5289172"/>
              <a:gd name="connsiteX7" fmla="*/ 6203335 w 6209957"/>
              <a:gd name="connsiteY7" fmla="*/ 5027287 h 5289172"/>
              <a:gd name="connsiteX8" fmla="*/ 910206 w 6209957"/>
              <a:gd name="connsiteY8" fmla="*/ 0 h 5289172"/>
              <a:gd name="connsiteX9" fmla="*/ 368309 w 6209957"/>
              <a:gd name="connsiteY9" fmla="*/ 27364 h 5289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09957" h="5289172">
                <a:moveTo>
                  <a:pt x="289570" y="39381"/>
                </a:moveTo>
                <a:lnTo>
                  <a:pt x="0" y="1750571"/>
                </a:lnTo>
                <a:lnTo>
                  <a:pt x="82376" y="1728287"/>
                </a:lnTo>
                <a:cubicBezTo>
                  <a:pt x="348408" y="1666877"/>
                  <a:pt x="625517" y="1634422"/>
                  <a:pt x="910206" y="1634423"/>
                </a:cubicBezTo>
                <a:cubicBezTo>
                  <a:pt x="2808134" y="1634422"/>
                  <a:pt x="4369169" y="3076836"/>
                  <a:pt x="4556885" y="4925240"/>
                </a:cubicBezTo>
                <a:lnTo>
                  <a:pt x="4563371" y="5010534"/>
                </a:lnTo>
                <a:lnTo>
                  <a:pt x="6209957" y="5289172"/>
                </a:lnTo>
                <a:lnTo>
                  <a:pt x="6203335" y="5027287"/>
                </a:lnTo>
                <a:cubicBezTo>
                  <a:pt x="6061384" y="2226914"/>
                  <a:pt x="3745857" y="1"/>
                  <a:pt x="910206" y="0"/>
                </a:cubicBezTo>
                <a:cubicBezTo>
                  <a:pt x="727262" y="0"/>
                  <a:pt x="546481" y="9269"/>
                  <a:pt x="368309" y="27364"/>
                </a:cubicBezTo>
                <a:close/>
              </a:path>
            </a:pathLst>
          </a:custGeom>
          <a:gradFill flip="none" rotWithShape="1">
            <a:gsLst>
              <a:gs pos="0">
                <a:srgbClr val="2C75CF">
                  <a:alpha val="10000"/>
                </a:srgbClr>
              </a:gs>
              <a:gs pos="70000">
                <a:srgbClr val="2C75CF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823873" y="6311900"/>
            <a:ext cx="1368127" cy="546102"/>
            <a:chOff x="3556001" y="3432550"/>
            <a:chExt cx="8635999" cy="342545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3556001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684521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698500" y="-582990"/>
            <a:ext cx="13589000" cy="8023980"/>
            <a:chOff x="-863600" y="-584200"/>
            <a:chExt cx="13335000" cy="7874000"/>
          </a:xfrm>
          <a:solidFill>
            <a:srgbClr val="E6E6E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-8636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2" name="椭圆 1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23063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6" name="椭圆 5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 flipH="1" flipV="1">
            <a:off x="-3" y="-1"/>
            <a:ext cx="1283589" cy="520701"/>
            <a:chOff x="943430" y="3432550"/>
            <a:chExt cx="8635999" cy="3425452"/>
          </a:xfrm>
        </p:grpSpPr>
        <p:sp>
          <p:nvSpPr>
            <p:cNvPr id="49" name="任意多边形: 形状 48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 rot="5400000">
            <a:off x="-1339485" y="4543758"/>
            <a:ext cx="3593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gradFill>
                  <a:gsLst>
                    <a:gs pos="38000">
                      <a:srgbClr val="EAECFB"/>
                    </a:gs>
                    <a:gs pos="91000">
                      <a:srgbClr val="EAECFB">
                        <a:alpha val="0"/>
                      </a:srgbClr>
                    </a:gs>
                  </a:gsLst>
                  <a:lin ang="540000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MARKETING</a:t>
            </a:r>
            <a:endParaRPr lang="en-US" altLang="zh-CN" sz="2000" dirty="0">
              <a:gradFill>
                <a:gsLst>
                  <a:gs pos="38000">
                    <a:srgbClr val="EAECFB"/>
                  </a:gs>
                  <a:gs pos="91000">
                    <a:srgbClr val="EAECFB">
                      <a:alpha val="0"/>
                    </a:srgbClr>
                  </a:gs>
                </a:gsLst>
                <a:lin ang="540000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97860" y="459740"/>
            <a:ext cx="6062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i="1" spc="30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defRPr>
            </a:lvl1pPr>
          </a:lstStyle>
          <a:p>
            <a:pPr algn="ctr" hangingPunct="0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KXJ127矿用隔爆兼本安型PLC控制器功能特点</a:t>
            </a:r>
            <a:endParaRPr lang="zh-CN" altLang="en-US" sz="2400" dirty="0"/>
          </a:p>
        </p:txBody>
      </p:sp>
      <p:grpSp>
        <p:nvGrpSpPr>
          <p:cNvPr id="14" name="组合 13"/>
          <p:cNvGrpSpPr/>
          <p:nvPr/>
        </p:nvGrpSpPr>
        <p:grpSpPr>
          <a:xfrm flipH="1">
            <a:off x="1054099" y="2039273"/>
            <a:ext cx="10446365" cy="3443621"/>
            <a:chOff x="691536" y="2369473"/>
            <a:chExt cx="10446365" cy="3443621"/>
          </a:xfrm>
        </p:grpSpPr>
        <p:sp>
          <p:nvSpPr>
            <p:cNvPr id="9" name="矩形: 圆角 31"/>
            <p:cNvSpPr/>
            <p:nvPr/>
          </p:nvSpPr>
          <p:spPr>
            <a:xfrm>
              <a:off x="695012" y="2369473"/>
              <a:ext cx="10442889" cy="3443621"/>
            </a:xfrm>
            <a:prstGeom prst="roundRect">
              <a:avLst>
                <a:gd name="adj" fmla="val 2674"/>
              </a:avLst>
            </a:prstGeom>
            <a:solidFill>
              <a:schemeClr val="bg1"/>
            </a:solidFill>
            <a:ln>
              <a:noFill/>
            </a:ln>
            <a:effectLst>
              <a:outerShdw blurRad="457200" dist="266700" dir="5400000" algn="t" rotWithShape="0">
                <a:srgbClr val="086DC7">
                  <a:alpha val="15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672409" y="3304112"/>
              <a:ext cx="3307393" cy="0"/>
            </a:xfrm>
            <a:prstGeom prst="line">
              <a:avLst/>
            </a:prstGeom>
            <a:ln>
              <a:solidFill>
                <a:srgbClr val="CFD4DF">
                  <a:alpha val="8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任意多边形: 形状 48"/>
            <p:cNvSpPr/>
            <p:nvPr/>
          </p:nvSpPr>
          <p:spPr>
            <a:xfrm rot="5400000" flipH="1">
              <a:off x="653272" y="2407738"/>
              <a:ext cx="647962" cy="571433"/>
            </a:xfrm>
            <a:custGeom>
              <a:avLst/>
              <a:gdLst>
                <a:gd name="connsiteX0" fmla="*/ 1039481 w 1178693"/>
                <a:gd name="connsiteY0" fmla="*/ 0 h 1039481"/>
                <a:gd name="connsiteX1" fmla="*/ 1145762 w 1178693"/>
                <a:gd name="connsiteY1" fmla="*/ 5367 h 1039481"/>
                <a:gd name="connsiteX2" fmla="*/ 1178693 w 1178693"/>
                <a:gd name="connsiteY2" fmla="*/ 10393 h 1039481"/>
                <a:gd name="connsiteX3" fmla="*/ 1178693 w 1178693"/>
                <a:gd name="connsiteY3" fmla="*/ 942775 h 1039481"/>
                <a:gd name="connsiteX4" fmla="*/ 1081987 w 1178693"/>
                <a:gd name="connsiteY4" fmla="*/ 1039481 h 1039481"/>
                <a:gd name="connsiteX5" fmla="*/ 0 w 1178693"/>
                <a:gd name="connsiteY5" fmla="*/ 1039481 h 1039481"/>
                <a:gd name="connsiteX6" fmla="*/ 1039481 w 1178693"/>
                <a:gd name="connsiteY6" fmla="*/ 0 h 103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8693" h="1039481">
                  <a:moveTo>
                    <a:pt x="1039481" y="0"/>
                  </a:moveTo>
                  <a:cubicBezTo>
                    <a:pt x="1075362" y="0"/>
                    <a:pt x="1110818" y="1818"/>
                    <a:pt x="1145762" y="5367"/>
                  </a:cubicBezTo>
                  <a:lnTo>
                    <a:pt x="1178693" y="10393"/>
                  </a:lnTo>
                  <a:lnTo>
                    <a:pt x="1178693" y="942775"/>
                  </a:lnTo>
                  <a:cubicBezTo>
                    <a:pt x="1178693" y="996184"/>
                    <a:pt x="1135396" y="1039481"/>
                    <a:pt x="1081987" y="1039481"/>
                  </a:cubicBezTo>
                  <a:lnTo>
                    <a:pt x="0" y="1039481"/>
                  </a:lnTo>
                  <a:cubicBezTo>
                    <a:pt x="0" y="465391"/>
                    <a:pt x="465391" y="0"/>
                    <a:pt x="1039481" y="0"/>
                  </a:cubicBezTo>
                  <a:close/>
                </a:path>
              </a:pathLst>
            </a:custGeom>
            <a:gradFill>
              <a:gsLst>
                <a:gs pos="20000">
                  <a:srgbClr val="0381F2"/>
                </a:gs>
                <a:gs pos="100000">
                  <a:srgbClr val="086DC7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07590" y="2791539"/>
            <a:ext cx="5292090" cy="1846580"/>
            <a:chOff x="686377" y="2088277"/>
            <a:chExt cx="5292090" cy="1846580"/>
          </a:xfrm>
        </p:grpSpPr>
        <p:sp>
          <p:nvSpPr>
            <p:cNvPr id="34" name="PA-矩形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692727" y="2088277"/>
              <a:ext cx="5285740" cy="1846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本产品采用PLC控制系统和矿用本安型旋转编码器作为监测器，提高了控制系统的准确度，肆零零捌捌陆零伍叁柒，具有检测功能，依据矿车的运行速度，即可判定矿车是处于正常运行状态还是跑车状态，还可接收手动按钮提供的信号来控制挡车栏的升降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686377" y="2265218"/>
              <a:ext cx="426028" cy="0"/>
            </a:xfrm>
            <a:prstGeom prst="line">
              <a:avLst/>
            </a:prstGeom>
            <a:ln w="1270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15" name="图片 14" descr="PLC控制器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070" y="2440940"/>
            <a:ext cx="2547620" cy="2547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26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0823873" y="6311900"/>
            <a:ext cx="1368127" cy="546102"/>
            <a:chOff x="3556001" y="3432550"/>
            <a:chExt cx="8635999" cy="342545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3556001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684521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698500" y="-582990"/>
            <a:ext cx="13589000" cy="8023980"/>
            <a:chOff x="-863600" y="-584200"/>
            <a:chExt cx="13335000" cy="7874000"/>
          </a:xfrm>
          <a:solidFill>
            <a:srgbClr val="E6E6E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-8636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2" name="椭圆 1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23063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6" name="椭圆 5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 flipH="1" flipV="1">
            <a:off x="-3" y="-1"/>
            <a:ext cx="1283589" cy="520701"/>
            <a:chOff x="943430" y="3432550"/>
            <a:chExt cx="8635999" cy="3425452"/>
          </a:xfrm>
        </p:grpSpPr>
        <p:sp>
          <p:nvSpPr>
            <p:cNvPr id="49" name="任意多边形: 形状 48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 rot="5400000">
            <a:off x="-1339485" y="4543758"/>
            <a:ext cx="3593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gradFill>
                  <a:gsLst>
                    <a:gs pos="38000">
                      <a:srgbClr val="EAECFB"/>
                    </a:gs>
                    <a:gs pos="91000">
                      <a:srgbClr val="EAECFB">
                        <a:alpha val="0"/>
                      </a:srgbClr>
                    </a:gs>
                  </a:gsLst>
                  <a:lin ang="540000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MARKETING</a:t>
            </a:r>
            <a:endParaRPr lang="en-US" altLang="zh-CN" sz="2000" dirty="0">
              <a:gradFill>
                <a:gsLst>
                  <a:gs pos="38000">
                    <a:srgbClr val="EAECFB"/>
                  </a:gs>
                  <a:gs pos="91000">
                    <a:srgbClr val="EAECFB">
                      <a:alpha val="0"/>
                    </a:srgbClr>
                  </a:gs>
                </a:gsLst>
                <a:lin ang="540000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45155" y="459740"/>
            <a:ext cx="59023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i="1" spc="30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defRPr>
            </a:lvl1pPr>
          </a:lstStyle>
          <a:p>
            <a:pPr algn="ctr" hangingPunct="0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KXJ127矿用隔爆兼本安型PLC控制器技术参数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>
            <a:off x="1351143" y="1547126"/>
            <a:ext cx="9489714" cy="4413578"/>
            <a:chOff x="1312888" y="1585226"/>
            <a:chExt cx="9489714" cy="4413578"/>
          </a:xfrm>
        </p:grpSpPr>
        <p:sp>
          <p:nvSpPr>
            <p:cNvPr id="9" name="右箭头 10"/>
            <p:cNvSpPr/>
            <p:nvPr>
              <p:custDataLst>
                <p:tags r:id="rId2"/>
              </p:custDataLst>
            </p:nvPr>
          </p:nvSpPr>
          <p:spPr>
            <a:xfrm>
              <a:off x="1312888" y="1585226"/>
              <a:ext cx="4594901" cy="1775012"/>
            </a:xfrm>
            <a:prstGeom prst="rightArrow">
              <a:avLst>
                <a:gd name="adj1" fmla="val 81481"/>
                <a:gd name="adj2" fmla="val 50000"/>
              </a:avLst>
            </a:prstGeom>
            <a:solidFill>
              <a:srgbClr val="F1F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左箭头 11"/>
            <p:cNvSpPr/>
            <p:nvPr>
              <p:custDataLst>
                <p:tags r:id="rId3"/>
              </p:custDataLst>
            </p:nvPr>
          </p:nvSpPr>
          <p:spPr>
            <a:xfrm>
              <a:off x="6209002" y="2904615"/>
              <a:ext cx="4593600" cy="1774800"/>
            </a:xfrm>
            <a:prstGeom prst="leftArrow">
              <a:avLst>
                <a:gd name="adj1" fmla="val 81485"/>
                <a:gd name="adj2" fmla="val 50000"/>
              </a:avLst>
            </a:prstGeom>
            <a:solidFill>
              <a:srgbClr val="F1F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右箭头 12"/>
            <p:cNvSpPr/>
            <p:nvPr>
              <p:custDataLst>
                <p:tags r:id="rId4"/>
              </p:custDataLst>
            </p:nvPr>
          </p:nvSpPr>
          <p:spPr>
            <a:xfrm>
              <a:off x="1312888" y="4223792"/>
              <a:ext cx="4594901" cy="1775012"/>
            </a:xfrm>
            <a:prstGeom prst="rightArrow">
              <a:avLst>
                <a:gd name="adj1" fmla="val 81481"/>
                <a:gd name="adj2" fmla="val 50000"/>
              </a:avLst>
            </a:prstGeom>
            <a:solidFill>
              <a:srgbClr val="F1F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5"/>
              </p:custDataLst>
            </p:nvPr>
          </p:nvSpPr>
          <p:spPr>
            <a:xfrm>
              <a:off x="5547095" y="1897436"/>
              <a:ext cx="1150592" cy="1150592"/>
            </a:xfrm>
            <a:prstGeom prst="ellipse">
              <a:avLst/>
            </a:pr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6"/>
              </p:custDataLst>
            </p:nvPr>
          </p:nvSpPr>
          <p:spPr>
            <a:xfrm>
              <a:off x="5547095" y="3216719"/>
              <a:ext cx="1150592" cy="1150592"/>
            </a:xfrm>
            <a:prstGeom prst="ellipse">
              <a:avLst/>
            </a:pr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7"/>
              </p:custDataLst>
            </p:nvPr>
          </p:nvSpPr>
          <p:spPr>
            <a:xfrm>
              <a:off x="5547095" y="4536002"/>
              <a:ext cx="1150592" cy="1150592"/>
            </a:xfrm>
            <a:prstGeom prst="ellipse">
              <a:avLst/>
            </a:pr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19" name="Freeform 5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5938596" y="4866975"/>
              <a:ext cx="367591" cy="488646"/>
            </a:xfrm>
            <a:custGeom>
              <a:avLst/>
              <a:gdLst>
                <a:gd name="T0" fmla="*/ 192 w 209"/>
                <a:gd name="T1" fmla="*/ 18 h 280"/>
                <a:gd name="T2" fmla="*/ 209 w 209"/>
                <a:gd name="T3" fmla="*/ 18 h 280"/>
                <a:gd name="T4" fmla="*/ 209 w 209"/>
                <a:gd name="T5" fmla="*/ 0 h 280"/>
                <a:gd name="T6" fmla="*/ 0 w 209"/>
                <a:gd name="T7" fmla="*/ 0 h 280"/>
                <a:gd name="T8" fmla="*/ 0 w 209"/>
                <a:gd name="T9" fmla="*/ 18 h 280"/>
                <a:gd name="T10" fmla="*/ 17 w 209"/>
                <a:gd name="T11" fmla="*/ 18 h 280"/>
                <a:gd name="T12" fmla="*/ 17 w 209"/>
                <a:gd name="T13" fmla="*/ 35 h 280"/>
                <a:gd name="T14" fmla="*/ 25 w 209"/>
                <a:gd name="T15" fmla="*/ 35 h 280"/>
                <a:gd name="T16" fmla="*/ 53 w 209"/>
                <a:gd name="T17" fmla="*/ 131 h 280"/>
                <a:gd name="T18" fmla="*/ 67 w 209"/>
                <a:gd name="T19" fmla="*/ 140 h 280"/>
                <a:gd name="T20" fmla="*/ 53 w 209"/>
                <a:gd name="T21" fmla="*/ 149 h 280"/>
                <a:gd name="T22" fmla="*/ 25 w 209"/>
                <a:gd name="T23" fmla="*/ 245 h 280"/>
                <a:gd name="T24" fmla="*/ 17 w 209"/>
                <a:gd name="T25" fmla="*/ 245 h 280"/>
                <a:gd name="T26" fmla="*/ 17 w 209"/>
                <a:gd name="T27" fmla="*/ 263 h 280"/>
                <a:gd name="T28" fmla="*/ 0 w 209"/>
                <a:gd name="T29" fmla="*/ 263 h 280"/>
                <a:gd name="T30" fmla="*/ 0 w 209"/>
                <a:gd name="T31" fmla="*/ 280 h 280"/>
                <a:gd name="T32" fmla="*/ 209 w 209"/>
                <a:gd name="T33" fmla="*/ 280 h 280"/>
                <a:gd name="T34" fmla="*/ 209 w 209"/>
                <a:gd name="T35" fmla="*/ 263 h 280"/>
                <a:gd name="T36" fmla="*/ 192 w 209"/>
                <a:gd name="T37" fmla="*/ 263 h 280"/>
                <a:gd name="T38" fmla="*/ 192 w 209"/>
                <a:gd name="T39" fmla="*/ 245 h 280"/>
                <a:gd name="T40" fmla="*/ 184 w 209"/>
                <a:gd name="T41" fmla="*/ 245 h 280"/>
                <a:gd name="T42" fmla="*/ 156 w 209"/>
                <a:gd name="T43" fmla="*/ 149 h 280"/>
                <a:gd name="T44" fmla="*/ 141 w 209"/>
                <a:gd name="T45" fmla="*/ 140 h 280"/>
                <a:gd name="T46" fmla="*/ 156 w 209"/>
                <a:gd name="T47" fmla="*/ 131 h 280"/>
                <a:gd name="T48" fmla="*/ 184 w 209"/>
                <a:gd name="T49" fmla="*/ 35 h 280"/>
                <a:gd name="T50" fmla="*/ 192 w 209"/>
                <a:gd name="T51" fmla="*/ 35 h 280"/>
                <a:gd name="T52" fmla="*/ 192 w 209"/>
                <a:gd name="T53" fmla="*/ 18 h 280"/>
                <a:gd name="T54" fmla="*/ 145 w 209"/>
                <a:gd name="T55" fmla="*/ 117 h 280"/>
                <a:gd name="T56" fmla="*/ 122 w 209"/>
                <a:gd name="T57" fmla="*/ 129 h 280"/>
                <a:gd name="T58" fmla="*/ 122 w 209"/>
                <a:gd name="T59" fmla="*/ 151 h 280"/>
                <a:gd name="T60" fmla="*/ 145 w 209"/>
                <a:gd name="T61" fmla="*/ 163 h 280"/>
                <a:gd name="T62" fmla="*/ 166 w 209"/>
                <a:gd name="T63" fmla="*/ 242 h 280"/>
                <a:gd name="T64" fmla="*/ 165 w 209"/>
                <a:gd name="T65" fmla="*/ 245 h 280"/>
                <a:gd name="T66" fmla="*/ 147 w 209"/>
                <a:gd name="T67" fmla="*/ 245 h 280"/>
                <a:gd name="T68" fmla="*/ 134 w 209"/>
                <a:gd name="T69" fmla="*/ 204 h 280"/>
                <a:gd name="T70" fmla="*/ 113 w 209"/>
                <a:gd name="T71" fmla="*/ 194 h 280"/>
                <a:gd name="T72" fmla="*/ 113 w 209"/>
                <a:gd name="T73" fmla="*/ 122 h 280"/>
                <a:gd name="T74" fmla="*/ 142 w 209"/>
                <a:gd name="T75" fmla="*/ 109 h 280"/>
                <a:gd name="T76" fmla="*/ 158 w 209"/>
                <a:gd name="T77" fmla="*/ 88 h 280"/>
                <a:gd name="T78" fmla="*/ 51 w 209"/>
                <a:gd name="T79" fmla="*/ 88 h 280"/>
                <a:gd name="T80" fmla="*/ 67 w 209"/>
                <a:gd name="T81" fmla="*/ 109 h 280"/>
                <a:gd name="T82" fmla="*/ 96 w 209"/>
                <a:gd name="T83" fmla="*/ 122 h 280"/>
                <a:gd name="T84" fmla="*/ 96 w 209"/>
                <a:gd name="T85" fmla="*/ 194 h 280"/>
                <a:gd name="T86" fmla="*/ 75 w 209"/>
                <a:gd name="T87" fmla="*/ 204 h 280"/>
                <a:gd name="T88" fmla="*/ 62 w 209"/>
                <a:gd name="T89" fmla="*/ 245 h 280"/>
                <a:gd name="T90" fmla="*/ 44 w 209"/>
                <a:gd name="T91" fmla="*/ 245 h 280"/>
                <a:gd name="T92" fmla="*/ 43 w 209"/>
                <a:gd name="T93" fmla="*/ 242 h 280"/>
                <a:gd name="T94" fmla="*/ 64 w 209"/>
                <a:gd name="T95" fmla="*/ 163 h 280"/>
                <a:gd name="T96" fmla="*/ 87 w 209"/>
                <a:gd name="T97" fmla="*/ 151 h 280"/>
                <a:gd name="T98" fmla="*/ 87 w 209"/>
                <a:gd name="T99" fmla="*/ 129 h 280"/>
                <a:gd name="T100" fmla="*/ 64 w 209"/>
                <a:gd name="T101" fmla="*/ 117 h 280"/>
                <a:gd name="T102" fmla="*/ 43 w 209"/>
                <a:gd name="T103" fmla="*/ 39 h 280"/>
                <a:gd name="T104" fmla="*/ 44 w 209"/>
                <a:gd name="T105" fmla="*/ 35 h 280"/>
                <a:gd name="T106" fmla="*/ 165 w 209"/>
                <a:gd name="T107" fmla="*/ 35 h 280"/>
                <a:gd name="T108" fmla="*/ 166 w 209"/>
                <a:gd name="T109" fmla="*/ 39 h 280"/>
                <a:gd name="T110" fmla="*/ 145 w 209"/>
                <a:gd name="T111" fmla="*/ 11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9" h="280">
                  <a:moveTo>
                    <a:pt x="192" y="18"/>
                  </a:moveTo>
                  <a:cubicBezTo>
                    <a:pt x="209" y="18"/>
                    <a:pt x="209" y="18"/>
                    <a:pt x="209" y="18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3" y="70"/>
                    <a:pt x="24" y="109"/>
                    <a:pt x="53" y="131"/>
                  </a:cubicBezTo>
                  <a:cubicBezTo>
                    <a:pt x="58" y="135"/>
                    <a:pt x="62" y="138"/>
                    <a:pt x="67" y="140"/>
                  </a:cubicBezTo>
                  <a:cubicBezTo>
                    <a:pt x="62" y="143"/>
                    <a:pt x="58" y="145"/>
                    <a:pt x="53" y="149"/>
                  </a:cubicBezTo>
                  <a:cubicBezTo>
                    <a:pt x="24" y="171"/>
                    <a:pt x="13" y="211"/>
                    <a:pt x="25" y="245"/>
                  </a:cubicBezTo>
                  <a:cubicBezTo>
                    <a:pt x="17" y="245"/>
                    <a:pt x="17" y="245"/>
                    <a:pt x="17" y="245"/>
                  </a:cubicBezTo>
                  <a:cubicBezTo>
                    <a:pt x="17" y="263"/>
                    <a:pt x="17" y="263"/>
                    <a:pt x="17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209" y="280"/>
                    <a:pt x="209" y="280"/>
                    <a:pt x="209" y="280"/>
                  </a:cubicBezTo>
                  <a:cubicBezTo>
                    <a:pt x="209" y="263"/>
                    <a:pt x="209" y="263"/>
                    <a:pt x="209" y="263"/>
                  </a:cubicBezTo>
                  <a:cubicBezTo>
                    <a:pt x="192" y="263"/>
                    <a:pt x="192" y="263"/>
                    <a:pt x="192" y="263"/>
                  </a:cubicBezTo>
                  <a:cubicBezTo>
                    <a:pt x="192" y="245"/>
                    <a:pt x="192" y="245"/>
                    <a:pt x="192" y="245"/>
                  </a:cubicBezTo>
                  <a:cubicBezTo>
                    <a:pt x="184" y="245"/>
                    <a:pt x="184" y="245"/>
                    <a:pt x="184" y="245"/>
                  </a:cubicBezTo>
                  <a:cubicBezTo>
                    <a:pt x="196" y="211"/>
                    <a:pt x="185" y="171"/>
                    <a:pt x="156" y="149"/>
                  </a:cubicBezTo>
                  <a:cubicBezTo>
                    <a:pt x="151" y="145"/>
                    <a:pt x="147" y="143"/>
                    <a:pt x="141" y="140"/>
                  </a:cubicBezTo>
                  <a:cubicBezTo>
                    <a:pt x="147" y="138"/>
                    <a:pt x="151" y="135"/>
                    <a:pt x="156" y="131"/>
                  </a:cubicBezTo>
                  <a:cubicBezTo>
                    <a:pt x="185" y="109"/>
                    <a:pt x="196" y="70"/>
                    <a:pt x="184" y="35"/>
                  </a:cubicBezTo>
                  <a:cubicBezTo>
                    <a:pt x="192" y="35"/>
                    <a:pt x="192" y="35"/>
                    <a:pt x="192" y="35"/>
                  </a:cubicBezTo>
                  <a:lnTo>
                    <a:pt x="192" y="18"/>
                  </a:lnTo>
                  <a:close/>
                  <a:moveTo>
                    <a:pt x="145" y="117"/>
                  </a:moveTo>
                  <a:cubicBezTo>
                    <a:pt x="138" y="123"/>
                    <a:pt x="130" y="127"/>
                    <a:pt x="122" y="129"/>
                  </a:cubicBezTo>
                  <a:cubicBezTo>
                    <a:pt x="122" y="151"/>
                    <a:pt x="122" y="151"/>
                    <a:pt x="122" y="151"/>
                  </a:cubicBezTo>
                  <a:cubicBezTo>
                    <a:pt x="130" y="154"/>
                    <a:pt x="138" y="157"/>
                    <a:pt x="145" y="163"/>
                  </a:cubicBezTo>
                  <a:cubicBezTo>
                    <a:pt x="169" y="181"/>
                    <a:pt x="178" y="214"/>
                    <a:pt x="166" y="242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50" y="230"/>
                    <a:pt x="146" y="215"/>
                    <a:pt x="134" y="204"/>
                  </a:cubicBezTo>
                  <a:cubicBezTo>
                    <a:pt x="128" y="198"/>
                    <a:pt x="121" y="195"/>
                    <a:pt x="113" y="194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24" y="120"/>
                    <a:pt x="134" y="116"/>
                    <a:pt x="142" y="109"/>
                  </a:cubicBezTo>
                  <a:cubicBezTo>
                    <a:pt x="149" y="103"/>
                    <a:pt x="155" y="96"/>
                    <a:pt x="158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54" y="96"/>
                    <a:pt x="60" y="103"/>
                    <a:pt x="67" y="109"/>
                  </a:cubicBezTo>
                  <a:cubicBezTo>
                    <a:pt x="75" y="116"/>
                    <a:pt x="85" y="120"/>
                    <a:pt x="96" y="122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88" y="195"/>
                    <a:pt x="81" y="198"/>
                    <a:pt x="75" y="204"/>
                  </a:cubicBezTo>
                  <a:cubicBezTo>
                    <a:pt x="63" y="215"/>
                    <a:pt x="59" y="230"/>
                    <a:pt x="62" y="245"/>
                  </a:cubicBezTo>
                  <a:cubicBezTo>
                    <a:pt x="44" y="245"/>
                    <a:pt x="44" y="245"/>
                    <a:pt x="44" y="245"/>
                  </a:cubicBezTo>
                  <a:cubicBezTo>
                    <a:pt x="43" y="242"/>
                    <a:pt x="43" y="242"/>
                    <a:pt x="43" y="242"/>
                  </a:cubicBezTo>
                  <a:cubicBezTo>
                    <a:pt x="31" y="214"/>
                    <a:pt x="40" y="181"/>
                    <a:pt x="64" y="163"/>
                  </a:cubicBezTo>
                  <a:cubicBezTo>
                    <a:pt x="71" y="157"/>
                    <a:pt x="79" y="154"/>
                    <a:pt x="87" y="151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79" y="127"/>
                    <a:pt x="71" y="123"/>
                    <a:pt x="64" y="117"/>
                  </a:cubicBezTo>
                  <a:cubicBezTo>
                    <a:pt x="40" y="99"/>
                    <a:pt x="31" y="67"/>
                    <a:pt x="43" y="39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78" y="67"/>
                    <a:pt x="169" y="99"/>
                    <a:pt x="145" y="1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Freeform 6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5890986" y="3547323"/>
              <a:ext cx="462810" cy="489384"/>
            </a:xfrm>
            <a:custGeom>
              <a:avLst/>
              <a:gdLst>
                <a:gd name="T0" fmla="*/ 205 w 263"/>
                <a:gd name="T1" fmla="*/ 70 h 280"/>
                <a:gd name="T2" fmla="*/ 117 w 263"/>
                <a:gd name="T3" fmla="*/ 70 h 280"/>
                <a:gd name="T4" fmla="*/ 119 w 263"/>
                <a:gd name="T5" fmla="*/ 53 h 280"/>
                <a:gd name="T6" fmla="*/ 207 w 263"/>
                <a:gd name="T7" fmla="*/ 53 h 280"/>
                <a:gd name="T8" fmla="*/ 205 w 263"/>
                <a:gd name="T9" fmla="*/ 70 h 280"/>
                <a:gd name="T10" fmla="*/ 146 w 263"/>
                <a:gd name="T11" fmla="*/ 140 h 280"/>
                <a:gd name="T12" fmla="*/ 182 w 263"/>
                <a:gd name="T13" fmla="*/ 140 h 280"/>
                <a:gd name="T14" fmla="*/ 184 w 263"/>
                <a:gd name="T15" fmla="*/ 123 h 280"/>
                <a:gd name="T16" fmla="*/ 148 w 263"/>
                <a:gd name="T17" fmla="*/ 123 h 280"/>
                <a:gd name="T18" fmla="*/ 146 w 263"/>
                <a:gd name="T19" fmla="*/ 140 h 280"/>
                <a:gd name="T20" fmla="*/ 263 w 263"/>
                <a:gd name="T21" fmla="*/ 0 h 280"/>
                <a:gd name="T22" fmla="*/ 245 w 263"/>
                <a:gd name="T23" fmla="*/ 237 h 280"/>
                <a:gd name="T24" fmla="*/ 201 w 263"/>
                <a:gd name="T25" fmla="*/ 280 h 280"/>
                <a:gd name="T26" fmla="*/ 44 w 263"/>
                <a:gd name="T27" fmla="*/ 280 h 280"/>
                <a:gd name="T28" fmla="*/ 0 w 263"/>
                <a:gd name="T29" fmla="*/ 236 h 280"/>
                <a:gd name="T30" fmla="*/ 0 w 263"/>
                <a:gd name="T31" fmla="*/ 193 h 280"/>
                <a:gd name="T32" fmla="*/ 54 w 263"/>
                <a:gd name="T33" fmla="*/ 193 h 280"/>
                <a:gd name="T34" fmla="*/ 71 w 263"/>
                <a:gd name="T35" fmla="*/ 0 h 280"/>
                <a:gd name="T36" fmla="*/ 263 w 263"/>
                <a:gd name="T37" fmla="*/ 0 h 280"/>
                <a:gd name="T38" fmla="*/ 166 w 263"/>
                <a:gd name="T39" fmla="*/ 263 h 280"/>
                <a:gd name="T40" fmla="*/ 158 w 263"/>
                <a:gd name="T41" fmla="*/ 236 h 280"/>
                <a:gd name="T42" fmla="*/ 158 w 263"/>
                <a:gd name="T43" fmla="*/ 210 h 280"/>
                <a:gd name="T44" fmla="*/ 18 w 263"/>
                <a:gd name="T45" fmla="*/ 210 h 280"/>
                <a:gd name="T46" fmla="*/ 18 w 263"/>
                <a:gd name="T47" fmla="*/ 236 h 280"/>
                <a:gd name="T48" fmla="*/ 44 w 263"/>
                <a:gd name="T49" fmla="*/ 263 h 280"/>
                <a:gd name="T50" fmla="*/ 166 w 263"/>
                <a:gd name="T51" fmla="*/ 263 h 280"/>
                <a:gd name="T52" fmla="*/ 244 w 263"/>
                <a:gd name="T53" fmla="*/ 18 h 280"/>
                <a:gd name="T54" fmla="*/ 87 w 263"/>
                <a:gd name="T55" fmla="*/ 18 h 280"/>
                <a:gd name="T56" fmla="*/ 71 w 263"/>
                <a:gd name="T57" fmla="*/ 193 h 280"/>
                <a:gd name="T58" fmla="*/ 175 w 263"/>
                <a:gd name="T59" fmla="*/ 193 h 280"/>
                <a:gd name="T60" fmla="*/ 175 w 263"/>
                <a:gd name="T61" fmla="*/ 236 h 280"/>
                <a:gd name="T62" fmla="*/ 201 w 263"/>
                <a:gd name="T63" fmla="*/ 263 h 280"/>
                <a:gd name="T64" fmla="*/ 228 w 263"/>
                <a:gd name="T65" fmla="*/ 236 h 280"/>
                <a:gd name="T66" fmla="*/ 244 w 263"/>
                <a:gd name="T67" fmla="*/ 18 h 280"/>
                <a:gd name="T68" fmla="*/ 131 w 263"/>
                <a:gd name="T69" fmla="*/ 123 h 280"/>
                <a:gd name="T70" fmla="*/ 113 w 263"/>
                <a:gd name="T71" fmla="*/ 123 h 280"/>
                <a:gd name="T72" fmla="*/ 111 w 263"/>
                <a:gd name="T73" fmla="*/ 140 h 280"/>
                <a:gd name="T74" fmla="*/ 130 w 263"/>
                <a:gd name="T75" fmla="*/ 140 h 280"/>
                <a:gd name="T76" fmla="*/ 131 w 263"/>
                <a:gd name="T77" fmla="*/ 123 h 280"/>
                <a:gd name="T78" fmla="*/ 203 w 263"/>
                <a:gd name="T79" fmla="*/ 105 h 280"/>
                <a:gd name="T80" fmla="*/ 204 w 263"/>
                <a:gd name="T81" fmla="*/ 88 h 280"/>
                <a:gd name="T82" fmla="*/ 116 w 263"/>
                <a:gd name="T83" fmla="*/ 88 h 280"/>
                <a:gd name="T84" fmla="*/ 114 w 263"/>
                <a:gd name="T85" fmla="*/ 105 h 280"/>
                <a:gd name="T86" fmla="*/ 203 w 263"/>
                <a:gd name="T87" fmla="*/ 10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3" h="280">
                  <a:moveTo>
                    <a:pt x="205" y="70"/>
                  </a:moveTo>
                  <a:cubicBezTo>
                    <a:pt x="117" y="70"/>
                    <a:pt x="117" y="70"/>
                    <a:pt x="117" y="70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207" y="53"/>
                    <a:pt x="207" y="53"/>
                    <a:pt x="207" y="53"/>
                  </a:cubicBezTo>
                  <a:lnTo>
                    <a:pt x="205" y="70"/>
                  </a:lnTo>
                  <a:close/>
                  <a:moveTo>
                    <a:pt x="146" y="140"/>
                  </a:moveTo>
                  <a:cubicBezTo>
                    <a:pt x="182" y="140"/>
                    <a:pt x="182" y="140"/>
                    <a:pt x="182" y="140"/>
                  </a:cubicBezTo>
                  <a:cubicBezTo>
                    <a:pt x="184" y="123"/>
                    <a:pt x="184" y="123"/>
                    <a:pt x="184" y="123"/>
                  </a:cubicBezTo>
                  <a:cubicBezTo>
                    <a:pt x="148" y="123"/>
                    <a:pt x="148" y="123"/>
                    <a:pt x="148" y="123"/>
                  </a:cubicBezTo>
                  <a:lnTo>
                    <a:pt x="146" y="140"/>
                  </a:lnTo>
                  <a:close/>
                  <a:moveTo>
                    <a:pt x="263" y="0"/>
                  </a:moveTo>
                  <a:cubicBezTo>
                    <a:pt x="245" y="237"/>
                    <a:pt x="245" y="237"/>
                    <a:pt x="245" y="237"/>
                  </a:cubicBezTo>
                  <a:cubicBezTo>
                    <a:pt x="245" y="261"/>
                    <a:pt x="226" y="280"/>
                    <a:pt x="201" y="280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20" y="280"/>
                    <a:pt x="0" y="261"/>
                    <a:pt x="0" y="236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54" y="193"/>
                    <a:pt x="54" y="193"/>
                    <a:pt x="54" y="193"/>
                  </a:cubicBezTo>
                  <a:cubicBezTo>
                    <a:pt x="71" y="0"/>
                    <a:pt x="71" y="0"/>
                    <a:pt x="71" y="0"/>
                  </a:cubicBezTo>
                  <a:lnTo>
                    <a:pt x="263" y="0"/>
                  </a:lnTo>
                  <a:close/>
                  <a:moveTo>
                    <a:pt x="166" y="263"/>
                  </a:moveTo>
                  <a:cubicBezTo>
                    <a:pt x="161" y="255"/>
                    <a:pt x="158" y="246"/>
                    <a:pt x="158" y="236"/>
                  </a:cubicBezTo>
                  <a:cubicBezTo>
                    <a:pt x="158" y="210"/>
                    <a:pt x="158" y="210"/>
                    <a:pt x="158" y="210"/>
                  </a:cubicBezTo>
                  <a:cubicBezTo>
                    <a:pt x="18" y="210"/>
                    <a:pt x="18" y="210"/>
                    <a:pt x="18" y="210"/>
                  </a:cubicBezTo>
                  <a:cubicBezTo>
                    <a:pt x="18" y="236"/>
                    <a:pt x="18" y="236"/>
                    <a:pt x="18" y="236"/>
                  </a:cubicBezTo>
                  <a:cubicBezTo>
                    <a:pt x="18" y="251"/>
                    <a:pt x="30" y="263"/>
                    <a:pt x="44" y="263"/>
                  </a:cubicBezTo>
                  <a:lnTo>
                    <a:pt x="166" y="263"/>
                  </a:lnTo>
                  <a:close/>
                  <a:moveTo>
                    <a:pt x="244" y="18"/>
                  </a:moveTo>
                  <a:cubicBezTo>
                    <a:pt x="87" y="18"/>
                    <a:pt x="87" y="18"/>
                    <a:pt x="87" y="18"/>
                  </a:cubicBezTo>
                  <a:cubicBezTo>
                    <a:pt x="71" y="193"/>
                    <a:pt x="71" y="193"/>
                    <a:pt x="71" y="193"/>
                  </a:cubicBezTo>
                  <a:cubicBezTo>
                    <a:pt x="175" y="193"/>
                    <a:pt x="175" y="193"/>
                    <a:pt x="175" y="193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51"/>
                    <a:pt x="187" y="263"/>
                    <a:pt x="201" y="263"/>
                  </a:cubicBezTo>
                  <a:cubicBezTo>
                    <a:pt x="216" y="263"/>
                    <a:pt x="228" y="251"/>
                    <a:pt x="228" y="236"/>
                  </a:cubicBezTo>
                  <a:lnTo>
                    <a:pt x="244" y="18"/>
                  </a:lnTo>
                  <a:close/>
                  <a:moveTo>
                    <a:pt x="131" y="123"/>
                  </a:moveTo>
                  <a:cubicBezTo>
                    <a:pt x="113" y="123"/>
                    <a:pt x="113" y="123"/>
                    <a:pt x="113" y="123"/>
                  </a:cubicBezTo>
                  <a:cubicBezTo>
                    <a:pt x="111" y="140"/>
                    <a:pt x="111" y="140"/>
                    <a:pt x="111" y="140"/>
                  </a:cubicBezTo>
                  <a:cubicBezTo>
                    <a:pt x="130" y="140"/>
                    <a:pt x="130" y="140"/>
                    <a:pt x="130" y="140"/>
                  </a:cubicBezTo>
                  <a:lnTo>
                    <a:pt x="131" y="123"/>
                  </a:lnTo>
                  <a:close/>
                  <a:moveTo>
                    <a:pt x="203" y="105"/>
                  </a:moveTo>
                  <a:cubicBezTo>
                    <a:pt x="204" y="88"/>
                    <a:pt x="204" y="88"/>
                    <a:pt x="204" y="88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203" y="105"/>
                    <a:pt x="203" y="105"/>
                    <a:pt x="203" y="1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7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5937488" y="2228410"/>
              <a:ext cx="369806" cy="488645"/>
            </a:xfrm>
            <a:custGeom>
              <a:avLst/>
              <a:gdLst>
                <a:gd name="T0" fmla="*/ 105 w 210"/>
                <a:gd name="T1" fmla="*/ 0 h 280"/>
                <a:gd name="T2" fmla="*/ 0 w 210"/>
                <a:gd name="T3" fmla="*/ 105 h 280"/>
                <a:gd name="T4" fmla="*/ 105 w 210"/>
                <a:gd name="T5" fmla="*/ 280 h 280"/>
                <a:gd name="T6" fmla="*/ 210 w 210"/>
                <a:gd name="T7" fmla="*/ 105 h 280"/>
                <a:gd name="T8" fmla="*/ 105 w 210"/>
                <a:gd name="T9" fmla="*/ 0 h 280"/>
                <a:gd name="T10" fmla="*/ 105 w 210"/>
                <a:gd name="T11" fmla="*/ 175 h 280"/>
                <a:gd name="T12" fmla="*/ 35 w 210"/>
                <a:gd name="T13" fmla="*/ 105 h 280"/>
                <a:gd name="T14" fmla="*/ 105 w 210"/>
                <a:gd name="T15" fmla="*/ 35 h 280"/>
                <a:gd name="T16" fmla="*/ 175 w 210"/>
                <a:gd name="T17" fmla="*/ 105 h 280"/>
                <a:gd name="T18" fmla="*/ 105 w 210"/>
                <a:gd name="T19" fmla="*/ 17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280">
                  <a:moveTo>
                    <a:pt x="105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88" y="280"/>
                    <a:pt x="105" y="280"/>
                  </a:cubicBezTo>
                  <a:cubicBezTo>
                    <a:pt x="123" y="280"/>
                    <a:pt x="210" y="163"/>
                    <a:pt x="210" y="105"/>
                  </a:cubicBezTo>
                  <a:cubicBezTo>
                    <a:pt x="210" y="47"/>
                    <a:pt x="163" y="0"/>
                    <a:pt x="105" y="0"/>
                  </a:cubicBezTo>
                  <a:close/>
                  <a:moveTo>
                    <a:pt x="105" y="175"/>
                  </a:moveTo>
                  <a:cubicBezTo>
                    <a:pt x="67" y="175"/>
                    <a:pt x="35" y="143"/>
                    <a:pt x="35" y="105"/>
                  </a:cubicBezTo>
                  <a:cubicBezTo>
                    <a:pt x="35" y="66"/>
                    <a:pt x="67" y="35"/>
                    <a:pt x="105" y="35"/>
                  </a:cubicBezTo>
                  <a:cubicBezTo>
                    <a:pt x="144" y="35"/>
                    <a:pt x="175" y="66"/>
                    <a:pt x="175" y="105"/>
                  </a:cubicBezTo>
                  <a:cubicBezTo>
                    <a:pt x="175" y="143"/>
                    <a:pt x="144" y="175"/>
                    <a:pt x="105" y="1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5" name="PA-矩形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657806" y="2347674"/>
            <a:ext cx="3434894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工作电压：AC 127V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电流：≤800mA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12"/>
            </p:custDataLst>
          </p:nvPr>
        </p:nvCxnSpPr>
        <p:spPr>
          <a:xfrm>
            <a:off x="1689677" y="2303318"/>
            <a:ext cx="426028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0" name="PA-矩形 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657806" y="4941014"/>
            <a:ext cx="3434894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本安参数：Uo:12.5VDC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lo：800mA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4"/>
            </p:custDataLst>
          </p:nvPr>
        </p:nvCxnSpPr>
        <p:spPr>
          <a:xfrm>
            <a:off x="1689677" y="4932218"/>
            <a:ext cx="426028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5" name="PA-矩形 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72806" y="3746579"/>
            <a:ext cx="3434894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电压波动范围：75%—110%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</p:txBody>
      </p:sp>
      <p:cxnSp>
        <p:nvCxnSpPr>
          <p:cNvPr id="43" name="直接连接符 42"/>
          <p:cNvCxnSpPr/>
          <p:nvPr>
            <p:custDataLst>
              <p:tags r:id="rId16"/>
            </p:custDataLst>
          </p:nvPr>
        </p:nvCxnSpPr>
        <p:spPr>
          <a:xfrm>
            <a:off x="7404677" y="3624118"/>
            <a:ext cx="426028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0823873" y="6311900"/>
            <a:ext cx="1368127" cy="546102"/>
            <a:chOff x="3556001" y="3432550"/>
            <a:chExt cx="8635999" cy="342545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3556001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684521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698500" y="-582990"/>
            <a:ext cx="13589000" cy="8023980"/>
            <a:chOff x="-863600" y="-584200"/>
            <a:chExt cx="13335000" cy="7874000"/>
          </a:xfrm>
          <a:solidFill>
            <a:srgbClr val="E6E6E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-8636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2" name="椭圆 1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23063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6" name="椭圆 5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 flipH="1" flipV="1">
            <a:off x="-3" y="-1"/>
            <a:ext cx="1283589" cy="520701"/>
            <a:chOff x="943430" y="3432550"/>
            <a:chExt cx="8635999" cy="3425452"/>
          </a:xfrm>
        </p:grpSpPr>
        <p:sp>
          <p:nvSpPr>
            <p:cNvPr id="49" name="任意多边形: 形状 48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035935" y="510540"/>
            <a:ext cx="6120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i="1" spc="30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defRPr>
            </a:lvl1pPr>
          </a:lstStyle>
          <a:p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 rot="0">
            <a:off x="1432560" y="1558925"/>
            <a:ext cx="4399280" cy="2134235"/>
            <a:chOff x="695325" y="2210371"/>
            <a:chExt cx="4399333" cy="1790739"/>
          </a:xfrm>
        </p:grpSpPr>
        <p:sp>
          <p:nvSpPr>
            <p:cNvPr id="9" name="矩形: 圆角 17"/>
            <p:cNvSpPr/>
            <p:nvPr>
              <p:custDataLst>
                <p:tags r:id="rId1"/>
              </p:custDataLst>
            </p:nvPr>
          </p:nvSpPr>
          <p:spPr>
            <a:xfrm>
              <a:off x="695325" y="2242730"/>
              <a:ext cx="4399333" cy="1758380"/>
            </a:xfrm>
            <a:prstGeom prst="roundRect">
              <a:avLst>
                <a:gd name="adj" fmla="val 234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" dist="63500" dir="3000000" algn="tl" rotWithShape="0">
                <a:prstClr val="black">
                  <a:alpha val="18000"/>
                </a:prstClr>
              </a:outerShdw>
            </a:effectLst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12" name="任意多边形: 形状 19"/>
            <p:cNvSpPr/>
            <p:nvPr>
              <p:custDataLst>
                <p:tags r:id="rId2"/>
              </p:custDataLst>
            </p:nvPr>
          </p:nvSpPr>
          <p:spPr>
            <a:xfrm>
              <a:off x="695325" y="2242730"/>
              <a:ext cx="761052" cy="797072"/>
            </a:xfrm>
            <a:custGeom>
              <a:avLst/>
              <a:gdLst>
                <a:gd name="connsiteX0" fmla="*/ 251472 w 595743"/>
                <a:gd name="connsiteY0" fmla="*/ 0 h 635478"/>
                <a:gd name="connsiteX1" fmla="*/ 595743 w 595743"/>
                <a:gd name="connsiteY1" fmla="*/ 0 h 635478"/>
                <a:gd name="connsiteX2" fmla="*/ 0 w 595743"/>
                <a:gd name="connsiteY2" fmla="*/ 635478 h 635478"/>
                <a:gd name="connsiteX3" fmla="*/ 0 w 595743"/>
                <a:gd name="connsiteY3" fmla="*/ 268245 h 63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743" h="635478">
                  <a:moveTo>
                    <a:pt x="251472" y="0"/>
                  </a:moveTo>
                  <a:lnTo>
                    <a:pt x="595743" y="0"/>
                  </a:lnTo>
                  <a:lnTo>
                    <a:pt x="0" y="635478"/>
                  </a:lnTo>
                  <a:lnTo>
                    <a:pt x="0" y="268245"/>
                  </a:lnTo>
                  <a:close/>
                </a:path>
              </a:pathLst>
            </a:custGeom>
            <a:gradFill>
              <a:gsLst>
                <a:gs pos="0">
                  <a:srgbClr val="0381F2"/>
                </a:gs>
                <a:gs pos="90000">
                  <a:srgbClr val="086DC7"/>
                </a:gs>
              </a:gsLst>
              <a:path path="circle">
                <a:fillToRect r="100000" b="100000"/>
              </a:path>
            </a:gradFill>
            <a:ln w="12700" cap="flat" cmpd="sng" algn="ctr">
              <a:noFill/>
              <a:prstDash val="solid"/>
              <a:miter lim="800000"/>
            </a:ln>
            <a:effectLst>
              <a:outerShdw blurRad="171328" dist="210266" dir="5400000" sx="88000" sy="88000" algn="t" rotWithShape="0">
                <a:srgbClr val="0C3190">
                  <a:alpha val="42000"/>
                </a:srgbClr>
              </a:outerShdw>
            </a:effectLst>
          </p:spPr>
          <p:txBody>
            <a:bodyPr lIns="56071" tIns="28036" rIns="56071" bIns="28036" rtlCol="0" anchor="ctr">
              <a:noAutofit/>
            </a:bodyPr>
            <a:lstStyle/>
            <a:p>
              <a:pPr algn="ctr"/>
              <a:endParaRPr lang="zh-CN" altLang="en-US" sz="147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3"/>
              </p:custDataLst>
            </p:nvPr>
          </p:nvSpPr>
          <p:spPr>
            <a:xfrm rot="18821265">
              <a:off x="731523" y="2300501"/>
              <a:ext cx="580369" cy="400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M" panose="00020600040101010101" pitchFamily="18" charset="-122"/>
                  <a:sym typeface="+mn-lt"/>
                </a:rPr>
                <a:t>01</a:t>
              </a:r>
              <a:endParaRPr kumimoji="0" lang="zh-CN" altLang="en-US" sz="200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0">
            <a:off x="1432560" y="3921125"/>
            <a:ext cx="4399280" cy="2134235"/>
            <a:chOff x="695325" y="2210371"/>
            <a:chExt cx="4399333" cy="1790739"/>
          </a:xfrm>
        </p:grpSpPr>
        <p:sp>
          <p:nvSpPr>
            <p:cNvPr id="18" name="矩形: 圆角 17"/>
            <p:cNvSpPr/>
            <p:nvPr>
              <p:custDataLst>
                <p:tags r:id="rId4"/>
              </p:custDataLst>
            </p:nvPr>
          </p:nvSpPr>
          <p:spPr>
            <a:xfrm>
              <a:off x="695325" y="2242730"/>
              <a:ext cx="4399333" cy="1758380"/>
            </a:xfrm>
            <a:prstGeom prst="roundRect">
              <a:avLst>
                <a:gd name="adj" fmla="val 234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" dist="63500" dir="3000000" algn="tl" rotWithShape="0">
                <a:prstClr val="black">
                  <a:alpha val="18000"/>
                </a:prstClr>
              </a:outerShdw>
            </a:effectLst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19" name="任意多边形: 形状 19"/>
            <p:cNvSpPr/>
            <p:nvPr>
              <p:custDataLst>
                <p:tags r:id="rId5"/>
              </p:custDataLst>
            </p:nvPr>
          </p:nvSpPr>
          <p:spPr>
            <a:xfrm>
              <a:off x="695325" y="2242730"/>
              <a:ext cx="761052" cy="797072"/>
            </a:xfrm>
            <a:custGeom>
              <a:avLst/>
              <a:gdLst>
                <a:gd name="connsiteX0" fmla="*/ 251472 w 595743"/>
                <a:gd name="connsiteY0" fmla="*/ 0 h 635478"/>
                <a:gd name="connsiteX1" fmla="*/ 595743 w 595743"/>
                <a:gd name="connsiteY1" fmla="*/ 0 h 635478"/>
                <a:gd name="connsiteX2" fmla="*/ 0 w 595743"/>
                <a:gd name="connsiteY2" fmla="*/ 635478 h 635478"/>
                <a:gd name="connsiteX3" fmla="*/ 0 w 595743"/>
                <a:gd name="connsiteY3" fmla="*/ 268245 h 63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743" h="635478">
                  <a:moveTo>
                    <a:pt x="251472" y="0"/>
                  </a:moveTo>
                  <a:lnTo>
                    <a:pt x="595743" y="0"/>
                  </a:lnTo>
                  <a:lnTo>
                    <a:pt x="0" y="635478"/>
                  </a:lnTo>
                  <a:lnTo>
                    <a:pt x="0" y="268245"/>
                  </a:lnTo>
                  <a:close/>
                </a:path>
              </a:pathLst>
            </a:custGeom>
            <a:gradFill>
              <a:gsLst>
                <a:gs pos="0">
                  <a:srgbClr val="0381F2"/>
                </a:gs>
                <a:gs pos="90000">
                  <a:srgbClr val="086DC7"/>
                </a:gs>
              </a:gsLst>
              <a:path path="circle">
                <a:fillToRect r="100000" b="100000"/>
              </a:path>
            </a:gradFill>
            <a:ln w="12700" cap="flat" cmpd="sng" algn="ctr">
              <a:noFill/>
              <a:prstDash val="solid"/>
              <a:miter lim="800000"/>
            </a:ln>
            <a:effectLst>
              <a:outerShdw blurRad="171328" dist="210266" dir="5400000" sx="88000" sy="88000" algn="t" rotWithShape="0">
                <a:srgbClr val="0C3190">
                  <a:alpha val="42000"/>
                </a:srgbClr>
              </a:outerShdw>
            </a:effectLst>
          </p:spPr>
          <p:txBody>
            <a:bodyPr lIns="56071" tIns="28036" rIns="56071" bIns="28036" rtlCol="0" anchor="ctr">
              <a:noAutofit/>
            </a:bodyPr>
            <a:lstStyle/>
            <a:p>
              <a:pPr algn="ctr"/>
              <a:endParaRPr lang="zh-CN" altLang="en-US" sz="147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6"/>
              </p:custDataLst>
            </p:nvPr>
          </p:nvSpPr>
          <p:spPr>
            <a:xfrm rot="18821265">
              <a:off x="731523" y="2300501"/>
              <a:ext cx="580369" cy="400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M" panose="00020600040101010101" pitchFamily="18" charset="-122"/>
                  <a:sym typeface="+mn-lt"/>
                </a:rPr>
                <a:t>02</a:t>
              </a:r>
              <a:endParaRPr kumimoji="0" lang="zh-CN" altLang="en-US" sz="200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rot="0">
            <a:off x="6360160" y="1558925"/>
            <a:ext cx="4399280" cy="2134235"/>
            <a:chOff x="695325" y="2210371"/>
            <a:chExt cx="4399333" cy="1790739"/>
          </a:xfrm>
        </p:grpSpPr>
        <p:sp>
          <p:nvSpPr>
            <p:cNvPr id="30" name="矩形: 圆角 17"/>
            <p:cNvSpPr/>
            <p:nvPr>
              <p:custDataLst>
                <p:tags r:id="rId7"/>
              </p:custDataLst>
            </p:nvPr>
          </p:nvSpPr>
          <p:spPr>
            <a:xfrm>
              <a:off x="695325" y="2242730"/>
              <a:ext cx="4399333" cy="1758380"/>
            </a:xfrm>
            <a:prstGeom prst="roundRect">
              <a:avLst>
                <a:gd name="adj" fmla="val 234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" dist="63500" dir="3000000" algn="tl" rotWithShape="0">
                <a:prstClr val="black">
                  <a:alpha val="18000"/>
                </a:prstClr>
              </a:outerShdw>
            </a:effectLst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31" name="任意多边形: 形状 19"/>
            <p:cNvSpPr/>
            <p:nvPr>
              <p:custDataLst>
                <p:tags r:id="rId8"/>
              </p:custDataLst>
            </p:nvPr>
          </p:nvSpPr>
          <p:spPr>
            <a:xfrm>
              <a:off x="695325" y="2242730"/>
              <a:ext cx="761052" cy="797072"/>
            </a:xfrm>
            <a:custGeom>
              <a:avLst/>
              <a:gdLst>
                <a:gd name="connsiteX0" fmla="*/ 251472 w 595743"/>
                <a:gd name="connsiteY0" fmla="*/ 0 h 635478"/>
                <a:gd name="connsiteX1" fmla="*/ 595743 w 595743"/>
                <a:gd name="connsiteY1" fmla="*/ 0 h 635478"/>
                <a:gd name="connsiteX2" fmla="*/ 0 w 595743"/>
                <a:gd name="connsiteY2" fmla="*/ 635478 h 635478"/>
                <a:gd name="connsiteX3" fmla="*/ 0 w 595743"/>
                <a:gd name="connsiteY3" fmla="*/ 268245 h 63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743" h="635478">
                  <a:moveTo>
                    <a:pt x="251472" y="0"/>
                  </a:moveTo>
                  <a:lnTo>
                    <a:pt x="595743" y="0"/>
                  </a:lnTo>
                  <a:lnTo>
                    <a:pt x="0" y="635478"/>
                  </a:lnTo>
                  <a:lnTo>
                    <a:pt x="0" y="268245"/>
                  </a:lnTo>
                  <a:close/>
                </a:path>
              </a:pathLst>
            </a:custGeom>
            <a:gradFill>
              <a:gsLst>
                <a:gs pos="0">
                  <a:srgbClr val="0381F2"/>
                </a:gs>
                <a:gs pos="90000">
                  <a:srgbClr val="086DC7"/>
                </a:gs>
              </a:gsLst>
              <a:path path="circle">
                <a:fillToRect r="100000" b="100000"/>
              </a:path>
            </a:gradFill>
            <a:ln w="12700" cap="flat" cmpd="sng" algn="ctr">
              <a:noFill/>
              <a:prstDash val="solid"/>
              <a:miter lim="800000"/>
            </a:ln>
            <a:effectLst>
              <a:outerShdw blurRad="171328" dist="210266" dir="5400000" sx="88000" sy="88000" algn="t" rotWithShape="0">
                <a:srgbClr val="0C3190">
                  <a:alpha val="42000"/>
                </a:srgbClr>
              </a:outerShdw>
            </a:effectLst>
          </p:spPr>
          <p:txBody>
            <a:bodyPr lIns="56071" tIns="28036" rIns="56071" bIns="28036" rtlCol="0" anchor="ctr">
              <a:noAutofit/>
            </a:bodyPr>
            <a:lstStyle/>
            <a:p>
              <a:pPr algn="ctr"/>
              <a:endParaRPr lang="zh-CN" altLang="en-US" sz="147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9"/>
              </p:custDataLst>
            </p:nvPr>
          </p:nvSpPr>
          <p:spPr>
            <a:xfrm rot="18821265">
              <a:off x="731523" y="2300501"/>
              <a:ext cx="580369" cy="400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M" panose="00020600040101010101" pitchFamily="18" charset="-122"/>
                  <a:sym typeface="+mn-lt"/>
                </a:rPr>
                <a:t>03</a:t>
              </a:r>
              <a:endParaRPr kumimoji="0" lang="zh-CN" altLang="en-US" sz="200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rot="0">
            <a:off x="6360160" y="3921125"/>
            <a:ext cx="4399280" cy="2134235"/>
            <a:chOff x="695325" y="2210371"/>
            <a:chExt cx="4399333" cy="1790739"/>
          </a:xfrm>
        </p:grpSpPr>
        <p:sp>
          <p:nvSpPr>
            <p:cNvPr id="34" name="矩形: 圆角 33"/>
            <p:cNvSpPr/>
            <p:nvPr>
              <p:custDataLst>
                <p:tags r:id="rId10"/>
              </p:custDataLst>
            </p:nvPr>
          </p:nvSpPr>
          <p:spPr>
            <a:xfrm>
              <a:off x="695325" y="2242730"/>
              <a:ext cx="4399333" cy="1758380"/>
            </a:xfrm>
            <a:prstGeom prst="roundRect">
              <a:avLst>
                <a:gd name="adj" fmla="val 234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" dist="63500" dir="3000000" algn="tl" rotWithShape="0">
                <a:prstClr val="black">
                  <a:alpha val="18000"/>
                </a:prstClr>
              </a:outerShdw>
            </a:effectLst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35" name="任意多边形: 形状 19"/>
            <p:cNvSpPr/>
            <p:nvPr>
              <p:custDataLst>
                <p:tags r:id="rId11"/>
              </p:custDataLst>
            </p:nvPr>
          </p:nvSpPr>
          <p:spPr>
            <a:xfrm>
              <a:off x="695325" y="2242730"/>
              <a:ext cx="761052" cy="797072"/>
            </a:xfrm>
            <a:custGeom>
              <a:avLst/>
              <a:gdLst>
                <a:gd name="connsiteX0" fmla="*/ 251472 w 595743"/>
                <a:gd name="connsiteY0" fmla="*/ 0 h 635478"/>
                <a:gd name="connsiteX1" fmla="*/ 595743 w 595743"/>
                <a:gd name="connsiteY1" fmla="*/ 0 h 635478"/>
                <a:gd name="connsiteX2" fmla="*/ 0 w 595743"/>
                <a:gd name="connsiteY2" fmla="*/ 635478 h 635478"/>
                <a:gd name="connsiteX3" fmla="*/ 0 w 595743"/>
                <a:gd name="connsiteY3" fmla="*/ 268245 h 63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743" h="635478">
                  <a:moveTo>
                    <a:pt x="251472" y="0"/>
                  </a:moveTo>
                  <a:lnTo>
                    <a:pt x="595743" y="0"/>
                  </a:lnTo>
                  <a:lnTo>
                    <a:pt x="0" y="635478"/>
                  </a:lnTo>
                  <a:lnTo>
                    <a:pt x="0" y="268245"/>
                  </a:lnTo>
                  <a:close/>
                </a:path>
              </a:pathLst>
            </a:custGeom>
            <a:gradFill>
              <a:gsLst>
                <a:gs pos="0">
                  <a:srgbClr val="0381F2"/>
                </a:gs>
                <a:gs pos="90000">
                  <a:srgbClr val="086DC7"/>
                </a:gs>
              </a:gsLst>
              <a:path path="circle">
                <a:fillToRect r="100000" b="100000"/>
              </a:path>
            </a:gradFill>
            <a:ln w="12700" cap="flat" cmpd="sng" algn="ctr">
              <a:noFill/>
              <a:prstDash val="solid"/>
              <a:miter lim="800000"/>
            </a:ln>
            <a:effectLst>
              <a:outerShdw blurRad="171328" dist="210266" dir="5400000" sx="88000" sy="88000" algn="t" rotWithShape="0">
                <a:srgbClr val="0C3190">
                  <a:alpha val="42000"/>
                </a:srgbClr>
              </a:outerShdw>
            </a:effectLst>
          </p:spPr>
          <p:txBody>
            <a:bodyPr lIns="56071" tIns="28036" rIns="56071" bIns="28036" rtlCol="0" anchor="ctr">
              <a:noAutofit/>
            </a:bodyPr>
            <a:lstStyle/>
            <a:p>
              <a:pPr algn="ctr"/>
              <a:endParaRPr lang="zh-CN" altLang="en-US" sz="147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12"/>
              </p:custDataLst>
            </p:nvPr>
          </p:nvSpPr>
          <p:spPr>
            <a:xfrm rot="18821265">
              <a:off x="731523" y="2300501"/>
              <a:ext cx="580369" cy="400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M" panose="00020600040101010101" pitchFamily="18" charset="-122"/>
                  <a:sym typeface="+mn-lt"/>
                </a:rPr>
                <a:t>04</a:t>
              </a:r>
              <a:endParaRPr kumimoji="0" lang="zh-CN" altLang="en-US" sz="200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  <a:sym typeface="+mn-lt"/>
              </a:endParaRPr>
            </a:p>
          </p:txBody>
        </p:sp>
      </p:grpSp>
      <p:pic>
        <p:nvPicPr>
          <p:cNvPr id="20" name="图片 19" descr="KXJ660矿用隔爆兼本安型控制器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3640" y="3959860"/>
            <a:ext cx="2575560" cy="2096135"/>
          </a:xfrm>
          <a:prstGeom prst="rect">
            <a:avLst/>
          </a:prstGeom>
        </p:spPr>
      </p:pic>
      <p:pic>
        <p:nvPicPr>
          <p:cNvPr id="21" name="图片 20" descr="KXJ660矿用隔爆兼本安型控制器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31110" y="3959860"/>
            <a:ext cx="2575560" cy="2096135"/>
          </a:xfrm>
          <a:prstGeom prst="rect">
            <a:avLst/>
          </a:prstGeom>
        </p:spPr>
      </p:pic>
      <p:pic>
        <p:nvPicPr>
          <p:cNvPr id="22" name="图片 21" descr="PLC控制器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31110" y="1597660"/>
            <a:ext cx="2575560" cy="2094865"/>
          </a:xfrm>
          <a:prstGeom prst="rect">
            <a:avLst/>
          </a:prstGeom>
        </p:spPr>
      </p:pic>
      <p:pic>
        <p:nvPicPr>
          <p:cNvPr id="23" name="图片 22" descr="PLC控制器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33640" y="1597660"/>
            <a:ext cx="2575560" cy="2096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0823873" y="6311900"/>
            <a:ext cx="1368127" cy="546102"/>
            <a:chOff x="3556001" y="3432550"/>
            <a:chExt cx="8635999" cy="342545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3556001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684521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698500" y="-582990"/>
            <a:ext cx="13589000" cy="8023980"/>
            <a:chOff x="-863600" y="-584200"/>
            <a:chExt cx="13335000" cy="7874000"/>
          </a:xfrm>
          <a:solidFill>
            <a:srgbClr val="E6E6E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-8636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2" name="椭圆 1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2306300" y="-584200"/>
              <a:ext cx="165100" cy="7874000"/>
              <a:chOff x="-863600" y="-584200"/>
              <a:chExt cx="165100" cy="7874000"/>
            </a:xfrm>
            <a:grpFill/>
          </p:grpSpPr>
          <p:sp>
            <p:nvSpPr>
              <p:cNvPr id="6" name="椭圆 5"/>
              <p:cNvSpPr/>
              <p:nvPr/>
            </p:nvSpPr>
            <p:spPr>
              <a:xfrm>
                <a:off x="-863600" y="-5842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-863600" y="7124700"/>
                <a:ext cx="165100" cy="165100"/>
              </a:xfrm>
              <a:prstGeom prst="ellipse">
                <a:avLst/>
              </a:prstGeom>
              <a:grp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 flipH="1" flipV="1">
            <a:off x="-3" y="-1"/>
            <a:ext cx="1283589" cy="520701"/>
            <a:chOff x="943430" y="3432550"/>
            <a:chExt cx="8635999" cy="3425452"/>
          </a:xfrm>
        </p:grpSpPr>
        <p:sp>
          <p:nvSpPr>
            <p:cNvPr id="49" name="任意多边形: 形状 48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 rot="5400000">
            <a:off x="-1339485" y="4543758"/>
            <a:ext cx="3593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gradFill>
                  <a:gsLst>
                    <a:gs pos="38000">
                      <a:srgbClr val="EAECFB"/>
                    </a:gs>
                    <a:gs pos="91000">
                      <a:srgbClr val="EAECFB">
                        <a:alpha val="0"/>
                      </a:srgbClr>
                    </a:gs>
                  </a:gsLst>
                  <a:lin ang="540000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MARKETING</a:t>
            </a:r>
            <a:endParaRPr lang="en-US" altLang="zh-CN" sz="2000" dirty="0">
              <a:gradFill>
                <a:gsLst>
                  <a:gs pos="38000">
                    <a:srgbClr val="EAECFB"/>
                  </a:gs>
                  <a:gs pos="91000">
                    <a:srgbClr val="EAECFB">
                      <a:alpha val="0"/>
                    </a:srgbClr>
                  </a:gs>
                </a:gsLst>
                <a:lin ang="540000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7850" y="459740"/>
            <a:ext cx="59296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i="1" spc="30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defRPr>
            </a:lvl1pPr>
          </a:lstStyle>
          <a:p>
            <a:pPr algn="ctr" hangingPunct="0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KXJ127矿用隔爆兼本安型PLC控制器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用途</a:t>
            </a:r>
            <a:endParaRPr lang="zh-CN" altLang="en-US" sz="2400" dirty="0"/>
          </a:p>
        </p:txBody>
      </p:sp>
      <p:sp>
        <p:nvSpPr>
          <p:cNvPr id="15" name="PA-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49906" y="2588974"/>
            <a:ext cx="5098594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KXJ127矿用隔爆兼本安型PLC控制器用于具有甲烷、煤尘爆炸性混合物，但无破坏绝缘的腐蚀性气体的煤矿井下。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981777" y="2455718"/>
            <a:ext cx="426028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" name="PA-矩形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49906" y="4601607"/>
            <a:ext cx="5098594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anose="00020600040101010101" pitchFamily="18" charset="-122"/>
                <a:sym typeface="+mn-lt"/>
              </a:rPr>
              <a:t>用于斜巷处的跑车防护装置的自动控制，山东矿安机电有限公司，该控制器安装方便，便于维护、动作灵活、an全可靠。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M" panose="00020600040101010101" pitchFamily="18" charset="-122"/>
              <a:sym typeface="+mn-lt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4"/>
            </p:custDataLst>
          </p:nvPr>
        </p:nvCxnSpPr>
        <p:spPr>
          <a:xfrm>
            <a:off x="1981777" y="4652818"/>
            <a:ext cx="426028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5"/>
            </p:custDataLst>
          </p:nvPr>
        </p:nvCxnSpPr>
        <p:spPr>
          <a:xfrm flipH="1">
            <a:off x="1549400" y="1981168"/>
            <a:ext cx="0" cy="12954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6"/>
            </p:custDataLst>
          </p:nvPr>
        </p:nvCxnSpPr>
        <p:spPr>
          <a:xfrm flipH="1">
            <a:off x="1549400" y="4203668"/>
            <a:ext cx="0" cy="12954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742152" y="2438400"/>
            <a:ext cx="3457284" cy="2861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0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6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/>
          <p:nvPr/>
        </p:nvSpPr>
        <p:spPr>
          <a:xfrm>
            <a:off x="3556001" y="3497944"/>
            <a:ext cx="8418286" cy="3360058"/>
          </a:xfrm>
          <a:custGeom>
            <a:avLst/>
            <a:gdLst>
              <a:gd name="connsiteX0" fmla="*/ 5426117 w 7795801"/>
              <a:gd name="connsiteY0" fmla="*/ 1692 h 3039643"/>
              <a:gd name="connsiteX1" fmla="*/ 7690799 w 7795801"/>
              <a:gd name="connsiteY1" fmla="*/ 274459 h 3039643"/>
              <a:gd name="connsiteX2" fmla="*/ 7795801 w 7795801"/>
              <a:gd name="connsiteY2" fmla="*/ 290595 h 3039643"/>
              <a:gd name="connsiteX3" fmla="*/ 7795801 w 7795801"/>
              <a:gd name="connsiteY3" fmla="*/ 3039643 h 3039643"/>
              <a:gd name="connsiteX4" fmla="*/ 929 w 7795801"/>
              <a:gd name="connsiteY4" fmla="*/ 3039643 h 3039643"/>
              <a:gd name="connsiteX5" fmla="*/ 0 w 7795801"/>
              <a:gd name="connsiteY5" fmla="*/ 2991636 h 3039643"/>
              <a:gd name="connsiteX6" fmla="*/ 538659 w 7795801"/>
              <a:gd name="connsiteY6" fmla="*/ 2437300 h 3039643"/>
              <a:gd name="connsiteX7" fmla="*/ 3310887 w 7795801"/>
              <a:gd name="connsiteY7" fmla="*/ 1943814 h 3039643"/>
              <a:gd name="connsiteX8" fmla="*/ 5009058 w 7795801"/>
              <a:gd name="connsiteY8" fmla="*/ 56957 h 3039643"/>
              <a:gd name="connsiteX9" fmla="*/ 5426117 w 7795801"/>
              <a:gd name="connsiteY9" fmla="*/ 1692 h 303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95800" h="3039643">
                <a:moveTo>
                  <a:pt x="5426117" y="1692"/>
                </a:moveTo>
                <a:cubicBezTo>
                  <a:pt x="6052802" y="-18888"/>
                  <a:pt x="6931067" y="152769"/>
                  <a:pt x="7690799" y="274459"/>
                </a:cubicBezTo>
                <a:lnTo>
                  <a:pt x="7795801" y="290595"/>
                </a:lnTo>
                <a:lnTo>
                  <a:pt x="7795801" y="3039643"/>
                </a:lnTo>
                <a:lnTo>
                  <a:pt x="929" y="3039643"/>
                </a:lnTo>
                <a:lnTo>
                  <a:pt x="0" y="2991636"/>
                </a:lnTo>
                <a:cubicBezTo>
                  <a:pt x="1290" y="2795281"/>
                  <a:pt x="56058" y="2602401"/>
                  <a:pt x="538659" y="2437300"/>
                </a:cubicBezTo>
                <a:cubicBezTo>
                  <a:pt x="1090201" y="2248614"/>
                  <a:pt x="2565820" y="2340538"/>
                  <a:pt x="3310887" y="1943814"/>
                </a:cubicBezTo>
                <a:cubicBezTo>
                  <a:pt x="4055954" y="1547090"/>
                  <a:pt x="4053534" y="320633"/>
                  <a:pt x="5009058" y="56957"/>
                </a:cubicBezTo>
                <a:cubicBezTo>
                  <a:pt x="5128499" y="23998"/>
                  <a:pt x="5269446" y="6838"/>
                  <a:pt x="5426117" y="1692"/>
                </a:cubicBezTo>
                <a:close/>
              </a:path>
            </a:pathLst>
          </a:custGeom>
          <a:solidFill>
            <a:srgbClr val="EAEC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4684521" y="3432550"/>
            <a:ext cx="7507479" cy="3425452"/>
          </a:xfrm>
          <a:custGeom>
            <a:avLst/>
            <a:gdLst>
              <a:gd name="connsiteX0" fmla="*/ 5426117 w 7795801"/>
              <a:gd name="connsiteY0" fmla="*/ 1692 h 3039643"/>
              <a:gd name="connsiteX1" fmla="*/ 7690799 w 7795801"/>
              <a:gd name="connsiteY1" fmla="*/ 274459 h 3039643"/>
              <a:gd name="connsiteX2" fmla="*/ 7795801 w 7795801"/>
              <a:gd name="connsiteY2" fmla="*/ 290595 h 3039643"/>
              <a:gd name="connsiteX3" fmla="*/ 7795801 w 7795801"/>
              <a:gd name="connsiteY3" fmla="*/ 3039643 h 3039643"/>
              <a:gd name="connsiteX4" fmla="*/ 929 w 7795801"/>
              <a:gd name="connsiteY4" fmla="*/ 3039643 h 3039643"/>
              <a:gd name="connsiteX5" fmla="*/ 0 w 7795801"/>
              <a:gd name="connsiteY5" fmla="*/ 2991636 h 3039643"/>
              <a:gd name="connsiteX6" fmla="*/ 538659 w 7795801"/>
              <a:gd name="connsiteY6" fmla="*/ 2437300 h 3039643"/>
              <a:gd name="connsiteX7" fmla="*/ 3310887 w 7795801"/>
              <a:gd name="connsiteY7" fmla="*/ 1943814 h 3039643"/>
              <a:gd name="connsiteX8" fmla="*/ 5009058 w 7795801"/>
              <a:gd name="connsiteY8" fmla="*/ 56957 h 3039643"/>
              <a:gd name="connsiteX9" fmla="*/ 5426117 w 7795801"/>
              <a:gd name="connsiteY9" fmla="*/ 1692 h 303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95800" h="3039643">
                <a:moveTo>
                  <a:pt x="5426117" y="1692"/>
                </a:moveTo>
                <a:cubicBezTo>
                  <a:pt x="6052802" y="-18888"/>
                  <a:pt x="6931067" y="152769"/>
                  <a:pt x="7690799" y="274459"/>
                </a:cubicBezTo>
                <a:lnTo>
                  <a:pt x="7795801" y="290595"/>
                </a:lnTo>
                <a:lnTo>
                  <a:pt x="7795801" y="3039643"/>
                </a:lnTo>
                <a:lnTo>
                  <a:pt x="929" y="3039643"/>
                </a:lnTo>
                <a:lnTo>
                  <a:pt x="0" y="2991636"/>
                </a:lnTo>
                <a:cubicBezTo>
                  <a:pt x="1290" y="2795281"/>
                  <a:pt x="56058" y="2602401"/>
                  <a:pt x="538659" y="2437300"/>
                </a:cubicBezTo>
                <a:cubicBezTo>
                  <a:pt x="1090201" y="2248614"/>
                  <a:pt x="2565820" y="2340538"/>
                  <a:pt x="3310887" y="1943814"/>
                </a:cubicBezTo>
                <a:cubicBezTo>
                  <a:pt x="4055954" y="1547090"/>
                  <a:pt x="4053534" y="320633"/>
                  <a:pt x="5009058" y="56957"/>
                </a:cubicBezTo>
                <a:cubicBezTo>
                  <a:pt x="5128499" y="23998"/>
                  <a:pt x="5269446" y="6838"/>
                  <a:pt x="5426117" y="1692"/>
                </a:cubicBezTo>
                <a:close/>
              </a:path>
            </a:pathLst>
          </a:custGeom>
          <a:gradFill flip="none" rotWithShape="1">
            <a:gsLst>
              <a:gs pos="0">
                <a:srgbClr val="2C75CF"/>
              </a:gs>
              <a:gs pos="70000">
                <a:srgbClr val="2C5AB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flipH="1">
            <a:off x="6429831" y="1096667"/>
            <a:ext cx="5771238" cy="577123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1669486" y="653143"/>
            <a:ext cx="103539" cy="2105297"/>
            <a:chOff x="11669486" y="653143"/>
            <a:chExt cx="130628" cy="2656114"/>
          </a:xfrm>
        </p:grpSpPr>
        <p:grpSp>
          <p:nvGrpSpPr>
            <p:cNvPr id="14" name="组合 13"/>
            <p:cNvGrpSpPr/>
            <p:nvPr/>
          </p:nvGrpSpPr>
          <p:grpSpPr>
            <a:xfrm>
              <a:off x="11669486" y="653143"/>
              <a:ext cx="130628" cy="1291772"/>
              <a:chOff x="11669486" y="653143"/>
              <a:chExt cx="130628" cy="129177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1669486" y="653143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1669486" y="943429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1669486" y="1233715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1669486" y="1524001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669486" y="1814287"/>
                <a:ext cx="130628" cy="130628"/>
              </a:xfrm>
              <a:prstGeom prst="ellipse">
                <a:avLst/>
              </a:prstGeom>
              <a:gradFill flip="none" rotWithShape="1">
                <a:gsLst>
                  <a:gs pos="0">
                    <a:srgbClr val="2C75CF"/>
                  </a:gs>
                  <a:gs pos="70000">
                    <a:srgbClr val="2C5AB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5" name="直接连接符 14"/>
            <p:cNvCxnSpPr/>
            <p:nvPr/>
          </p:nvCxnSpPr>
          <p:spPr>
            <a:xfrm flipH="1">
              <a:off x="11734800" y="2148114"/>
              <a:ext cx="0" cy="116114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/>
          <p:cNvSpPr txBox="1"/>
          <p:nvPr/>
        </p:nvSpPr>
        <p:spPr>
          <a:xfrm>
            <a:off x="1872343" y="1792512"/>
            <a:ext cx="4557488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i="1" spc="600" dirty="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rPr>
              <a:t>演示完毕</a:t>
            </a:r>
            <a:endParaRPr lang="zh-CN" altLang="en-US" sz="7200" i="1" spc="600" dirty="0">
              <a:gradFill>
                <a:gsLst>
                  <a:gs pos="39000">
                    <a:srgbClr val="FCA44C"/>
                  </a:gs>
                  <a:gs pos="72000">
                    <a:srgbClr val="F78168"/>
                  </a:gs>
                </a:gsLst>
                <a:lin ang="2700000" scaled="0"/>
              </a:gradFill>
              <a:effectLst>
                <a:outerShdw dist="38100" dir="2700000" algn="tl" rotWithShape="0">
                  <a:srgbClr val="5CB2FC">
                    <a:alpha val="49000"/>
                  </a:srgbClr>
                </a:outerShdw>
              </a:effectLst>
              <a:latin typeface="造字工房明黑（非商用）常规体" pitchFamily="2" charset="-122"/>
              <a:ea typeface="造字工房明黑（非商用）常规体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82171" y="2841994"/>
            <a:ext cx="4557488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i="1" spc="600" dirty="0">
                <a:gradFill>
                  <a:gsLst>
                    <a:gs pos="39000">
                      <a:srgbClr val="FCA44C"/>
                    </a:gs>
                    <a:gs pos="72000">
                      <a:srgbClr val="F78168"/>
                    </a:gs>
                  </a:gsLst>
                  <a:lin ang="2700000" scaled="0"/>
                </a:gradFill>
                <a:effectLst>
                  <a:outerShdw dist="38100" dir="2700000" algn="tl" rotWithShape="0">
                    <a:srgbClr val="5CB2FC">
                      <a:alpha val="49000"/>
                    </a:srgbClr>
                  </a:outerShdw>
                </a:effectLst>
                <a:latin typeface="造字工房明黑（非商用）常规体" pitchFamily="2" charset="-122"/>
                <a:ea typeface="造字工房明黑（非商用）常规体" pitchFamily="2" charset="-122"/>
              </a:rPr>
              <a:t>谢谢观赏</a:t>
            </a:r>
            <a:endParaRPr lang="zh-CN" altLang="en-US" sz="7200" i="1" spc="600" dirty="0">
              <a:gradFill>
                <a:gsLst>
                  <a:gs pos="39000">
                    <a:srgbClr val="FCA44C"/>
                  </a:gs>
                  <a:gs pos="72000">
                    <a:srgbClr val="F78168"/>
                  </a:gs>
                </a:gsLst>
                <a:lin ang="2700000" scaled="0"/>
              </a:gradFill>
              <a:effectLst>
                <a:outerShdw dist="38100" dir="2700000" algn="tl" rotWithShape="0">
                  <a:srgbClr val="5CB2FC">
                    <a:alpha val="49000"/>
                  </a:srgbClr>
                </a:outerShdw>
              </a:effectLst>
              <a:latin typeface="造字工房明黑（非商用）常规体" pitchFamily="2" charset="-122"/>
              <a:ea typeface="造字工房明黑（非商用）常规体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826001" y="3410856"/>
            <a:ext cx="914401" cy="159657"/>
            <a:chOff x="5167086" y="4136571"/>
            <a:chExt cx="914401" cy="159657"/>
          </a:xfrm>
          <a:solidFill>
            <a:srgbClr val="2C5AB0"/>
          </a:solidFill>
        </p:grpSpPr>
        <p:sp>
          <p:nvSpPr>
            <p:cNvPr id="57" name="箭头: V 形 56"/>
            <p:cNvSpPr/>
            <p:nvPr/>
          </p:nvSpPr>
          <p:spPr>
            <a:xfrm>
              <a:off x="5167086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58" name="箭头: V 形 57"/>
            <p:cNvSpPr/>
            <p:nvPr/>
          </p:nvSpPr>
          <p:spPr>
            <a:xfrm>
              <a:off x="5355772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59" name="箭头: V 形 58"/>
            <p:cNvSpPr/>
            <p:nvPr/>
          </p:nvSpPr>
          <p:spPr>
            <a:xfrm>
              <a:off x="5544458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60" name="箭头: V 形 59"/>
            <p:cNvSpPr/>
            <p:nvPr/>
          </p:nvSpPr>
          <p:spPr>
            <a:xfrm>
              <a:off x="5733144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63" name="箭头: V 形 62"/>
            <p:cNvSpPr/>
            <p:nvPr/>
          </p:nvSpPr>
          <p:spPr>
            <a:xfrm>
              <a:off x="5921830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61118" y="2311399"/>
            <a:ext cx="914401" cy="159657"/>
            <a:chOff x="5167086" y="4136571"/>
            <a:chExt cx="914401" cy="159657"/>
          </a:xfrm>
          <a:solidFill>
            <a:srgbClr val="2C5AB0"/>
          </a:solidFill>
        </p:grpSpPr>
        <p:sp>
          <p:nvSpPr>
            <p:cNvPr id="65" name="箭头: V 形 64"/>
            <p:cNvSpPr/>
            <p:nvPr/>
          </p:nvSpPr>
          <p:spPr>
            <a:xfrm>
              <a:off x="5167086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66" name="箭头: V 形 65"/>
            <p:cNvSpPr/>
            <p:nvPr/>
          </p:nvSpPr>
          <p:spPr>
            <a:xfrm>
              <a:off x="5355772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67" name="箭头: V 形 66"/>
            <p:cNvSpPr/>
            <p:nvPr/>
          </p:nvSpPr>
          <p:spPr>
            <a:xfrm>
              <a:off x="5544458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68" name="箭头: V 形 67"/>
            <p:cNvSpPr/>
            <p:nvPr/>
          </p:nvSpPr>
          <p:spPr>
            <a:xfrm>
              <a:off x="5733144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  <p:sp>
          <p:nvSpPr>
            <p:cNvPr id="69" name="箭头: V 形 68"/>
            <p:cNvSpPr/>
            <p:nvPr/>
          </p:nvSpPr>
          <p:spPr>
            <a:xfrm>
              <a:off x="5921830" y="4136571"/>
              <a:ext cx="159657" cy="15965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pc="600" dirty="0">
                <a:latin typeface="造字工房明黑（非商用）常规体" pitchFamily="2" charset="-122"/>
                <a:ea typeface="造字工房明黑（非商用）常规体" pitchFamily="2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 flipH="1" flipV="1">
            <a:off x="-1" y="0"/>
            <a:ext cx="2232133" cy="885371"/>
            <a:chOff x="943430" y="3432550"/>
            <a:chExt cx="8635999" cy="3425452"/>
          </a:xfrm>
        </p:grpSpPr>
        <p:sp>
          <p:nvSpPr>
            <p:cNvPr id="71" name="任意多边形: 形状 70"/>
            <p:cNvSpPr/>
            <p:nvPr/>
          </p:nvSpPr>
          <p:spPr>
            <a:xfrm>
              <a:off x="943430" y="3497944"/>
              <a:ext cx="8418286" cy="3360058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solidFill>
              <a:srgbClr val="EAEC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2071950" y="3432550"/>
              <a:ext cx="7507479" cy="3425452"/>
            </a:xfrm>
            <a:custGeom>
              <a:avLst/>
              <a:gdLst>
                <a:gd name="connsiteX0" fmla="*/ 5426117 w 7795801"/>
                <a:gd name="connsiteY0" fmla="*/ 1692 h 3039643"/>
                <a:gd name="connsiteX1" fmla="*/ 7690799 w 7795801"/>
                <a:gd name="connsiteY1" fmla="*/ 274459 h 3039643"/>
                <a:gd name="connsiteX2" fmla="*/ 7795801 w 7795801"/>
                <a:gd name="connsiteY2" fmla="*/ 290595 h 3039643"/>
                <a:gd name="connsiteX3" fmla="*/ 7795801 w 7795801"/>
                <a:gd name="connsiteY3" fmla="*/ 3039643 h 3039643"/>
                <a:gd name="connsiteX4" fmla="*/ 929 w 7795801"/>
                <a:gd name="connsiteY4" fmla="*/ 3039643 h 3039643"/>
                <a:gd name="connsiteX5" fmla="*/ 0 w 7795801"/>
                <a:gd name="connsiteY5" fmla="*/ 2991636 h 3039643"/>
                <a:gd name="connsiteX6" fmla="*/ 538659 w 7795801"/>
                <a:gd name="connsiteY6" fmla="*/ 2437300 h 3039643"/>
                <a:gd name="connsiteX7" fmla="*/ 3310887 w 7795801"/>
                <a:gd name="connsiteY7" fmla="*/ 1943814 h 3039643"/>
                <a:gd name="connsiteX8" fmla="*/ 5009058 w 7795801"/>
                <a:gd name="connsiteY8" fmla="*/ 56957 h 3039643"/>
                <a:gd name="connsiteX9" fmla="*/ 5426117 w 7795801"/>
                <a:gd name="connsiteY9" fmla="*/ 1692 h 303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95800" h="3039643">
                  <a:moveTo>
                    <a:pt x="5426117" y="1692"/>
                  </a:moveTo>
                  <a:cubicBezTo>
                    <a:pt x="6052802" y="-18888"/>
                    <a:pt x="6931067" y="152769"/>
                    <a:pt x="7690799" y="274459"/>
                  </a:cubicBezTo>
                  <a:lnTo>
                    <a:pt x="7795801" y="290595"/>
                  </a:lnTo>
                  <a:lnTo>
                    <a:pt x="7795801" y="3039643"/>
                  </a:lnTo>
                  <a:lnTo>
                    <a:pt x="929" y="3039643"/>
                  </a:lnTo>
                  <a:lnTo>
                    <a:pt x="0" y="2991636"/>
                  </a:lnTo>
                  <a:cubicBezTo>
                    <a:pt x="1290" y="2795281"/>
                    <a:pt x="56058" y="2602401"/>
                    <a:pt x="538659" y="2437300"/>
                  </a:cubicBezTo>
                  <a:cubicBezTo>
                    <a:pt x="1090201" y="2248614"/>
                    <a:pt x="2565820" y="2340538"/>
                    <a:pt x="3310887" y="1943814"/>
                  </a:cubicBezTo>
                  <a:cubicBezTo>
                    <a:pt x="4055954" y="1547090"/>
                    <a:pt x="4053534" y="320633"/>
                    <a:pt x="5009058" y="56957"/>
                  </a:cubicBezTo>
                  <a:cubicBezTo>
                    <a:pt x="5128499" y="23998"/>
                    <a:pt x="5269446" y="6838"/>
                    <a:pt x="5426117" y="16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C75CF"/>
                </a:gs>
                <a:gs pos="70000">
                  <a:srgbClr val="2C5AB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圆: 空心 72"/>
          <p:cNvSpPr/>
          <p:nvPr/>
        </p:nvSpPr>
        <p:spPr>
          <a:xfrm>
            <a:off x="9898062" y="1273628"/>
            <a:ext cx="656771" cy="656771"/>
          </a:xfrm>
          <a:prstGeom prst="donut">
            <a:avLst/>
          </a:prstGeom>
          <a:gradFill flip="none" rotWithShape="1">
            <a:gsLst>
              <a:gs pos="16000">
                <a:srgbClr val="2C75CF"/>
              </a:gs>
              <a:gs pos="70000">
                <a:srgbClr val="2C5AB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圆: 空心 73"/>
          <p:cNvSpPr/>
          <p:nvPr/>
        </p:nvSpPr>
        <p:spPr>
          <a:xfrm rot="17658235">
            <a:off x="6038150" y="4773527"/>
            <a:ext cx="714618" cy="714618"/>
          </a:xfrm>
          <a:prstGeom prst="donut">
            <a:avLst>
              <a:gd name="adj" fmla="val 15419"/>
            </a:avLst>
          </a:prstGeom>
          <a:gradFill flip="none" rotWithShape="1">
            <a:gsLst>
              <a:gs pos="0">
                <a:srgbClr val="2C75CF"/>
              </a:gs>
              <a:gs pos="70000">
                <a:srgbClr val="2C75CF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7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1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17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2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" de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37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1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6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5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49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58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34" grpId="0"/>
      <p:bldP spid="35" grpId="0"/>
      <p:bldP spid="73" grpId="0" animBg="1"/>
      <p:bldP spid="74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71.06669291338585,&quot;left&quot;:117.9,&quot;top&quot;:214.93330708661415,&quot;width&quot;:703.5159842519685}"/>
</p:tagLst>
</file>

<file path=ppt/tags/tag2.xml><?xml version="1.0" encoding="utf-8"?>
<p:tagLst xmlns:p="http://schemas.openxmlformats.org/presentationml/2006/main">
  <p:tag name="KSO_WM_DIAGRAM_VIRTUALLY_FRAME" val="{&quot;height&quot;:271.06669291338585,&quot;left&quot;:117.9,&quot;top&quot;:214.93330708661415,&quot;width&quot;:703.5159842519685}"/>
</p:tagLst>
</file>

<file path=ppt/tags/tag3.xml><?xml version="1.0" encoding="utf-8"?>
<p:tagLst xmlns:p="http://schemas.openxmlformats.org/presentationml/2006/main">
  <p:tag name="KSO_WM_DIAGRAM_VIRTUALLY_FRAME" val="{&quot;height&quot;:271.06669291338585,&quot;left&quot;:117.9,&quot;top&quot;:214.93330708661415,&quot;width&quot;:703.5159842519685}"/>
</p:tagLst>
</file>

<file path=ppt/tags/tag4.xml><?xml version="1.0" encoding="utf-8"?>
<p:tagLst xmlns:p="http://schemas.openxmlformats.org/presentationml/2006/main">
  <p:tag name="KSO_WM_DIAGRAM_VIRTUALLY_FRAME" val="{&quot;height&quot;:271.06669291338585,&quot;left&quot;:117.9,&quot;top&quot;:214.93330708661415,&quot;width&quot;:703.5159842519685}"/>
</p:tagLst>
</file>

<file path=ppt/tags/tag5.xml><?xml version="1.0" encoding="utf-8"?>
<p:tagLst xmlns:p="http://schemas.openxmlformats.org/presentationml/2006/main">
  <p:tag name="KSO_WM_DIAGRAM_VIRTUALLY_FRAME" val="{&quot;height&quot;:271.06669291338585,&quot;left&quot;:117.9,&quot;top&quot;:214.93330708661415,&quot;width&quot;:703.5159842519685}"/>
</p:tagLst>
</file>

<file path=ppt/tags/tag6.xml><?xml version="1.0" encoding="utf-8"?>
<p:tagLst xmlns:p="http://schemas.openxmlformats.org/presentationml/2006/main">
  <p:tag name="PA" val="v5.2.11"/>
  <p:tag name="KSO_WM_DIAGRAM_VIRTUALLY_FRAME" val="{&quot;height&quot;:271.06669291338585,&quot;left&quot;:117.9,&quot;top&quot;:214.93330708661415,&quot;width&quot;:703.5159842519685}"/>
</p:tagLst>
</file>

<file path=ppt/tags/tag7.xml><?xml version="1.0" encoding="utf-8"?>
<p:tagLst xmlns:p="http://schemas.openxmlformats.org/presentationml/2006/main">
  <p:tag name="KSO_WM_DIAGRAM_VIRTUALLY_FRAME" val="{&quot;height&quot;:271.06669291338585,&quot;left&quot;:117.9,&quot;top&quot;:214.93330708661415,&quot;width&quot;:703.5159842519685}"/>
</p:tagLst>
</file>

<file path=ppt/tags/tag8.xml><?xml version="1.0" encoding="utf-8"?>
<p:tagLst xmlns:p="http://schemas.openxmlformats.org/presentationml/2006/main">
  <p:tag name="PA" val="v5.2.11"/>
  <p:tag name="KSO_WM_DIAGRAM_VIRTUALLY_FRAME" val="{&quot;height&quot;:271.06669291338585,&quot;left&quot;:117.9,&quot;top&quot;:214.93330708661415,&quot;width&quot;:703.5159842519685}"/>
</p:tagLst>
</file>

<file path=ppt/tags/tag9.xml><?xml version="1.0" encoding="utf-8"?>
<p:tagLst xmlns:p="http://schemas.openxmlformats.org/presentationml/2006/main">
  <p:tag name="KSO_WM_DIAGRAM_VIRTUALLY_FRAME" val="{&quot;height&quot;:271.06669291338585,&quot;left&quot;:117.9,&quot;top&quot;:214.93330708661415,&quot;width&quot;:703.5159842519685}"/>
</p:tagLst>
</file>

<file path=ppt/tags/tag10.xml><?xml version="1.0" encoding="utf-8"?>
<p:tagLst xmlns:p="http://schemas.openxmlformats.org/presentationml/2006/main">
  <p:tag name="PA" val="v5.2.11"/>
  <p:tag name="KSO_WM_DIAGRAM_VIRTUALLY_FRAME" val="{&quot;height&quot;:271.06669291338585,&quot;left&quot;:117.9,&quot;top&quot;:214.93330708661415,&quot;width&quot;:703.5159842519685}"/>
</p:tagLst>
</file>

<file path=ppt/tags/tag11.xml><?xml version="1.0" encoding="utf-8"?>
<p:tagLst xmlns:p="http://schemas.openxmlformats.org/presentationml/2006/main">
  <p:tag name="KSO_WM_DIAGRAM_VIRTUALLY_FRAME" val="{&quot;height&quot;:271.06669291338585,&quot;left&quot;:117.9,&quot;top&quot;:214.93330708661415,&quot;width&quot;:703.5159842519685}"/>
</p:tagLst>
</file>

<file path=ppt/tags/tag12.xml><?xml version="1.0" encoding="utf-8"?>
<p:tagLst xmlns:p="http://schemas.openxmlformats.org/presentationml/2006/main">
  <p:tag name="PA" val="v5.2.11"/>
  <p:tag name="KSO_WM_DIAGRAM_VIRTUALLY_FRAME" val="{&quot;height&quot;:271.06669291338585,&quot;left&quot;:117.9,&quot;top&quot;:214.93330708661415,&quot;width&quot;:703.5159842519685}"/>
</p:tagLst>
</file>

<file path=ppt/tags/tag13.xml><?xml version="1.0" encoding="utf-8"?>
<p:tagLst xmlns:p="http://schemas.openxmlformats.org/presentationml/2006/main">
  <p:tag name="KSO_WM_DIAGRAM_VIRTUALLY_FRAME" val="{&quot;height&quot;:188.20419616892895,&quot;left&quot;:86.35118110236218,&quot;top&quot;:176.4636220472441,&quot;width&quot;:787.2976377952757}"/>
</p:tagLst>
</file>

<file path=ppt/tags/tag14.xml><?xml version="1.0" encoding="utf-8"?>
<p:tagLst xmlns:p="http://schemas.openxmlformats.org/presentationml/2006/main">
  <p:tag name="KSO_WM_DIAGRAM_VIRTUALLY_FRAME" val="{&quot;height&quot;:188.20419616892895,&quot;left&quot;:86.35118110236218,&quot;top&quot;:176.4636220472441,&quot;width&quot;:787.2976377952757}"/>
</p:tagLst>
</file>

<file path=ppt/tags/tag15.xml><?xml version="1.0" encoding="utf-8"?>
<p:tagLst xmlns:p="http://schemas.openxmlformats.org/presentationml/2006/main">
  <p:tag name="KSO_WM_DIAGRAM_VIRTUALLY_FRAME" val="{&quot;height&quot;:188.20419616892895,&quot;left&quot;:86.35118110236218,&quot;top&quot;:176.4636220472441,&quot;width&quot;:787.2976377952757}"/>
</p:tagLst>
</file>

<file path=ppt/tags/tag16.xml><?xml version="1.0" encoding="utf-8"?>
<p:tagLst xmlns:p="http://schemas.openxmlformats.org/presentationml/2006/main">
  <p:tag name="KSO_WM_DIAGRAM_VIRTUALLY_FRAME" val="{&quot;height&quot;:188.20419616892895,&quot;left&quot;:86.35118110236218,&quot;top&quot;:176.4636220472441,&quot;width&quot;:787.2976377952757}"/>
</p:tagLst>
</file>

<file path=ppt/tags/tag17.xml><?xml version="1.0" encoding="utf-8"?>
<p:tagLst xmlns:p="http://schemas.openxmlformats.org/presentationml/2006/main">
  <p:tag name="KSO_WM_DIAGRAM_VIRTUALLY_FRAME" val="{&quot;height&quot;:188.20419616892895,&quot;left&quot;:86.35118110236218,&quot;top&quot;:176.4636220472441,&quot;width&quot;:787.2976377952757}"/>
</p:tagLst>
</file>

<file path=ppt/tags/tag18.xml><?xml version="1.0" encoding="utf-8"?>
<p:tagLst xmlns:p="http://schemas.openxmlformats.org/presentationml/2006/main">
  <p:tag name="KSO_WM_DIAGRAM_VIRTUALLY_FRAME" val="{&quot;height&quot;:188.20419616892895,&quot;left&quot;:86.35118110236218,&quot;top&quot;:176.4636220472441,&quot;width&quot;:787.2976377952757}"/>
</p:tagLst>
</file>

<file path=ppt/tags/tag19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20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21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22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23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24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25.xml><?xml version="1.0" encoding="utf-8"?>
<p:tagLst xmlns:p="http://schemas.openxmlformats.org/presentationml/2006/main">
  <p:tag name="PA" val="v5.2.11"/>
  <p:tag name="KSO_WM_DIAGRAM_VIRTUALLY_FRAME" val="{&quot;height&quot;:348.9143307086614,&quot;left&quot;:129.14913385826776,&quot;top&quot;:119.08574803149607,&quot;width&quot;:701.7018110236221}"/>
</p:tagLst>
</file>

<file path=ppt/tags/tag26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27.xml><?xml version="1.0" encoding="utf-8"?>
<p:tagLst xmlns:p="http://schemas.openxmlformats.org/presentationml/2006/main">
  <p:tag name="PA" val="v5.2.11"/>
  <p:tag name="KSO_WM_DIAGRAM_VIRTUALLY_FRAME" val="{&quot;height&quot;:348.9143307086614,&quot;left&quot;:129.14913385826776,&quot;top&quot;:119.08574803149607,&quot;width&quot;:701.7018110236221}"/>
</p:tagLst>
</file>

<file path=ppt/tags/tag28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29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30.xml><?xml version="1.0" encoding="utf-8"?>
<p:tagLst xmlns:p="http://schemas.openxmlformats.org/presentationml/2006/main">
  <p:tag name="KSO_WM_DIAGRAM_VIRTUALLY_FRAME" val="{&quot;height&quot;:348.9143307086614,&quot;left&quot;:129.14913385826776,&quot;top&quot;:119.08574803149607,&quot;width&quot;:701.7018110236221}"/>
</p:tagLst>
</file>

<file path=ppt/tags/tag31.xml><?xml version="1.0" encoding="utf-8"?>
<p:tagLst xmlns:p="http://schemas.openxmlformats.org/presentationml/2006/main">
  <p:tag name="PA" val="v5.2.11"/>
</p:tagLst>
</file>

<file path=ppt/tags/tag32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33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34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35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36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37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38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39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40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41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42.xml><?xml version="1.0" encoding="utf-8"?>
<p:tagLst xmlns:p="http://schemas.openxmlformats.org/presentationml/2006/main">
  <p:tag name="PA" val="v5.2.11"/>
  <p:tag name="KSO_WM_DIAGRAM_VIRTUALLY_FRAME" val="{&quot;height&quot;:347.52582677165356,&quot;left&quot;:106.3892125984252,&quot;top&quot;:121.82094488188977,&quot;width&quot;:747.2215748031497}"/>
</p:tagLst>
</file>

<file path=ppt/tags/tag43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44.xml><?xml version="1.0" encoding="utf-8"?>
<p:tagLst xmlns:p="http://schemas.openxmlformats.org/presentationml/2006/main">
  <p:tag name="PA" val="v5.2.11"/>
  <p:tag name="KSO_WM_DIAGRAM_VIRTUALLY_FRAME" val="{&quot;height&quot;:347.52582677165356,&quot;left&quot;:106.3892125984252,&quot;top&quot;:121.82094488188977,&quot;width&quot;:747.2215748031497}"/>
</p:tagLst>
</file>

<file path=ppt/tags/tag45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46.xml><?xml version="1.0" encoding="utf-8"?>
<p:tagLst xmlns:p="http://schemas.openxmlformats.org/presentationml/2006/main">
  <p:tag name="PA" val="v5.2.11"/>
  <p:tag name="KSO_WM_DIAGRAM_VIRTUALLY_FRAME" val="{&quot;height&quot;:347.52582677165356,&quot;left&quot;:106.3892125984252,&quot;top&quot;:121.82094488188977,&quot;width&quot;:747.2215748031497}"/>
</p:tagLst>
</file>

<file path=ppt/tags/tag47.xml><?xml version="1.0" encoding="utf-8"?>
<p:tagLst xmlns:p="http://schemas.openxmlformats.org/presentationml/2006/main">
  <p:tag name="KSO_WM_DIAGRAM_VIRTUALLY_FRAME" val="{&quot;height&quot;:347.52582677165356,&quot;left&quot;:106.3892125984252,&quot;top&quot;:121.82094488188977,&quot;width&quot;:747.2215748031497}"/>
</p:tagLst>
</file>

<file path=ppt/tags/tag48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49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0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1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2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3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4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5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6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7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8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59.xml><?xml version="1.0" encoding="utf-8"?>
<p:tagLst xmlns:p="http://schemas.openxmlformats.org/presentationml/2006/main">
  <p:tag name="KSO_WM_DIAGRAM_VIRTUALLY_FRAME" val="{&quot;height&quot;:327.0030708661417,&quot;left&quot;:112.79795275590553,&quot;top&quot;:141.04496062992126,&quot;width&quot;:734.4041732283465}"/>
</p:tagLst>
</file>

<file path=ppt/tags/tag60.xml><?xml version="1.0" encoding="utf-8"?>
<p:tagLst xmlns:p="http://schemas.openxmlformats.org/presentationml/2006/main">
  <p:tag name="PA" val="v5.2.11"/>
  <p:tag name="KSO_WM_DIAGRAM_VIRTUALLY_FRAME" val="{&quot;height&quot;:275.3587007874015,&quot;left&quot;:153.535905511811,&quot;top&quot;:155.99748031496063,&quot;width&quot;:401.464094488189}"/>
</p:tagLst>
</file>

<file path=ppt/tags/tag61.xml><?xml version="1.0" encoding="utf-8"?>
<p:tagLst xmlns:p="http://schemas.openxmlformats.org/presentationml/2006/main">
  <p:tag name="KSO_WM_DIAGRAM_VIRTUALLY_FRAME" val="{&quot;height&quot;:275.3587007874015,&quot;left&quot;:153.535905511811,&quot;top&quot;:155.99748031496063,&quot;width&quot;:401.464094488189}"/>
</p:tagLst>
</file>

<file path=ppt/tags/tag62.xml><?xml version="1.0" encoding="utf-8"?>
<p:tagLst xmlns:p="http://schemas.openxmlformats.org/presentationml/2006/main">
  <p:tag name="PA" val="v5.2.11"/>
  <p:tag name="KSO_WM_DIAGRAM_VIRTUALLY_FRAME" val="{&quot;height&quot;:275.3587007874015,&quot;left&quot;:153.535905511811,&quot;top&quot;:155.99748031496063,&quot;width&quot;:401.464094488189}"/>
</p:tagLst>
</file>

<file path=ppt/tags/tag63.xml><?xml version="1.0" encoding="utf-8"?>
<p:tagLst xmlns:p="http://schemas.openxmlformats.org/presentationml/2006/main">
  <p:tag name="KSO_WM_DIAGRAM_VIRTUALLY_FRAME" val="{&quot;height&quot;:275.3587007874015,&quot;left&quot;:153.535905511811,&quot;top&quot;:155.99748031496063,&quot;width&quot;:401.464094488189}"/>
</p:tagLst>
</file>

<file path=ppt/tags/tag64.xml><?xml version="1.0" encoding="utf-8"?>
<p:tagLst xmlns:p="http://schemas.openxmlformats.org/presentationml/2006/main">
  <p:tag name="KSO_WM_DIAGRAM_VIRTUALLY_FRAME" val="{&quot;height&quot;:275.3587007874015,&quot;left&quot;:153.535905511811,&quot;top&quot;:155.99748031496063,&quot;width&quot;:401.464094488189}"/>
</p:tagLst>
</file>

<file path=ppt/tags/tag65.xml><?xml version="1.0" encoding="utf-8"?>
<p:tagLst xmlns:p="http://schemas.openxmlformats.org/presentationml/2006/main">
  <p:tag name="KSO_WM_DIAGRAM_VIRTUALLY_FRAME" val="{&quot;height&quot;:275.3587007874015,&quot;left&quot;:153.535905511811,&quot;top&quot;:155.99748031496063,&quot;width&quot;:401.464094488189}"/>
</p:tagLst>
</file>

<file path=ppt/tags/tag66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oZGlkIjoiNjBhNDhiMGZkNGQzYTdiNDU4OTZkMTE3YjBiODQ2YzgifQ==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744</Words>
  <Application>WPS 演示</Application>
  <PresentationFormat>自定义</PresentationFormat>
  <Paragraphs>78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Wingdings</vt:lpstr>
      <vt:lpstr>Arial</vt:lpstr>
      <vt:lpstr>造字工房明黑（非商用）常规体</vt:lpstr>
      <vt:lpstr>黑体</vt:lpstr>
      <vt:lpstr>汉仪菱心体简</vt:lpstr>
      <vt:lpstr>阿里巴巴普惠体 M</vt:lpstr>
      <vt:lpstr>OPPOSans M</vt:lpstr>
      <vt:lpstr>方正隶书_GBK</vt:lpstr>
      <vt:lpstr>Arial Unicode MS</vt:lpstr>
      <vt:lpstr>等线 Light</vt:lpstr>
      <vt:lpstr>Calibri</vt:lpstr>
      <vt:lpstr>等线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营销计划</dc:title>
  <dc:creator>第一PPT</dc:creator>
  <cp:keywords>www.1ppt.com</cp:keywords>
  <dc:description>www.1ppt.com</dc:description>
  <cp:lastModifiedBy>Administrator</cp:lastModifiedBy>
  <cp:revision>32</cp:revision>
  <dcterms:created xsi:type="dcterms:W3CDTF">2018-04-18T06:17:00Z</dcterms:created>
  <dcterms:modified xsi:type="dcterms:W3CDTF">2024-07-25T08:09:25Z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296157F6D967472CB1C38A9010028BD2_13</vt:lpwstr>
  </property>
  <property fmtid="{D5CDD505-2E9C-101B-9397-08002B2CF9AE}" pid="3" name="KSOProductBuildVer">
    <vt:lpwstr>2052-12.1.0.16929</vt:lpwstr>
  </property>
</Properties>
</file>