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78" r:id="rId8"/>
    <p:sldId id="281" r:id="rId9"/>
    <p:sldId id="284" r:id="rId10"/>
    <p:sldId id="287" r:id="rId11"/>
    <p:sldId id="290" r:id="rId12"/>
    <p:sldId id="293" r:id="rId13"/>
    <p:sldId id="296" r:id="rId14"/>
    <p:sldId id="299" r:id="rId15"/>
    <p:sldId id="302" r:id="rId16"/>
    <p:sldId id="305" r:id="rId17"/>
    <p:sldId id="308" r:id="rId18"/>
    <p:sldId id="311" r:id="rId19"/>
    <p:sldId id="314" r:id="rId20"/>
    <p:sldId id="317" r:id="rId21"/>
    <p:sldId id="320" r:id="rId22"/>
    <p:sldId id="323" r:id="rId23"/>
    <p:sldId id="326" r:id="rId24"/>
    <p:sldId id="329" r:id="rId25"/>
    <p:sldId id="332" r:id="rId26"/>
    <p:sldId id="335" r:id="rId27"/>
    <p:sldId id="338" r:id="rId28"/>
    <p:sldId id="341" r:id="rId29"/>
    <p:sldId id="344" r:id="rId30"/>
    <p:sldId id="347" r:id="rId31"/>
    <p:sldId id="350" r:id="rId32"/>
    <p:sldId id="353" r:id="rId33"/>
    <p:sldId id="35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tags" Target="../tags/tag192.xml"/><Relationship Id="rId22" Type="http://schemas.openxmlformats.org/officeDocument/2006/relationships/tags" Target="../tags/tag193.xml"/><Relationship Id="rId23" Type="http://schemas.openxmlformats.org/officeDocument/2006/relationships/tags" Target="../tags/tag194.xml"/><Relationship Id="rId24" Type="http://schemas.openxmlformats.org/officeDocument/2006/relationships/tags" Target="../tags/tag195.xml"/><Relationship Id="rId25" Type="http://schemas.openxmlformats.org/officeDocument/2006/relationships/tags" Target="../tags/tag196.xml"/><Relationship Id="rId26" Type="http://schemas.openxmlformats.org/officeDocument/2006/relationships/tags" Target="../tags/tag197.xml"/><Relationship Id="rId27" Type="http://schemas.openxmlformats.org/officeDocument/2006/relationships/tags" Target="../tags/tag198.xml"/><Relationship Id="rId28" Type="http://schemas.openxmlformats.org/officeDocument/2006/relationships/tags" Target="../tags/tag199.xml"/><Relationship Id="rId29" Type="http://schemas.openxmlformats.org/officeDocument/2006/relationships/tags" Target="../tags/tag200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tags" Target="../tags/tag360.xml"/><Relationship Id="rId22" Type="http://schemas.openxmlformats.org/officeDocument/2006/relationships/tags" Target="../tags/tag361.xml"/><Relationship Id="rId23" Type="http://schemas.openxmlformats.org/officeDocument/2006/relationships/tags" Target="../tags/tag362.xml"/><Relationship Id="rId24" Type="http://schemas.openxmlformats.org/officeDocument/2006/relationships/tags" Target="../tags/tag363.xml"/><Relationship Id="rId25" Type="http://schemas.openxmlformats.org/officeDocument/2006/relationships/tags" Target="../tags/tag364.xml"/><Relationship Id="rId26" Type="http://schemas.openxmlformats.org/officeDocument/2006/relationships/tags" Target="../tags/tag365.xml"/><Relationship Id="rId27" Type="http://schemas.openxmlformats.org/officeDocument/2006/relationships/tags" Target="../tags/tag366.xml"/><Relationship Id="rId28" Type="http://schemas.openxmlformats.org/officeDocument/2006/relationships/tags" Target="../tags/tag367.xml"/><Relationship Id="rId29" Type="http://schemas.openxmlformats.org/officeDocument/2006/relationships/tags" Target="../tags/tag368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引领小学生数字化时代的学习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数字化时代的学习特点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小学生数字化学习的现状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数字化学习环境建设与维护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总结与展望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引领小学生数字化学习的策略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数字化学习资源建设与利用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数字化时代的学习特点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数字化学习的定义</a:t>
            </a:r>
            <a:endParaRPr altLang="en-US" lang="zh-CN"/>
          </a:p>
        </p:txBody>
      </p:sp>
      <p:sp>
        <p:nvSpPr>
          <p:cNvPr id="10490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数字化学习是指利用数字技术进行学习的方式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数字化学习可以提供丰富的学习资源和多样化的学习方式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数字化学习能够提高学习效率和培养自主学习能力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数字化学习具有便捷性、交互性和个性化等特点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数字化学习的优势</a:t>
            </a:r>
            <a:endParaRPr altLang="en-US" lang="zh-CN"/>
          </a:p>
        </p:txBody>
      </p:sp>
      <p:sp>
        <p:nvSpPr>
          <p:cNvPr id="10490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资源丰富：数字化时代提供了海量的学习资源，满足不同学生的个性化需求。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便捷高效：数字化学习不受时间和地点的限制，学生可以随时随地进行学习，提高学习效率。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互动性强：数字化学习平台支持在线交流和协作，增强学生之间的互动和合作学习能力。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个性化推荐：数字化学习系统能够根据学生的学习情况和兴趣，个性化推荐学习资源，提高学习效果。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数字化学习的挑战</a:t>
            </a:r>
            <a:endParaRPr altLang="en-US" lang="zh-CN"/>
          </a:p>
        </p:txBody>
      </p:sp>
      <p:sp>
        <p:nvSpPr>
          <p:cNvPr id="10491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网络安全：在数字化学习中，需要保护个人信息和学习资源的安全，避免受到网络攻击和不良信息的侵害。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学习兴趣：数字化学习需要学生具备较高的学习兴趣和动力，能够自主探索和发现新知识。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适应变化：随着技术的不断发展，需要不断更新学习方法和技能。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自我管理：数字化学习需要学生具备自我管理能力，能够自主安排学习时间和进度。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应对挑战的策略</a:t>
            </a:r>
            <a:endParaRPr altLang="en-US" lang="zh-CN"/>
          </a:p>
        </p:txBody>
      </p:sp>
      <p:sp>
        <p:nvSpPr>
          <p:cNvPr id="10492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提升信息素养：学会筛选、辨别和整合信息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关注身心健康：合理使用电子产品，保持身心健康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强化协作精神：在团队中共同解决问题，提升协作能力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培养自主学习能力：利用数字化工具和资源进行自主学习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3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小学生数字化学习的现状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小学生数字化学习的普及程度</a:t>
            </a:r>
            <a:endParaRPr altLang="en-US" lang="zh-CN"/>
          </a:p>
        </p:txBody>
      </p:sp>
      <p:sp>
        <p:nvSpPr>
          <p:cNvPr id="10493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普及程度：小学生数字化学习已经逐渐普及，越来越多的学校开始采用数字化教学方式。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硬件设施：大部分学校已经配备了计算机、平板电脑等数字化学习设备。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软件资源：随着在线教育平台的兴起，小学生数字化学习的软件资源也越来越丰富。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教学效果：数字化学习能够提高小学生的学习兴趣和自主学习能力，对教学效果的提升有一定的帮助。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小学生数字化学习的需求分析</a:t>
            </a:r>
            <a:endParaRPr altLang="en-US" lang="zh-CN"/>
          </a:p>
        </p:txBody>
      </p:sp>
      <p:sp>
        <p:nvSpPr>
          <p:cNvPr id="10494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小学生对数字化学习的兴趣和需求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小学生数字化学习的硬件和软件需求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小学生数字化学习的安全和隐私保护需求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小学生数字化学习的内容和形式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小学生数字化学习的资源建设</a:t>
            </a:r>
            <a:endParaRPr altLang="en-US" lang="zh-CN"/>
          </a:p>
        </p:txBody>
      </p:sp>
      <p:sp>
        <p:nvSpPr>
          <p:cNvPr id="10495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在线学习平台：提供个性化的学习计划和课程，帮助学生自主学习和合作学习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数字教育资源：提供丰富的学习材料和工具，如电子书、在线课程和软件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数字图书馆：提供海量的图书、期刊等文献资源，满足小学生的阅读和学习需求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数字教育软件：提供各种学习工具和应用，如数学、科学、语言学习等，帮助学生提高学习效率和兴趣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小学生数字化学习的教育模式</a:t>
            </a:r>
            <a:endParaRPr altLang="en-US" lang="zh-CN"/>
          </a:p>
        </p:txBody>
      </p:sp>
      <p:sp>
        <p:nvSpPr>
          <p:cNvPr id="10496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在线学习：小学生通过互联网进行自主学习，不受地域限制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互动教学：数字化学习平台提供丰富的互动功能，提高学习积极性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个性化学习：根据小学生的兴趣和能力，制定个性化的学习计划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智能评价：数字化学习平台能够实时记录学习过程，为教师提供智能评价依据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6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引领小学生数字化学习的策略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提升小学生的信息素养</a:t>
            </a:r>
            <a:endParaRPr altLang="en-US" lang="zh-CN"/>
          </a:p>
        </p:txBody>
      </p:sp>
      <p:sp>
        <p:nvSpPr>
          <p:cNvPr id="10497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培养小学生的信息意识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提高小学生的信息获取能力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强化小学生的信息处理能力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提升小学生的信息安全意识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培养小学生的自主学习能力</a:t>
            </a:r>
            <a:endParaRPr altLang="en-US" lang="zh-CN"/>
          </a:p>
        </p:txBody>
      </p:sp>
      <p:sp>
        <p:nvSpPr>
          <p:cNvPr id="10497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激发学习兴趣：利用数字化工具和资源，提供生动有趣的学习内容，吸引小学生的注意力。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培养学习习惯：引导小学生制定学习计划，培养定时复习、主动学习的习惯。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提升信息素养：教会小学生如何筛选、辨别和利用网络信息，提高其信息素养和自主学习能力。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强化自我管理：鼓励小学生在学习过程中自我规划、自我监控和自我调整，培养其自我管理能力。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建立家校共育的机制</a:t>
            </a:r>
            <a:endParaRPr altLang="en-US" lang="zh-CN"/>
          </a:p>
        </p:txBody>
      </p:sp>
      <p:sp>
        <p:nvSpPr>
          <p:cNvPr id="10498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鼓励家长参与学校数字化教育资源的建设，共同推进数字化学习的进程。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建立家校共育的评价机制，对数字化学习的效果进行评估和反馈。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建立家长和学校之间的沟通渠道，共同关注学生的数字化学习进展。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定期举办家长会，分享数字化学习的技巧和经验，提高家长的教育素养。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强化教师的数字化教学能力</a:t>
            </a:r>
            <a:endParaRPr altLang="en-US" lang="zh-CN"/>
          </a:p>
        </p:txBody>
      </p:sp>
      <p:sp>
        <p:nvSpPr>
          <p:cNvPr id="104993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培训教师掌握数字化教学工具和平台的使用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提高教师的信息素养和数字化教学资源整合能力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定期开展数字化教学交流与分享活动，促进教师之间的合作与成长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鼓励教师参加数字化教学研究，提升教学水平和创新能力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500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数字化学习资源建设与利用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数字化学习资源的分类与特点</a:t>
            </a:r>
            <a:endParaRPr altLang="en-US" lang="zh-CN"/>
          </a:p>
        </p:txBody>
      </p:sp>
      <p:sp>
        <p:nvSpPr>
          <p:cNvPr id="1050062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64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数字化学习资源的分类：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70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72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数字化学习资源的特点：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数字化学习资源的建设原则</a:t>
            </a:r>
            <a:endParaRPr altLang="en-US" lang="zh-CN"/>
          </a:p>
        </p:txBody>
      </p:sp>
      <p:sp>
        <p:nvSpPr>
          <p:cNvPr id="10501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内容：数字化学习资源的内容必须符合课程要求，具有科学性和准确性。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形式：数字化学习资源的形式应该多样化，包括文本、图片、音频、视频等，以满足不同学生的学习需求。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交互性：数字化学习资源应该具有交互性，以便学生能够进行自主学习和合作学习。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更新维护：数字化学习资源应该定期更新和维护，以确保其时效性和可用性。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数字化学习资源的利用方式</a:t>
            </a:r>
            <a:endParaRPr altLang="en-US" lang="zh-CN"/>
          </a:p>
        </p:txBody>
      </p:sp>
      <p:sp>
        <p:nvSpPr>
          <p:cNvPr id="10501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在线课程：提供丰富的学科知识和技能培训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虚拟实验室：模拟真实实验环境，方便学生进行实验操作和探索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学习软件：针对不同学科和年龄段的学习需求，提供个性化的学习资源和工具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数字图书馆：提供海量的图书、期刊等文献资源，方便学生进行自主学习和研究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数字化学习资源的质量评价</a:t>
            </a:r>
            <a:endParaRPr altLang="en-US" lang="zh-CN"/>
          </a:p>
        </p:txBody>
      </p:sp>
      <p:sp>
        <p:nvSpPr>
          <p:cNvPr id="10502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内容准确性：资源内容是否准确无误，是否符合学术规范和标准。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可访问性：资源是否易于访问和使用，不受平台限制和技术门槛的制约。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互动性：资源是否具备良好的互动性，能否支持学习者与资源之间的交互。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形式多样性：资源的表现形式是否丰富多样，能否满足不同学习风格的需求。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3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数字化学习环境建设与维护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数字化学习环境的特点与要求</a:t>
            </a:r>
            <a:endParaRPr altLang="en-US" lang="zh-CN"/>
          </a:p>
        </p:txBody>
      </p:sp>
      <p:sp>
        <p:nvSpPr>
          <p:cNvPr id="1050406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08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特点：交互性、开放性、个性化、共享性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410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412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要求：具备完善的硬件设施、丰富的软件资源、专业的教师指导和技术支持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数字化学习环境的建设模式</a:t>
            </a:r>
            <a:endParaRPr altLang="en-US" lang="zh-CN"/>
          </a:p>
        </p:txBody>
      </p:sp>
      <p:sp>
        <p:nvSpPr>
          <p:cNvPr id="10504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硬件设施：提供稳定、高速的网络连接，配置高性能的服务器和终端设备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软件平台：搭建数字化学习平台，集成各类学习资源和应用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资源建设：收集、整理、制作各类数字化学习资源，满足不同学科和层次的需求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培训与支持：为教师和学生提供数字化学习技能培训和技术支持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数字化学习环境的维护与管理</a:t>
            </a:r>
            <a:endParaRPr altLang="en-US" lang="zh-CN"/>
          </a:p>
        </p:txBody>
      </p:sp>
      <p:sp>
        <p:nvSpPr>
          <p:cNvPr id="10505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定期检查硬件设备：确保设备正常运行，预防故障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更新软件系统：保持软件最新，修补安全漏洞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数据备份与恢复：保障学习资源的安全，防止数据丢失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建立维护日志：记录设备维护情况，便于追踪管理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数字化学习环境的评价与改进</a:t>
            </a:r>
            <a:endParaRPr altLang="en-US" lang="zh-CN"/>
          </a:p>
        </p:txBody>
      </p:sp>
      <p:sp>
        <p:nvSpPr>
          <p:cNvPr id="10506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评价标准：学习资源、学习工具、学习平台、学习社区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改进方向：优化学习资源、完善学习工具、提升学习平台性能、加强学习社区建设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评价方法：问卷调查、数据分析、专家评审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改进措施：定期更新学习资源、升级学习工具、提高学习平台稳定性、加强社区互动与交流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6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小学生数字化学习的成果与经验总结</a:t>
            </a:r>
            <a:endParaRPr altLang="en-US" lang="zh-CN"/>
          </a:p>
        </p:txBody>
      </p:sp>
      <p:sp>
        <p:nvSpPr>
          <p:cNvPr id="10507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数字化学习资源日益丰富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学生学习方式和教师教学方式发生改变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数字化学习有助于提高学生学习兴趣和自主学习能力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未来数字化学习的发展趋势和展望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小学生数字化学习的未来发展趋势与展望</a:t>
            </a:r>
            <a:endParaRPr altLang="en-US" lang="zh-CN"/>
          </a:p>
        </p:txBody>
      </p:sp>
      <p:sp>
        <p:nvSpPr>
          <p:cNvPr id="10507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人工智能技术将进一步融入教学，提供个性化学习体验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在线学习资源将更加丰富多样，满足不同学科和兴趣需求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混合式学习模式将逐渐普及，线上与线下教学相辅相成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数字化学习将更加注重数据驱动，实现精准教学与评估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83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8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7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41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5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2024-01-05T15:21:33Z</dcterms:created>
  <dcterms:modified xsi:type="dcterms:W3CDTF">2024-01-05T15:21:33Z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8e06d5a0339f4e2dad22a872304a1302_21</vt:lpwstr>
  </property>
</Properties>
</file>